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1" r:id="rId3"/>
  </p:sldMasterIdLst>
  <p:notesMasterIdLst>
    <p:notesMasterId r:id="rId12"/>
  </p:notesMasterIdLst>
  <p:sldIdLst>
    <p:sldId id="270" r:id="rId4"/>
    <p:sldId id="267" r:id="rId5"/>
    <p:sldId id="263" r:id="rId6"/>
    <p:sldId id="269" r:id="rId7"/>
    <p:sldId id="271" r:id="rId8"/>
    <p:sldId id="272" r:id="rId9"/>
    <p:sldId id="262" r:id="rId10"/>
    <p:sldId id="261"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2022-04-29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extLst>
      <p:ext uri="{BB962C8B-B14F-4D97-AF65-F5344CB8AC3E}">
        <p14:creationId xmlns:p14="http://schemas.microsoft.com/office/powerpoint/2010/main" val="3177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9311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extLst>
      <p:ext uri="{BB962C8B-B14F-4D97-AF65-F5344CB8AC3E}">
        <p14:creationId xmlns:p14="http://schemas.microsoft.com/office/powerpoint/2010/main" val="365633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6339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210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361014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919187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344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318083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0031752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413" indent="-303213" algn="l" rtl="0" eaLnBrk="1" fontAlgn="base" hangingPunct="1">
        <a:spcBef>
          <a:spcPct val="20000"/>
        </a:spcBef>
        <a:spcAft>
          <a:spcPct val="0"/>
        </a:spcAft>
        <a:buBlip>
          <a:blip r:embed="rId12"/>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5703253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213097379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2.jpeg"/><Relationship Id="rId2" Type="http://schemas.openxmlformats.org/officeDocument/2006/relationships/slideLayout" Target="../slideLayouts/slideLayout11.xml"/><Relationship Id="rId1" Type="http://schemas.openxmlformats.org/officeDocument/2006/relationships/themeOverride" Target="../theme/themeOverride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1.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15.jpeg"/><Relationship Id="rId7" Type="http://schemas.microsoft.com/office/2007/relationships/hdphoto" Target="../media/hdphoto1.wdp"/><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14.wmf"/></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8.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11.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smtClean="0">
                <a:solidFill>
                  <a:schemeClr val="bg1"/>
                </a:solidFill>
                <a:latin typeface="Arial" panose="020B0604020202020204" pitchFamily="34" charset="0"/>
              </a:rPr>
              <a:t>S1-221073</a:t>
            </a:r>
            <a:r>
              <a:rPr lang="en-GB" altLang="en-US" sz="1067" dirty="0" smtClean="0">
                <a:solidFill>
                  <a:schemeClr val="bg1"/>
                </a:solidFill>
                <a:latin typeface="Arial" panose="020B0604020202020204" pitchFamily="34" charset="0"/>
              </a:rPr>
              <a:t>, </a:t>
            </a:r>
            <a:r>
              <a:rPr lang="en-GB" altLang="en-US" sz="1067" dirty="0">
                <a:solidFill>
                  <a:schemeClr val="bg1"/>
                </a:solidFill>
                <a:latin typeface="Arial" panose="020B0604020202020204" pitchFamily="34" charset="0"/>
              </a:rPr>
              <a:t>3GPP TSG </a:t>
            </a:r>
            <a:r>
              <a:rPr lang="en-GB" altLang="en-US" sz="1067" dirty="0" smtClean="0">
                <a:solidFill>
                  <a:schemeClr val="bg1"/>
                </a:solidFill>
                <a:latin typeface="Arial" panose="020B0604020202020204" pitchFamily="34" charset="0"/>
              </a:rPr>
              <a:t>SA1#98e</a:t>
            </a:r>
            <a:r>
              <a:rPr lang="en-GB" altLang="en-US" sz="1067" dirty="0">
                <a:solidFill>
                  <a:schemeClr val="bg1"/>
                </a:solidFill>
                <a:latin typeface="Arial" panose="020B0604020202020204" pitchFamily="34" charset="0"/>
              </a:rPr>
              <a:t>, </a:t>
            </a:r>
            <a:r>
              <a:rPr lang="en-GB" altLang="en-US" sz="1067" dirty="0" smtClean="0">
                <a:solidFill>
                  <a:schemeClr val="bg1"/>
                </a:solidFill>
                <a:latin typeface="Arial" panose="020B0604020202020204" pitchFamily="34" charset="0"/>
              </a:rPr>
              <a:t>9 </a:t>
            </a:r>
            <a:r>
              <a:rPr lang="en-GB" altLang="en-US" sz="1067" dirty="0">
                <a:solidFill>
                  <a:schemeClr val="bg1"/>
                </a:solidFill>
                <a:latin typeface="Arial" panose="020B0604020202020204" pitchFamily="34" charset="0"/>
              </a:rPr>
              <a:t>- </a:t>
            </a:r>
            <a:r>
              <a:rPr lang="en-GB" altLang="en-US" sz="1067" smtClean="0">
                <a:solidFill>
                  <a:schemeClr val="bg1"/>
                </a:solidFill>
                <a:latin typeface="Arial" panose="020B0604020202020204" pitchFamily="34" charset="0"/>
              </a:rPr>
              <a:t>19 May </a:t>
            </a:r>
            <a:r>
              <a:rPr lang="en-GB" altLang="en-US" sz="1067" dirty="0">
                <a:solidFill>
                  <a:schemeClr val="bg1"/>
                </a:solidFill>
                <a:latin typeface="Arial" panose="020B0604020202020204" pitchFamily="34" charset="0"/>
              </a:rPr>
              <a:t>2022, e-meeting</a:t>
            </a: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a:spLocks/>
          </p:cNvSpPr>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kern="0" dirty="0" smtClean="0"/>
              <a:t>Motivation of </a:t>
            </a:r>
            <a:r>
              <a:rPr lang="en-GB" altLang="zh-CN" kern="0" dirty="0" smtClean="0"/>
              <a:t>Study on S</a:t>
            </a:r>
            <a:r>
              <a:rPr lang="en-US" altLang="zh-CN" kern="0" dirty="0" err="1" smtClean="0"/>
              <a:t>ervice</a:t>
            </a:r>
            <a:r>
              <a:rPr lang="en-GB" altLang="zh-CN" kern="0" dirty="0" smtClean="0"/>
              <a:t> Enhancements of Energy Efficiency</a:t>
            </a:r>
            <a:endParaRPr lang="zh-CN" altLang="en-US" kern="0" dirty="0"/>
          </a:p>
        </p:txBody>
      </p:sp>
    </p:spTree>
    <p:extLst>
      <p:ext uri="{BB962C8B-B14F-4D97-AF65-F5344CB8AC3E}">
        <p14:creationId xmlns:p14="http://schemas.microsoft.com/office/powerpoint/2010/main" val="376457260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 and typical scenarios</a:t>
            </a:r>
            <a:endParaRPr lang="zh-CN" altLang="en-US" sz="3600" dirty="0"/>
          </a:p>
        </p:txBody>
      </p:sp>
      <p:sp>
        <p:nvSpPr>
          <p:cNvPr id="3" name="矩形 2"/>
          <p:cNvSpPr/>
          <p:nvPr/>
        </p:nvSpPr>
        <p:spPr>
          <a:xfrm>
            <a:off x="371991" y="1901326"/>
            <a:ext cx="6628578" cy="2262158"/>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altLang="zh-CN" dirty="0" smtClean="0">
                <a:ea typeface="MS PGothic" panose="020B0600070205080204" pitchFamily="34" charset="-128"/>
                <a:cs typeface="ＭＳ Ｐゴシック" charset="0"/>
              </a:rPr>
              <a:t>In 2022 MWC, It’s </a:t>
            </a:r>
            <a:r>
              <a:rPr lang="en-US" altLang="zh-CN" dirty="0">
                <a:ea typeface="MS PGothic" panose="020B0600070205080204" pitchFamily="34" charset="-128"/>
                <a:cs typeface="ＭＳ Ｐゴシック" charset="0"/>
              </a:rPr>
              <a:t>requested that 5G should help in </a:t>
            </a:r>
            <a:r>
              <a:rPr lang="en-US" altLang="zh-CN" dirty="0" smtClean="0">
                <a:ea typeface="MS PGothic" panose="020B0600070205080204" pitchFamily="34" charset="-128"/>
                <a:cs typeface="ＭＳ Ｐゴシック" charset="0"/>
              </a:rPr>
              <a:t>building </a:t>
            </a:r>
            <a:r>
              <a:rPr lang="en-US" altLang="zh-CN" dirty="0">
                <a:ea typeface="MS PGothic" panose="020B0600070205080204" pitchFamily="34" charset="-128"/>
                <a:cs typeface="ＭＳ Ｐゴシック" charset="0"/>
              </a:rPr>
              <a:t>up sustainable development of green city. </a:t>
            </a:r>
            <a:endParaRPr lang="en-GB" altLang="zh-CN"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There’s gap in </a:t>
            </a:r>
            <a:r>
              <a:rPr lang="en-GB" altLang="zh-CN" dirty="0" smtClean="0">
                <a:solidFill>
                  <a:srgbClr val="000000"/>
                </a:solidFill>
                <a:latin typeface="+mj-lt"/>
                <a:ea typeface="等线" panose="02010600030101010101" pitchFamily="2" charset="-122"/>
              </a:rPr>
              <a:t>generating systematic requirements for better service</a:t>
            </a:r>
            <a:r>
              <a:rPr lang="en-US" altLang="zh-CN" dirty="0" smtClean="0">
                <a:solidFill>
                  <a:srgbClr val="000000"/>
                </a:solidFill>
                <a:latin typeface="+mj-lt"/>
                <a:ea typeface="等线" panose="02010600030101010101" pitchFamily="2" charset="-122"/>
              </a:rPr>
              <a:t>-</a:t>
            </a:r>
            <a:r>
              <a:rPr lang="en-GB" altLang="zh-CN" dirty="0" smtClean="0">
                <a:solidFill>
                  <a:srgbClr val="000000"/>
                </a:solidFill>
                <a:latin typeface="+mj-lt"/>
                <a:ea typeface="等线" panose="02010600030101010101" pitchFamily="2" charset="-122"/>
              </a:rPr>
              <a:t>level energy efficiency</a:t>
            </a:r>
          </a:p>
          <a:p>
            <a:pPr marL="285750"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rPr>
              <a:t>In 3GPP, there are </a:t>
            </a:r>
            <a:r>
              <a:rPr lang="en-GB" altLang="zh-CN" dirty="0">
                <a:solidFill>
                  <a:srgbClr val="000000"/>
                </a:solidFill>
                <a:ea typeface="等线" panose="02010600030101010101" pitchFamily="2" charset="-122"/>
              </a:rPr>
              <a:t>existing study of EE in SA, SA5 which concentrate in different domains, and the ongoing studies in RAN, </a:t>
            </a:r>
            <a:r>
              <a:rPr lang="en-GB" altLang="zh-CN" dirty="0"/>
              <a:t>SA5 could be further utilized in this study</a:t>
            </a:r>
            <a:r>
              <a:rPr lang="en-GB" altLang="zh-CN" dirty="0" smtClean="0"/>
              <a:t>.</a:t>
            </a:r>
            <a:endParaRPr lang="en-US" altLang="zh-CN" dirty="0">
              <a:solidFill>
                <a:srgbClr val="000000"/>
              </a:solidFill>
              <a:latin typeface="+mj-lt"/>
              <a:ea typeface="等线" panose="02010600030101010101" pitchFamily="2" charset="-122"/>
            </a:endParaRPr>
          </a:p>
        </p:txBody>
      </p:sp>
      <p:sp>
        <p:nvSpPr>
          <p:cNvPr id="4" name="标题 1"/>
          <p:cNvSpPr txBox="1">
            <a:spLocks/>
          </p:cNvSpPr>
          <p:nvPr/>
        </p:nvSpPr>
        <p:spPr bwMode="auto">
          <a:xfrm>
            <a:off x="371991"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800" kern="0" dirty="0" smtClean="0">
                <a:solidFill>
                  <a:schemeClr val="accent3">
                    <a:lumMod val="75000"/>
                  </a:schemeClr>
                </a:solidFill>
              </a:rPr>
              <a:t>Motivation</a:t>
            </a:r>
            <a:endParaRPr lang="zh-CN" altLang="en-US" sz="2800" kern="0" dirty="0">
              <a:solidFill>
                <a:schemeClr val="accent3">
                  <a:lumMod val="75000"/>
                </a:schemeClr>
              </a:solidFill>
            </a:endParaRPr>
          </a:p>
        </p:txBody>
      </p:sp>
      <p:pic>
        <p:nvPicPr>
          <p:cNvPr id="2050" name="Picture 2" descr="https://gimg2.baidu.com/image_search/src=http%3A%2F%2Fwww.jnhb.net%2Fuploads%2Fnews%2F1763.jpeg&amp;refer=http%3A%2F%2Fwww.jnhb.net&amp;app=2002&amp;size=f9999,10000&amp;q=a80&amp;n=0&amp;g=0n&amp;fmt=auto?sec=1653633540&amp;t=6129dd758d0e98f0b45c8d735dd6011d"/>
          <p:cNvPicPr>
            <a:picLocks noChangeAspect="1" noChangeArrowheads="1"/>
          </p:cNvPicPr>
          <p:nvPr/>
        </p:nvPicPr>
        <p:blipFill rotWithShape="1">
          <a:blip r:embed="rId4">
            <a:extLst>
              <a:ext uri="{28A0092B-C50C-407E-A947-70E740481C1C}">
                <a14:useLocalDpi xmlns:a14="http://schemas.microsoft.com/office/drawing/2010/main" val="0"/>
              </a:ext>
            </a:extLst>
          </a:blip>
          <a:srcRect l="17047" t="1290" r="17232" b="2711"/>
          <a:stretch/>
        </p:blipFill>
        <p:spPr bwMode="auto">
          <a:xfrm>
            <a:off x="7482348" y="1646035"/>
            <a:ext cx="3877171" cy="377567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71991" y="4396219"/>
            <a:ext cx="17684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fontAlgn="base">
              <a:spcBef>
                <a:spcPct val="0"/>
              </a:spcBef>
              <a:spcAft>
                <a:spcPct val="0"/>
              </a:spcAft>
            </a:pPr>
            <a:r>
              <a:rPr lang="en-US" altLang="zh-CN" sz="2800" kern="0" dirty="0">
                <a:solidFill>
                  <a:schemeClr val="accent3">
                    <a:lumMod val="75000"/>
                  </a:schemeClr>
                </a:solidFill>
                <a:latin typeface="+mj-lt"/>
                <a:ea typeface="+mj-ea"/>
                <a:cs typeface="+mj-cs"/>
              </a:rPr>
              <a:t>Main goals</a:t>
            </a:r>
            <a:endParaRPr lang="zh-CN" altLang="en-US" sz="2800" kern="0" dirty="0">
              <a:solidFill>
                <a:schemeClr val="accent3">
                  <a:lumMod val="75000"/>
                </a:schemeClr>
              </a:solidFill>
              <a:latin typeface="+mj-lt"/>
              <a:ea typeface="+mj-ea"/>
              <a:cs typeface="+mj-cs"/>
            </a:endParaRPr>
          </a:p>
        </p:txBody>
      </p:sp>
      <p:sp>
        <p:nvSpPr>
          <p:cNvPr id="8" name="矩形 7"/>
          <p:cNvSpPr/>
          <p:nvPr/>
        </p:nvSpPr>
        <p:spPr>
          <a:xfrm>
            <a:off x="371991" y="5040836"/>
            <a:ext cx="6096000" cy="761747"/>
          </a:xfrm>
          <a:prstGeom prst="rect">
            <a:avLst/>
          </a:prstGeom>
        </p:spPr>
        <p:txBody>
          <a:bodyPr>
            <a:spAutoFit/>
          </a:bodyPr>
          <a:lstStyle/>
          <a:p>
            <a:pPr marL="285750"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rPr>
              <a:t>Introduce energy efficiency as a service for customers</a:t>
            </a:r>
          </a:p>
          <a:p>
            <a:pPr marL="285750"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rPr>
              <a:t>Provide systematic energy </a:t>
            </a:r>
            <a:r>
              <a:rPr lang="en-US" altLang="zh-CN" dirty="0" smtClean="0">
                <a:solidFill>
                  <a:srgbClr val="000000"/>
                </a:solidFill>
                <a:ea typeface="等线" panose="02010600030101010101" pitchFamily="2" charset="-122"/>
              </a:rPr>
              <a:t>efficient </a:t>
            </a:r>
            <a:r>
              <a:rPr lang="en-US" altLang="zh-CN" dirty="0">
                <a:solidFill>
                  <a:srgbClr val="000000"/>
                </a:solidFill>
                <a:ea typeface="等线" panose="02010600030101010101" pitchFamily="2" charset="-122"/>
              </a:rPr>
              <a:t>network approach</a:t>
            </a:r>
          </a:p>
        </p:txBody>
      </p:sp>
    </p:spTree>
    <p:extLst>
      <p:ext uri="{BB962C8B-B14F-4D97-AF65-F5344CB8AC3E}">
        <p14:creationId xmlns:p14="http://schemas.microsoft.com/office/powerpoint/2010/main" val="1281540604"/>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511277" y="301499"/>
            <a:ext cx="9819676"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Introducing </a:t>
            </a:r>
            <a:r>
              <a:rPr lang="en-US" altLang="zh-CN" sz="2400" b="1" kern="0" dirty="0"/>
              <a:t>energy efficiency as </a:t>
            </a:r>
            <a:r>
              <a:rPr lang="en-US" altLang="zh-CN" sz="2400" b="1" kern="0" dirty="0" smtClean="0"/>
              <a:t>a </a:t>
            </a:r>
            <a:r>
              <a:rPr lang="en-US" altLang="zh-CN" sz="2400" b="1" kern="0" dirty="0"/>
              <a:t>service </a:t>
            </a:r>
            <a:endParaRPr lang="zh-CN" altLang="en-US" sz="2400" b="1" kern="0" dirty="0"/>
          </a:p>
        </p:txBody>
      </p:sp>
      <p:sp>
        <p:nvSpPr>
          <p:cNvPr id="3" name="矩形 2"/>
          <p:cNvSpPr/>
          <p:nvPr/>
        </p:nvSpPr>
        <p:spPr>
          <a:xfrm>
            <a:off x="511277" y="1541657"/>
            <a:ext cx="6551676" cy="4426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marL="342861" indent="-342861" eaLnBrk="0" fontAlgn="base" hangingPunct="0">
              <a:spcBef>
                <a:spcPct val="20000"/>
              </a:spcBef>
              <a:spcAft>
                <a:spcPct val="0"/>
              </a:spcAft>
              <a:buFontTx/>
              <a:buBlip>
                <a:blip r:embed="rId3"/>
              </a:buBlip>
            </a:pPr>
            <a:r>
              <a:rPr lang="en-US" altLang="zh-CN" sz="2000" dirty="0" smtClean="0">
                <a:ea typeface="MS PGothic" panose="020B0600070205080204" pitchFamily="34" charset="-128"/>
                <a:cs typeface="ＭＳ Ｐゴシック" charset="0"/>
              </a:rPr>
              <a:t>Users </a:t>
            </a:r>
            <a:r>
              <a:rPr lang="en-US" altLang="zh-CN" sz="2000" dirty="0">
                <a:ea typeface="MS PGothic" panose="020B0600070205080204" pitchFamily="34" charset="-128"/>
                <a:cs typeface="ＭＳ Ｐゴシック" charset="0"/>
              </a:rPr>
              <a:t>can have the choice to select proper energy efficiency criteria as well as other network performance when they </a:t>
            </a:r>
            <a:r>
              <a:rPr lang="en-US" altLang="zh-CN" sz="2000" dirty="0" smtClean="0">
                <a:ea typeface="MS PGothic" panose="020B0600070205080204" pitchFamily="34" charset="-128"/>
                <a:cs typeface="ＭＳ Ｐゴシック" charset="0"/>
              </a:rPr>
              <a:t>need.</a:t>
            </a:r>
          </a:p>
          <a:p>
            <a:pPr marL="342861" indent="-342861" eaLnBrk="0" fontAlgn="base" hangingPunct="0">
              <a:spcBef>
                <a:spcPct val="20000"/>
              </a:spcBef>
              <a:spcAft>
                <a:spcPct val="0"/>
              </a:spcAft>
              <a:buFontTx/>
              <a:buBlip>
                <a:blip r:embed="rId3"/>
              </a:buBlip>
            </a:pPr>
            <a:r>
              <a:rPr lang="en-US" altLang="zh-CN" sz="2000" dirty="0" smtClean="0">
                <a:ea typeface="MS PGothic" panose="020B0600070205080204" pitchFamily="34" charset="-128"/>
                <a:cs typeface="ＭＳ Ｐゴシック" charset="0"/>
              </a:rPr>
              <a:t>Which may include:</a:t>
            </a:r>
          </a:p>
          <a:p>
            <a:pPr marL="914400" lvl="1" indent="-457200" eaLnBrk="0" fontAlgn="base" hangingPunct="0">
              <a:spcBef>
                <a:spcPct val="20000"/>
              </a:spcBef>
              <a:spcAft>
                <a:spcPct val="0"/>
              </a:spcAft>
              <a:buFont typeface="+mj-lt"/>
              <a:buAutoNum type="arabicPeriod"/>
            </a:pPr>
            <a:r>
              <a:rPr lang="en-US" altLang="zh-CN" sz="2000" dirty="0" smtClean="0">
                <a:ea typeface="MS PGothic" panose="020B0600070205080204" pitchFamily="34" charset="-128"/>
                <a:cs typeface="ＭＳ Ｐゴシック" charset="0"/>
              </a:rPr>
              <a:t>Introduce service-level energy efficiency as a SLA dimension</a:t>
            </a:r>
            <a:r>
              <a:rPr lang="en-US" altLang="zh-CN" sz="2000" dirty="0">
                <a:ea typeface="MS PGothic" panose="020B0600070205080204" pitchFamily="34" charset="-128"/>
                <a:cs typeface="ＭＳ Ｐゴシック" charset="0"/>
              </a:rPr>
              <a:t>.</a:t>
            </a:r>
            <a:r>
              <a:rPr lang="en-US" altLang="zh-CN" sz="2000" dirty="0" smtClean="0">
                <a:ea typeface="MS PGothic" panose="020B0600070205080204" pitchFamily="34" charset="-128"/>
                <a:cs typeface="ＭＳ Ｐゴシック" charset="0"/>
              </a:rPr>
              <a:t> </a:t>
            </a:r>
          </a:p>
          <a:p>
            <a:pPr marL="914400" lvl="1" indent="-457200" eaLnBrk="0" fontAlgn="base" hangingPunct="0">
              <a:spcBef>
                <a:spcPct val="20000"/>
              </a:spcBef>
              <a:spcAft>
                <a:spcPct val="0"/>
              </a:spcAft>
              <a:buFont typeface="+mj-lt"/>
              <a:buAutoNum type="arabicPeriod"/>
            </a:pPr>
            <a:r>
              <a:rPr lang="en-US" altLang="zh-CN" sz="2000" dirty="0" smtClean="0">
                <a:ea typeface="MS PGothic" panose="020B0600070205080204" pitchFamily="34" charset="-128"/>
                <a:cs typeface="ＭＳ Ｐゴシック" charset="0"/>
              </a:rPr>
              <a:t>Provide information exposure on systematic energy consumption/ level of energy efficiency to vertical customers who needs E2E energy efficiency.</a:t>
            </a:r>
          </a:p>
          <a:p>
            <a:pPr marL="914400" lvl="1" indent="-457200" eaLnBrk="0" fontAlgn="base" hangingPunct="0">
              <a:spcBef>
                <a:spcPct val="20000"/>
              </a:spcBef>
              <a:spcAft>
                <a:spcPct val="0"/>
              </a:spcAft>
              <a:buFont typeface="+mj-lt"/>
              <a:buAutoNum type="arabicPeriod"/>
            </a:pPr>
            <a:r>
              <a:rPr lang="en-US" altLang="zh-CN" sz="2000" dirty="0" smtClean="0">
                <a:ea typeface="MS PGothic" panose="020B0600070205080204" pitchFamily="34" charset="-128"/>
                <a:cs typeface="ＭＳ Ｐゴシック" charset="0"/>
              </a:rPr>
              <a:t>Use energy consumption statue of UE/application as a initiation in network modification for less resource consumption.</a:t>
            </a:r>
            <a:endParaRPr lang="zh-CN" altLang="en-US" sz="2000" dirty="0">
              <a:ea typeface="MS PGothic" panose="020B0600070205080204" pitchFamily="34" charset="-128"/>
              <a:cs typeface="ＭＳ Ｐゴシック" charset="0"/>
            </a:endParaRPr>
          </a:p>
        </p:txBody>
      </p:sp>
      <p:sp>
        <p:nvSpPr>
          <p:cNvPr id="6" name="文本框 5"/>
          <p:cNvSpPr txBox="1"/>
          <p:nvPr/>
        </p:nvSpPr>
        <p:spPr>
          <a:xfrm>
            <a:off x="7221730" y="4285905"/>
            <a:ext cx="4286026" cy="422729"/>
          </a:xfrm>
          <a:prstGeom prst="rect">
            <a:avLst/>
          </a:prstGeom>
          <a:solidFill>
            <a:schemeClr val="accent3">
              <a:lumMod val="40000"/>
              <a:lumOff val="60000"/>
            </a:schemeClr>
          </a:solidFill>
          <a:ln>
            <a:solidFill>
              <a:schemeClr val="accent3">
                <a:lumMod val="40000"/>
                <a:lumOff val="60000"/>
              </a:schemeClr>
            </a:solidFill>
          </a:ln>
        </p:spPr>
        <p:txBody>
          <a:bodyPr wrap="square" rtlCol="0">
            <a:noAutofit/>
          </a:bodyPr>
          <a:lstStyle/>
          <a:p>
            <a:pPr algn="ctr"/>
            <a:r>
              <a:rPr lang="en-US" altLang="zh-CN" dirty="0" smtClean="0"/>
              <a:t>5G System</a:t>
            </a:r>
            <a:endParaRPr lang="zh-CN" altLang="en-US" dirty="0"/>
          </a:p>
        </p:txBody>
      </p:sp>
      <p:sp>
        <p:nvSpPr>
          <p:cNvPr id="7" name="文本框 6"/>
          <p:cNvSpPr txBox="1"/>
          <p:nvPr/>
        </p:nvSpPr>
        <p:spPr>
          <a:xfrm>
            <a:off x="7062953" y="3314919"/>
            <a:ext cx="1524000" cy="369332"/>
          </a:xfrm>
          <a:prstGeom prst="rect">
            <a:avLst/>
          </a:prstGeom>
          <a:noFill/>
          <a:ln>
            <a:noFill/>
          </a:ln>
        </p:spPr>
        <p:txBody>
          <a:bodyPr wrap="square" rtlCol="0">
            <a:spAutoFit/>
          </a:bodyPr>
          <a:lstStyle/>
          <a:p>
            <a:pPr algn="ctr"/>
            <a:r>
              <a:rPr lang="en-US" altLang="zh-CN" dirty="0" smtClean="0"/>
              <a:t>EE SLA</a:t>
            </a:r>
            <a:endParaRPr lang="zh-CN" altLang="en-US" dirty="0"/>
          </a:p>
        </p:txBody>
      </p:sp>
      <p:sp>
        <p:nvSpPr>
          <p:cNvPr id="78" name="文本框 77"/>
          <p:cNvSpPr txBox="1"/>
          <p:nvPr/>
        </p:nvSpPr>
        <p:spPr>
          <a:xfrm>
            <a:off x="10309151" y="3314919"/>
            <a:ext cx="1524000" cy="369332"/>
          </a:xfrm>
          <a:prstGeom prst="rect">
            <a:avLst/>
          </a:prstGeom>
          <a:noFill/>
          <a:ln>
            <a:noFill/>
          </a:ln>
        </p:spPr>
        <p:txBody>
          <a:bodyPr wrap="square" rtlCol="0">
            <a:spAutoFit/>
          </a:bodyPr>
          <a:lstStyle/>
          <a:p>
            <a:pPr algn="ctr"/>
            <a:r>
              <a:rPr lang="en-US" altLang="zh-CN" dirty="0" smtClean="0"/>
              <a:t>EE exposure</a:t>
            </a:r>
            <a:endParaRPr lang="zh-CN" altLang="en-US" dirty="0"/>
          </a:p>
        </p:txBody>
      </p:sp>
      <p:pic>
        <p:nvPicPr>
          <p:cNvPr id="1070" name="Picture 46" descr="https://gimg2.baidu.com/image_search/src=http%3A%2F%2Fbpic.51yuansu.com%2Fpic2%2Fcover%2F00%2F46%2F75%2F5815899e0c24c_610.jpg&amp;refer=http%3A%2F%2Fbpic.51yuansu.com&amp;app=2002&amp;size=f9999,10000&amp;q=a80&amp;n=0&amp;g=0n&amp;fmt=auto?sec=1653634888&amp;t=952f914174e03d538b530e38fecb54dc"/>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21730" y="2046154"/>
            <a:ext cx="862143" cy="86214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接箭头连接符 8"/>
          <p:cNvCxnSpPr/>
          <p:nvPr/>
        </p:nvCxnSpPr>
        <p:spPr bwMode="auto">
          <a:xfrm flipH="1">
            <a:off x="8268474" y="2954026"/>
            <a:ext cx="0" cy="1296000"/>
          </a:xfrm>
          <a:prstGeom prst="straightConnector1">
            <a:avLst/>
          </a:prstGeom>
          <a:solidFill>
            <a:schemeClr val="accent1"/>
          </a:solidFill>
          <a:ln w="19050" cap="flat" cmpd="sng" algn="ctr">
            <a:solidFill>
              <a:srgbClr val="92D050"/>
            </a:solidFill>
            <a:prstDash val="solid"/>
            <a:round/>
            <a:headEnd type="none" w="med" len="med"/>
            <a:tailEnd type="triangle"/>
          </a:ln>
          <a:effectLst/>
        </p:spPr>
      </p:cxnSp>
      <p:cxnSp>
        <p:nvCxnSpPr>
          <p:cNvPr id="79" name="直接箭头连接符 78"/>
          <p:cNvCxnSpPr/>
          <p:nvPr/>
        </p:nvCxnSpPr>
        <p:spPr bwMode="auto">
          <a:xfrm flipH="1">
            <a:off x="10384519" y="2954026"/>
            <a:ext cx="0" cy="1296000"/>
          </a:xfrm>
          <a:prstGeom prst="straightConnector1">
            <a:avLst/>
          </a:prstGeom>
          <a:solidFill>
            <a:schemeClr val="accent1"/>
          </a:solidFill>
          <a:ln w="19050" cap="flat" cmpd="sng" algn="ctr">
            <a:solidFill>
              <a:srgbClr val="92D050"/>
            </a:solidFill>
            <a:prstDash val="solid"/>
            <a:round/>
            <a:headEnd type="triangle" w="med" len="med"/>
            <a:tailEnd type="none"/>
          </a:ln>
          <a:effectLst/>
        </p:spPr>
      </p:cxnSp>
      <p:pic>
        <p:nvPicPr>
          <p:cNvPr id="1072" name="Picture 48" descr="https://gimg2.baidu.com/image_search/src=http%3A%2F%2Fpic.51yuansu.com%2Fpic3%2Fcover%2F00%2F73%2F91%2F58b79f48e0878_610.jpg&amp;refer=http%3A%2F%2Fpic.51yuansu.com&amp;app=2002&amp;size=f9999,10000&amp;q=a80&amp;n=0&amp;g=0n&amp;fmt=auto?sec=1653635054&amp;t=b4e67930ac4d663ef5570dc86865dd0d"/>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63059" y="2046153"/>
            <a:ext cx="862143" cy="862143"/>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50" descr="https://gimg2.baidu.com/image_search/src=http%3A%2F%2Fpic.51yuansu.com%2Fpic2%2Fcover%2F00%2F44%2F01%2F5813a856e7762_610.jpg&amp;refer=http%3A%2F%2Fpic.51yuansu.com&amp;app=2002&amp;size=f9999,10000&amp;q=a80&amp;n=0&amp;g=0n&amp;fmt=auto?sec=1653635090&amp;t=c8b5c1bf5a6906a208e071d391f2f9f5"/>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04388" y="2046153"/>
            <a:ext cx="850974" cy="850974"/>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52" descr="https://gimg2.baidu.com/image_search/src=http%3A%2F%2Fpic.51yuansu.com%2Fpic2%2Fcover%2F00%2F38%2F58%2F5812b50015bab_610.jpg&amp;refer=http%3A%2F%2Fpic.51yuansu.com&amp;app=2002&amp;size=f9999,10000&amp;q=a80&amp;n=0&amp;g=0n&amp;fmt=auto?sec=1653635112&amp;t=fe4abed1a69406fae116b10ca2018d78"/>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634547" y="2035086"/>
            <a:ext cx="873209" cy="873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162368"/>
      </p:ext>
    </p:extLst>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1: </a:t>
            </a:r>
            <a:r>
              <a:rPr lang="en-US" altLang="zh-CN" sz="2400" b="1" kern="0" dirty="0"/>
              <a:t>satellite and terrestrial integrated cover</a:t>
            </a:r>
            <a:endParaRPr lang="zh-CN" altLang="en-US" sz="2400" b="1" kern="0" dirty="0"/>
          </a:p>
        </p:txBody>
      </p:sp>
      <p:sp>
        <p:nvSpPr>
          <p:cNvPr id="44" name="矩形 43"/>
          <p:cNvSpPr/>
          <p:nvPr/>
        </p:nvSpPr>
        <p:spPr>
          <a:xfrm>
            <a:off x="4277033" y="1502453"/>
            <a:ext cx="7708491" cy="4039567"/>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5G-Advanced network consider involve satellite. RAN, 5GC NF, Application can be deployed in ground or satellite. In critical area, network may access via satellite only.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dirty="0">
                <a:solidFill>
                  <a:srgbClr val="000000"/>
                </a:solidFill>
                <a:ea typeface="等线" panose="02010600030101010101" pitchFamily="2" charset="-122"/>
                <a:cs typeface="Times New Roman" panose="02020603050405020304" pitchFamily="18" charset="0"/>
              </a:rPr>
              <a:t>some area, UE can access network via both RAN in ground and satellite.</a:t>
            </a:r>
          </a:p>
          <a:p>
            <a:pPr marL="742950" lvl="2" indent="-285750" hangingPunct="0">
              <a:spcAft>
                <a:spcPts val="900"/>
              </a:spcAft>
              <a:buFont typeface="Arial" panose="020B0604020202020204" pitchFamily="34" charset="0"/>
              <a:buChar char="•"/>
            </a:pPr>
            <a:r>
              <a:rPr lang="en-US" altLang="zh-CN" b="1" dirty="0" smtClean="0">
                <a:solidFill>
                  <a:srgbClr val="000000"/>
                </a:solidFill>
                <a:ea typeface="等线" panose="02010600030101010101" pitchFamily="2" charset="-122"/>
                <a:cs typeface="Times New Roman" panose="02020603050405020304" pitchFamily="18" charset="0"/>
              </a:rPr>
              <a:t>Consider service level energy efficiency as a dimension in routing selection</a:t>
            </a:r>
            <a:r>
              <a:rPr lang="en-US" altLang="zh-CN" dirty="0" smtClean="0">
                <a:solidFill>
                  <a:srgbClr val="000000"/>
                </a:solidFill>
                <a:ea typeface="等线" panose="02010600030101010101" pitchFamily="2" charset="-122"/>
                <a:cs typeface="Times New Roman" panose="02020603050405020304" pitchFamily="18" charset="0"/>
              </a:rPr>
              <a:t>. </a:t>
            </a:r>
            <a:r>
              <a:rPr lang="en-US" altLang="zh-CN" dirty="0">
                <a:solidFill>
                  <a:srgbClr val="000000"/>
                </a:solidFill>
                <a:ea typeface="等线" panose="02010600030101010101" pitchFamily="2" charset="-122"/>
                <a:cs typeface="Times New Roman" panose="02020603050405020304" pitchFamily="18" charset="0"/>
              </a:rPr>
              <a:t>Especially in long distance communication, multi-hop routing will lead to energy consumption</a:t>
            </a:r>
            <a:r>
              <a:rPr lang="en-US" altLang="zh-CN" dirty="0" smtClean="0">
                <a:solidFill>
                  <a:srgbClr val="000000"/>
                </a:solidFill>
                <a:ea typeface="等线" panose="02010600030101010101" pitchFamily="2" charset="-122"/>
                <a:cs typeface="Times New Roman" panose="02020603050405020304" pitchFamily="18" charset="0"/>
              </a:rPr>
              <a:t>.</a:t>
            </a:r>
          </a:p>
          <a:p>
            <a:pPr marL="271463" lvl="2" indent="-271463"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GEO launch cost is high. Energy in GEO is not limited. While LEO launch has low cost, low latency, small size and energy limited.</a:t>
            </a:r>
          </a:p>
          <a:p>
            <a:pPr marL="728663" lvl="3" indent="-271463" hangingPunct="0">
              <a:spcAft>
                <a:spcPts val="900"/>
              </a:spcAft>
              <a:buFont typeface="Arial" panose="020B0604020202020204" pitchFamily="34" charset="0"/>
              <a:buChar char="•"/>
            </a:pPr>
            <a:r>
              <a:rPr lang="en-US" altLang="zh-CN" dirty="0">
                <a:solidFill>
                  <a:srgbClr val="000000"/>
                </a:solidFill>
                <a:latin typeface="+mj-lt"/>
                <a:ea typeface="等线" panose="02010600030101010101" pitchFamily="2" charset="-122"/>
                <a:cs typeface="Times New Roman" panose="02020603050405020304" pitchFamily="18" charset="0"/>
              </a:rPr>
              <a:t>S</a:t>
            </a:r>
            <a:r>
              <a:rPr lang="en-US" altLang="zh-CN" dirty="0" smtClean="0">
                <a:solidFill>
                  <a:srgbClr val="000000"/>
                </a:solidFill>
                <a:ea typeface="等线" panose="02010600030101010101" pitchFamily="2" charset="-122"/>
                <a:cs typeface="Times New Roman" panose="02020603050405020304" pitchFamily="18" charset="0"/>
              </a:rPr>
              <a:t>ystem level energy efficiency needs  to be consider in low-orbit satellite scenario, with the limitation of total energy consumption of RAN or 5GC NF on satellite, achieve the balance of user experience and connect number.  </a:t>
            </a:r>
            <a:endParaRPr lang="en-US" altLang="zh-CN" dirty="0" smtClean="0">
              <a:solidFill>
                <a:srgbClr val="000000"/>
              </a:solidFill>
              <a:latin typeface="+mj-lt"/>
              <a:ea typeface="等线" panose="02010600030101010101" pitchFamily="2" charset="-122"/>
              <a:cs typeface="Times New Roman" panose="02020603050405020304" pitchFamily="18" charset="0"/>
            </a:endParaRPr>
          </a:p>
        </p:txBody>
      </p:sp>
      <p:pic>
        <p:nvPicPr>
          <p:cNvPr id="45" name="图片 44"/>
          <p:cNvPicPr/>
          <p:nvPr/>
        </p:nvPicPr>
        <p:blipFill>
          <a:blip r:embed="rId3" cstate="print"/>
          <a:srcRect/>
          <a:stretch>
            <a:fillRect/>
          </a:stretch>
        </p:blipFill>
        <p:spPr bwMode="auto">
          <a:xfrm>
            <a:off x="338304" y="1709917"/>
            <a:ext cx="3938729" cy="3502383"/>
          </a:xfrm>
          <a:prstGeom prst="rect">
            <a:avLst/>
          </a:prstGeom>
          <a:noFill/>
        </p:spPr>
      </p:pic>
    </p:spTree>
    <p:extLst>
      <p:ext uri="{BB962C8B-B14F-4D97-AF65-F5344CB8AC3E}">
        <p14:creationId xmlns:p14="http://schemas.microsoft.com/office/powerpoint/2010/main" val="173855754"/>
      </p:ext>
    </p:extLst>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366035" y="333967"/>
            <a:ext cx="904324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2</a:t>
            </a:r>
            <a:r>
              <a:rPr lang="zh-CN" altLang="en-US" sz="2400" b="1" kern="0" dirty="0" smtClean="0"/>
              <a:t>：</a:t>
            </a:r>
            <a:r>
              <a:rPr lang="en-US" altLang="zh-CN" sz="2400" b="1" kern="0" dirty="0" smtClean="0"/>
              <a:t>signal application performance adjustment in low battery situation</a:t>
            </a:r>
            <a:endParaRPr lang="zh-CN" altLang="en-US" sz="2400" b="1" kern="0" dirty="0"/>
          </a:p>
        </p:txBody>
      </p:sp>
      <p:sp>
        <p:nvSpPr>
          <p:cNvPr id="15" name="文本框 14"/>
          <p:cNvSpPr txBox="1"/>
          <p:nvPr/>
        </p:nvSpPr>
        <p:spPr>
          <a:xfrm>
            <a:off x="304648" y="4207194"/>
            <a:ext cx="11677373" cy="2308324"/>
          </a:xfrm>
          <a:prstGeom prst="rect">
            <a:avLst/>
          </a:prstGeom>
          <a:noFill/>
        </p:spPr>
        <p:txBody>
          <a:bodyPr wrap="square" rtlCol="0">
            <a:spAutoFit/>
          </a:bodyPr>
          <a:lstStyle/>
          <a:p>
            <a:r>
              <a:rPr lang="en-US" altLang="zh-CN" dirty="0" smtClean="0"/>
              <a:t>When UE is in low battery, and is using only one high battery </a:t>
            </a:r>
            <a:r>
              <a:rPr lang="en-US" altLang="zh-CN" dirty="0"/>
              <a:t>consumption </a:t>
            </a:r>
            <a:r>
              <a:rPr lang="en-US" altLang="zh-CN" dirty="0" smtClean="0"/>
              <a:t>application which requires for high picture quality, high frequency frame rate and abundant background sounds, terminal can provides the information of low battery to 5GC. 5GC may:</a:t>
            </a:r>
          </a:p>
          <a:p>
            <a:pPr marL="285750" indent="-285750">
              <a:buFont typeface="Arial" panose="020B0604020202020204" pitchFamily="34" charset="0"/>
              <a:buChar char="•"/>
            </a:pPr>
            <a:r>
              <a:rPr lang="en-US" altLang="zh-CN" dirty="0" smtClean="0"/>
              <a:t>Provide information to application to adjust amount of data (e.g. lower picture quality, slower frequency frame rate, reduce unnecessary background sounds). In this way, terminal is available to complete the game this time based on the current battery. </a:t>
            </a:r>
          </a:p>
          <a:p>
            <a:pPr marL="285750" indent="-285750">
              <a:buFont typeface="Arial" panose="020B0604020202020204" pitchFamily="34" charset="0"/>
              <a:buChar char="•"/>
            </a:pPr>
            <a:r>
              <a:rPr lang="en-US" altLang="zh-CN" dirty="0" smtClean="0"/>
              <a:t>Adjust network resource to provide lower </a:t>
            </a:r>
            <a:r>
              <a:rPr lang="en-US" altLang="zh-CN" dirty="0" err="1" smtClean="0"/>
              <a:t>QoS</a:t>
            </a:r>
            <a:r>
              <a:rPr lang="en-US" altLang="zh-CN" dirty="0" smtClean="0"/>
              <a:t> level. Ensure application service for current battery and energy saving for 5G system.</a:t>
            </a:r>
            <a:endParaRPr lang="zh-CN" altLang="en-US" dirty="0"/>
          </a:p>
        </p:txBody>
      </p:sp>
      <p:pic>
        <p:nvPicPr>
          <p:cNvPr id="80"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9930" y="3013288"/>
            <a:ext cx="603296" cy="100381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431554" y="3103942"/>
            <a:ext cx="844555" cy="821743"/>
            <a:chOff x="-58933" y="1264455"/>
            <a:chExt cx="844555" cy="821743"/>
          </a:xfrm>
        </p:grpSpPr>
        <p:pic>
          <p:nvPicPr>
            <p:cNvPr id="88"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33" y="1264455"/>
              <a:ext cx="844555" cy="821743"/>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https://img1.baidu.com/it/u=3679854175,1425897491&amp;fm=253&amp;fmt=auto&amp;app=138&amp;f=JPEG?w=610&amp;h=29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284" y="1417750"/>
              <a:ext cx="367096" cy="1775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2" name="组合 91"/>
          <p:cNvGrpSpPr/>
          <p:nvPr/>
        </p:nvGrpSpPr>
        <p:grpSpPr>
          <a:xfrm>
            <a:off x="8978057" y="2486402"/>
            <a:ext cx="2480259" cy="1439283"/>
            <a:chOff x="2111876" y="1362835"/>
            <a:chExt cx="984917" cy="590915"/>
          </a:xfrm>
        </p:grpSpPr>
        <p:sp>
          <p:nvSpPr>
            <p:cNvPr id="93" name="Freeform 5"/>
            <p:cNvSpPr>
              <a:spLocks/>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847982307"/>
            <p:cNvSpPr txBox="1"/>
            <p:nvPr/>
          </p:nvSpPr>
          <p:spPr>
            <a:xfrm>
              <a:off x="2364435" y="1469723"/>
              <a:ext cx="200924" cy="144957"/>
            </a:xfrm>
            <a:prstGeom prst="rect">
              <a:avLst/>
            </a:prstGeom>
            <a:noFill/>
            <a:ln>
              <a:noFill/>
              <a:prstDash val="solid"/>
            </a:ln>
          </p:spPr>
          <p:txBody>
            <a:bodyPr wrap="square" rtlCol="0">
              <a:spAutoFit/>
            </a:bodyPr>
            <a:lstStyle/>
            <a:p>
              <a:pPr defTabSz="1219272" fontAlgn="auto">
                <a:spcBef>
                  <a:spcPts val="0"/>
                </a:spcBef>
                <a:spcAft>
                  <a:spcPts val="0"/>
                </a:spcAft>
              </a:pPr>
              <a:r>
                <a:rPr lang="en-US" altLang="zh-CN" sz="1600" dirty="0" smtClean="0">
                  <a:latin typeface="微软雅黑" pitchFamily="34" charset="-122"/>
                  <a:ea typeface="微软雅黑" pitchFamily="34" charset="-122"/>
                  <a:cs typeface="Arial" panose="020B0604020202020204" pitchFamily="34" charset="0"/>
                </a:rPr>
                <a:t>DN</a:t>
              </a:r>
              <a:endParaRPr lang="zh-CN" altLang="en-US" sz="1600" dirty="0">
                <a:latin typeface="微软雅黑" pitchFamily="34" charset="-122"/>
                <a:ea typeface="微软雅黑" pitchFamily="34" charset="-122"/>
                <a:cs typeface="Arial" panose="020B0604020202020204" pitchFamily="34" charset="0"/>
              </a:endParaRPr>
            </a:p>
          </p:txBody>
        </p:sp>
      </p:grpSp>
      <p:pic>
        <p:nvPicPr>
          <p:cNvPr id="7" name="图片 6"/>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p:blipFill>
        <p:spPr>
          <a:xfrm>
            <a:off x="9460322" y="3271933"/>
            <a:ext cx="1317091" cy="457399"/>
          </a:xfrm>
          <a:prstGeom prst="rect">
            <a:avLst/>
          </a:prstGeom>
        </p:spPr>
      </p:pic>
      <p:sp>
        <p:nvSpPr>
          <p:cNvPr id="95" name="847982307"/>
          <p:cNvSpPr txBox="1"/>
          <p:nvPr/>
        </p:nvSpPr>
        <p:spPr>
          <a:xfrm>
            <a:off x="10044558" y="3256636"/>
            <a:ext cx="489236" cy="276999"/>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200" dirty="0" smtClean="0">
                <a:latin typeface="微软雅黑" pitchFamily="34" charset="-122"/>
                <a:ea typeface="微软雅黑" pitchFamily="34" charset="-122"/>
                <a:cs typeface="Arial" panose="020B0604020202020204" pitchFamily="34" charset="0"/>
              </a:rPr>
              <a:t>App</a:t>
            </a:r>
            <a:endParaRPr lang="zh-CN" altLang="en-US" sz="1200" dirty="0">
              <a:latin typeface="微软雅黑" pitchFamily="34" charset="-122"/>
              <a:ea typeface="微软雅黑" pitchFamily="34" charset="-122"/>
              <a:cs typeface="Arial" panose="020B0604020202020204" pitchFamily="34" charset="0"/>
            </a:endParaRPr>
          </a:p>
        </p:txBody>
      </p:sp>
      <p:cxnSp>
        <p:nvCxnSpPr>
          <p:cNvPr id="9" name="直接连接符 8"/>
          <p:cNvCxnSpPr>
            <a:stCxn id="88" idx="3"/>
            <a:endCxn id="80" idx="1"/>
          </p:cNvCxnSpPr>
          <p:nvPr/>
        </p:nvCxnSpPr>
        <p:spPr bwMode="auto">
          <a:xfrm>
            <a:off x="1276109" y="3514814"/>
            <a:ext cx="743821" cy="382"/>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6" name="直接连接符 95"/>
          <p:cNvCxnSpPr>
            <a:stCxn id="80" idx="3"/>
          </p:cNvCxnSpPr>
          <p:nvPr/>
        </p:nvCxnSpPr>
        <p:spPr bwMode="auto">
          <a:xfrm flipV="1">
            <a:off x="2623226" y="3514814"/>
            <a:ext cx="3520109" cy="382"/>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97" name="直接连接符 96"/>
          <p:cNvCxnSpPr>
            <a:stCxn id="93" idx="6"/>
          </p:cNvCxnSpPr>
          <p:nvPr/>
        </p:nvCxnSpPr>
        <p:spPr bwMode="auto">
          <a:xfrm flipH="1" flipV="1">
            <a:off x="6675159" y="3514813"/>
            <a:ext cx="2302898" cy="18080"/>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graphicFrame>
        <p:nvGraphicFramePr>
          <p:cNvPr id="20" name="对象 19"/>
          <p:cNvGraphicFramePr>
            <a:graphicFrameLocks noChangeAspect="1"/>
          </p:cNvGraphicFramePr>
          <p:nvPr>
            <p:extLst/>
          </p:nvPr>
        </p:nvGraphicFramePr>
        <p:xfrm>
          <a:off x="3299440" y="920853"/>
          <a:ext cx="5126882" cy="3431068"/>
        </p:xfrm>
        <a:graphic>
          <a:graphicData uri="http://schemas.openxmlformats.org/presentationml/2006/ole">
            <mc:AlternateContent xmlns:mc="http://schemas.openxmlformats.org/markup-compatibility/2006">
              <mc:Choice xmlns:v="urn:schemas-microsoft-com:vml" Requires="v">
                <p:oleObj spid="_x0000_s3075" name="Picture" r:id="rId8" imgW="5334480" imgH="3580200" progId="Word.Picture.8">
                  <p:embed/>
                </p:oleObj>
              </mc:Choice>
              <mc:Fallback>
                <p:oleObj name="Picture" r:id="rId8" imgW="5334480" imgH="3580200" progId="Word.Picture.8">
                  <p:embed/>
                  <p:pic>
                    <p:nvPicPr>
                      <p:cNvPr id="20" name="对象 19"/>
                      <p:cNvPicPr>
                        <a:picLocks noChangeAspect="1" noChangeArrowheads="1"/>
                      </p:cNvPicPr>
                      <p:nvPr/>
                    </p:nvPicPr>
                    <p:blipFill>
                      <a:blip r:embed="rId9"/>
                      <a:srcRect/>
                      <a:stretch>
                        <a:fillRect/>
                      </a:stretch>
                    </p:blipFill>
                    <p:spPr bwMode="auto">
                      <a:xfrm>
                        <a:off x="3299440" y="920853"/>
                        <a:ext cx="5126882" cy="3431068"/>
                      </a:xfrm>
                      <a:prstGeom prst="rect">
                        <a:avLst/>
                      </a:prstGeom>
                      <a:noFill/>
                    </p:spPr>
                  </p:pic>
                </p:oleObj>
              </mc:Fallback>
            </mc:AlternateContent>
          </a:graphicData>
        </a:graphic>
      </p:graphicFrame>
      <p:cxnSp>
        <p:nvCxnSpPr>
          <p:cNvPr id="103" name="直接连接符 102"/>
          <p:cNvCxnSpPr>
            <a:stCxn id="80" idx="3"/>
          </p:cNvCxnSpPr>
          <p:nvPr/>
        </p:nvCxnSpPr>
        <p:spPr bwMode="auto">
          <a:xfrm flipV="1">
            <a:off x="2623226" y="2678470"/>
            <a:ext cx="2836802" cy="836726"/>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7167739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标题 1"/>
          <p:cNvSpPr txBox="1">
            <a:spLocks/>
          </p:cNvSpPr>
          <p:nvPr/>
        </p:nvSpPr>
        <p:spPr bwMode="auto">
          <a:xfrm>
            <a:off x="0" y="57888"/>
            <a:ext cx="1024986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3</a:t>
            </a:r>
            <a:r>
              <a:rPr lang="zh-CN" altLang="en-US" sz="2400" b="1" kern="0" dirty="0" smtClean="0"/>
              <a:t>：</a:t>
            </a:r>
            <a:r>
              <a:rPr lang="en-US" altLang="zh-CN" sz="2400" b="1" kern="0" dirty="0" smtClean="0"/>
              <a:t>multi-application performance adjustment in low battery situation</a:t>
            </a:r>
            <a:endParaRPr lang="zh-CN" altLang="en-US" sz="2400" b="1" kern="0" dirty="0"/>
          </a:p>
        </p:txBody>
      </p:sp>
      <p:grpSp>
        <p:nvGrpSpPr>
          <p:cNvPr id="109" name="组合 108"/>
          <p:cNvGrpSpPr/>
          <p:nvPr/>
        </p:nvGrpSpPr>
        <p:grpSpPr>
          <a:xfrm>
            <a:off x="4605766" y="1193199"/>
            <a:ext cx="2547781" cy="1494325"/>
            <a:chOff x="2111876" y="1362835"/>
            <a:chExt cx="984917" cy="590915"/>
          </a:xfrm>
        </p:grpSpPr>
        <p:sp>
          <p:nvSpPr>
            <p:cNvPr id="110" name="Freeform 5"/>
            <p:cNvSpPr>
              <a:spLocks/>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847982307"/>
            <p:cNvSpPr txBox="1"/>
            <p:nvPr/>
          </p:nvSpPr>
          <p:spPr>
            <a:xfrm>
              <a:off x="2393460" y="1666748"/>
              <a:ext cx="378256" cy="133878"/>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600" dirty="0">
                  <a:latin typeface="微软雅黑" pitchFamily="34" charset="-122"/>
                  <a:ea typeface="微软雅黑" pitchFamily="34" charset="-122"/>
                  <a:cs typeface="Arial" panose="020B0604020202020204" pitchFamily="34" charset="0"/>
                </a:rPr>
                <a:t>5G Core</a:t>
              </a:r>
              <a:endParaRPr lang="zh-CN" altLang="en-US" sz="1600" dirty="0">
                <a:latin typeface="微软雅黑" pitchFamily="34" charset="-122"/>
                <a:ea typeface="微软雅黑" pitchFamily="34" charset="-122"/>
                <a:cs typeface="Arial" panose="020B0604020202020204" pitchFamily="34" charset="0"/>
              </a:endParaRPr>
            </a:p>
          </p:txBody>
        </p:sp>
      </p:grpSp>
      <p:pic>
        <p:nvPicPr>
          <p:cNvPr id="112"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25847" y="1660651"/>
            <a:ext cx="603296" cy="1003815"/>
          </a:xfrm>
          <a:prstGeom prst="rect">
            <a:avLst/>
          </a:prstGeom>
          <a:noFill/>
          <a:extLst>
            <a:ext uri="{909E8E84-426E-40DD-AFC4-6F175D3DCCD1}">
              <a14:hiddenFill xmlns:a14="http://schemas.microsoft.com/office/drawing/2010/main">
                <a:solidFill>
                  <a:srgbClr val="FFFFFF"/>
                </a:solidFill>
              </a14:hiddenFill>
            </a:ext>
          </a:extLst>
        </p:spPr>
      </p:pic>
      <p:grpSp>
        <p:nvGrpSpPr>
          <p:cNvPr id="116" name="组合 115"/>
          <p:cNvGrpSpPr/>
          <p:nvPr/>
        </p:nvGrpSpPr>
        <p:grpSpPr>
          <a:xfrm>
            <a:off x="8068000" y="881415"/>
            <a:ext cx="3378761" cy="1954222"/>
            <a:chOff x="2111876" y="1362835"/>
            <a:chExt cx="984917" cy="590915"/>
          </a:xfrm>
        </p:grpSpPr>
        <p:sp>
          <p:nvSpPr>
            <p:cNvPr id="117" name="Freeform 5"/>
            <p:cNvSpPr>
              <a:spLocks/>
            </p:cNvSpPr>
            <p:nvPr/>
          </p:nvSpPr>
          <p:spPr bwMode="auto">
            <a:xfrm>
              <a:off x="2111876" y="1362835"/>
              <a:ext cx="984917" cy="590915"/>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tx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847982307"/>
            <p:cNvSpPr txBox="1"/>
            <p:nvPr/>
          </p:nvSpPr>
          <p:spPr>
            <a:xfrm>
              <a:off x="2411978" y="1436884"/>
              <a:ext cx="228750" cy="113591"/>
            </a:xfrm>
            <a:prstGeom prst="rect">
              <a:avLst/>
            </a:prstGeom>
            <a:noFill/>
            <a:ln>
              <a:noFill/>
              <a:prstDash val="solid"/>
            </a:ln>
          </p:spPr>
          <p:txBody>
            <a:bodyPr wrap="square" rtlCol="0">
              <a:spAutoFit/>
            </a:bodyPr>
            <a:lstStyle/>
            <a:p>
              <a:pPr defTabSz="1219272" fontAlgn="auto">
                <a:spcBef>
                  <a:spcPts val="0"/>
                </a:spcBef>
                <a:spcAft>
                  <a:spcPts val="0"/>
                </a:spcAft>
              </a:pPr>
              <a:r>
                <a:rPr lang="en-US" altLang="zh-CN" sz="1600" dirty="0" smtClean="0">
                  <a:latin typeface="微软雅黑" pitchFamily="34" charset="-122"/>
                  <a:ea typeface="微软雅黑" pitchFamily="34" charset="-122"/>
                  <a:cs typeface="Arial" panose="020B0604020202020204" pitchFamily="34" charset="0"/>
                </a:rPr>
                <a:t>DN</a:t>
              </a:r>
              <a:endParaRPr lang="zh-CN" altLang="en-US" sz="1600" dirty="0">
                <a:latin typeface="微软雅黑" pitchFamily="34" charset="-122"/>
                <a:ea typeface="微软雅黑" pitchFamily="34" charset="-122"/>
                <a:cs typeface="Arial" panose="020B0604020202020204" pitchFamily="34" charset="0"/>
              </a:endParaRPr>
            </a:p>
          </p:txBody>
        </p:sp>
      </p:grpSp>
      <p:pic>
        <p:nvPicPr>
          <p:cNvPr id="119" name="图片 11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p:blipFill>
        <p:spPr>
          <a:xfrm>
            <a:off x="9678051" y="2252275"/>
            <a:ext cx="1317091" cy="457399"/>
          </a:xfrm>
          <a:prstGeom prst="rect">
            <a:avLst/>
          </a:prstGeom>
        </p:spPr>
      </p:pic>
      <p:sp>
        <p:nvSpPr>
          <p:cNvPr id="120" name="847982307"/>
          <p:cNvSpPr txBox="1"/>
          <p:nvPr/>
        </p:nvSpPr>
        <p:spPr>
          <a:xfrm>
            <a:off x="10262287" y="2236978"/>
            <a:ext cx="489236" cy="276999"/>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200" dirty="0" smtClean="0">
                <a:latin typeface="微软雅黑" pitchFamily="34" charset="-122"/>
                <a:ea typeface="微软雅黑" pitchFamily="34" charset="-122"/>
                <a:cs typeface="Arial" panose="020B0604020202020204" pitchFamily="34" charset="0"/>
              </a:rPr>
              <a:t>App</a:t>
            </a:r>
            <a:endParaRPr lang="zh-CN" altLang="en-US" sz="1200" dirty="0">
              <a:latin typeface="微软雅黑" pitchFamily="34" charset="-122"/>
              <a:ea typeface="微软雅黑" pitchFamily="34" charset="-122"/>
              <a:cs typeface="Arial" panose="020B0604020202020204" pitchFamily="34" charset="0"/>
            </a:endParaRPr>
          </a:p>
        </p:txBody>
      </p:sp>
      <p:pic>
        <p:nvPicPr>
          <p:cNvPr id="124" name="图片 123"/>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p:blipFill>
        <p:spPr>
          <a:xfrm>
            <a:off x="8782745" y="1403465"/>
            <a:ext cx="1317091" cy="457399"/>
          </a:xfrm>
          <a:prstGeom prst="rect">
            <a:avLst/>
          </a:prstGeom>
        </p:spPr>
      </p:pic>
      <p:sp>
        <p:nvSpPr>
          <p:cNvPr id="125" name="847982307"/>
          <p:cNvSpPr txBox="1"/>
          <p:nvPr/>
        </p:nvSpPr>
        <p:spPr>
          <a:xfrm>
            <a:off x="9366981" y="1388168"/>
            <a:ext cx="489236" cy="276999"/>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200" dirty="0" smtClean="0">
                <a:latin typeface="微软雅黑" pitchFamily="34" charset="-122"/>
                <a:ea typeface="微软雅黑" pitchFamily="34" charset="-122"/>
                <a:cs typeface="Arial" panose="020B0604020202020204" pitchFamily="34" charset="0"/>
              </a:rPr>
              <a:t>App</a:t>
            </a:r>
            <a:endParaRPr lang="zh-CN" altLang="en-US" sz="1200" dirty="0">
              <a:latin typeface="微软雅黑" pitchFamily="34" charset="-122"/>
              <a:ea typeface="微软雅黑" pitchFamily="34" charset="-122"/>
              <a:cs typeface="Arial" panose="020B0604020202020204" pitchFamily="34" charset="0"/>
            </a:endParaRPr>
          </a:p>
        </p:txBody>
      </p:sp>
      <p:sp>
        <p:nvSpPr>
          <p:cNvPr id="16" name="任意多边形 15"/>
          <p:cNvSpPr/>
          <p:nvPr/>
        </p:nvSpPr>
        <p:spPr bwMode="auto">
          <a:xfrm>
            <a:off x="2158156" y="1488272"/>
            <a:ext cx="7004756" cy="574245"/>
          </a:xfrm>
          <a:custGeom>
            <a:avLst/>
            <a:gdLst>
              <a:gd name="connsiteX0" fmla="*/ 0 w 5910943"/>
              <a:gd name="connsiteY0" fmla="*/ 391886 h 574245"/>
              <a:gd name="connsiteX1" fmla="*/ 2590800 w 5910943"/>
              <a:gd name="connsiteY1" fmla="*/ 555172 h 574245"/>
              <a:gd name="connsiteX2" fmla="*/ 5910943 w 5910943"/>
              <a:gd name="connsiteY2" fmla="*/ 0 h 574245"/>
            </a:gdLst>
            <a:ahLst/>
            <a:cxnLst>
              <a:cxn ang="0">
                <a:pos x="connsiteX0" y="connsiteY0"/>
              </a:cxn>
              <a:cxn ang="0">
                <a:pos x="connsiteX1" y="connsiteY1"/>
              </a:cxn>
              <a:cxn ang="0">
                <a:pos x="connsiteX2" y="connsiteY2"/>
              </a:cxn>
            </a:cxnLst>
            <a:rect l="l" t="t" r="r" b="b"/>
            <a:pathLst>
              <a:path w="5910943" h="574245">
                <a:moveTo>
                  <a:pt x="0" y="391886"/>
                </a:moveTo>
                <a:cubicBezTo>
                  <a:pt x="802821" y="506186"/>
                  <a:pt x="1605643" y="620486"/>
                  <a:pt x="2590800" y="555172"/>
                </a:cubicBezTo>
                <a:cubicBezTo>
                  <a:pt x="3575957" y="489858"/>
                  <a:pt x="5332186" y="105229"/>
                  <a:pt x="5910943" y="0"/>
                </a:cubicBezTo>
              </a:path>
            </a:pathLst>
          </a:custGeom>
          <a:noFill/>
          <a:ln w="22225" cap="flat" cmpd="sng" algn="ctr">
            <a:solidFill>
              <a:srgbClr val="FFC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8" name="任意多边形 17"/>
          <p:cNvSpPr/>
          <p:nvPr/>
        </p:nvSpPr>
        <p:spPr bwMode="auto">
          <a:xfrm>
            <a:off x="2111086" y="2131685"/>
            <a:ext cx="7826828" cy="471032"/>
          </a:xfrm>
          <a:custGeom>
            <a:avLst/>
            <a:gdLst>
              <a:gd name="connsiteX0" fmla="*/ 0 w 7826828"/>
              <a:gd name="connsiteY0" fmla="*/ 307746 h 471032"/>
              <a:gd name="connsiteX1" fmla="*/ 3004457 w 7826828"/>
              <a:gd name="connsiteY1" fmla="*/ 2946 h 471032"/>
              <a:gd name="connsiteX2" fmla="*/ 7826828 w 7826828"/>
              <a:gd name="connsiteY2" fmla="*/ 471032 h 471032"/>
              <a:gd name="connsiteX3" fmla="*/ 7826828 w 7826828"/>
              <a:gd name="connsiteY3" fmla="*/ 471032 h 471032"/>
            </a:gdLst>
            <a:ahLst/>
            <a:cxnLst>
              <a:cxn ang="0">
                <a:pos x="connsiteX0" y="connsiteY0"/>
              </a:cxn>
              <a:cxn ang="0">
                <a:pos x="connsiteX1" y="connsiteY1"/>
              </a:cxn>
              <a:cxn ang="0">
                <a:pos x="connsiteX2" y="connsiteY2"/>
              </a:cxn>
              <a:cxn ang="0">
                <a:pos x="connsiteX3" y="connsiteY3"/>
              </a:cxn>
            </a:cxnLst>
            <a:rect l="l" t="t" r="r" b="b"/>
            <a:pathLst>
              <a:path w="7826828" h="471032">
                <a:moveTo>
                  <a:pt x="0" y="307746"/>
                </a:moveTo>
                <a:cubicBezTo>
                  <a:pt x="849993" y="141739"/>
                  <a:pt x="1699986" y="-24268"/>
                  <a:pt x="3004457" y="2946"/>
                </a:cubicBezTo>
                <a:cubicBezTo>
                  <a:pt x="4308928" y="30160"/>
                  <a:pt x="7826828" y="471032"/>
                  <a:pt x="7826828" y="471032"/>
                </a:cubicBezTo>
                <a:lnTo>
                  <a:pt x="7826828" y="471032"/>
                </a:lnTo>
              </a:path>
            </a:pathLst>
          </a:custGeom>
          <a:noFill/>
          <a:ln w="22225" cap="flat" cmpd="sng" algn="ctr">
            <a:solidFill>
              <a:srgbClr val="F907C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sz="1000">
              <a:latin typeface="Arial" charset="0"/>
            </a:endParaRPr>
          </a:p>
        </p:txBody>
      </p:sp>
      <p:grpSp>
        <p:nvGrpSpPr>
          <p:cNvPr id="20" name="组合 19"/>
          <p:cNvGrpSpPr/>
          <p:nvPr/>
        </p:nvGrpSpPr>
        <p:grpSpPr>
          <a:xfrm>
            <a:off x="772422" y="1270370"/>
            <a:ext cx="1243962" cy="1721302"/>
            <a:chOff x="195943" y="1072088"/>
            <a:chExt cx="2351315" cy="3317940"/>
          </a:xfrm>
        </p:grpSpPr>
        <p:pic>
          <p:nvPicPr>
            <p:cNvPr id="12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100000" l="10000" r="87692"/>
                      </a14:imgEffect>
                    </a14:imgLayer>
                  </a14:imgProps>
                </a:ext>
                <a:ext uri="{28A0092B-C50C-407E-A947-70E740481C1C}">
                  <a14:useLocalDpi xmlns:a14="http://schemas.microsoft.com/office/drawing/2010/main" val="0"/>
                </a:ext>
              </a:extLst>
            </a:blip>
            <a:srcRect l="15872" r="15175"/>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115" name="Picture 42" descr="https://img1.baidu.com/it/u=3679854175,1425897491&amp;fm=253&amp;fmt=auto&amp;app=138&amp;f=JPEG?w=610&amp;h=29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sp>
        <p:nvSpPr>
          <p:cNvPr id="130" name="文本框 129"/>
          <p:cNvSpPr txBox="1"/>
          <p:nvPr/>
        </p:nvSpPr>
        <p:spPr>
          <a:xfrm>
            <a:off x="195520" y="3099693"/>
            <a:ext cx="11677373" cy="2862322"/>
          </a:xfrm>
          <a:prstGeom prst="rect">
            <a:avLst/>
          </a:prstGeom>
          <a:noFill/>
        </p:spPr>
        <p:txBody>
          <a:bodyPr wrap="square" rtlCol="0">
            <a:spAutoFit/>
          </a:bodyPr>
          <a:lstStyle/>
          <a:p>
            <a:r>
              <a:rPr lang="en-US" altLang="zh-CN" dirty="0" smtClean="0"/>
              <a:t>UE is in low battery, and is using multi applications. In this situation, UE do not need to be guaranteed to high level </a:t>
            </a:r>
            <a:r>
              <a:rPr lang="en-US" altLang="zh-CN" dirty="0" err="1" smtClean="0"/>
              <a:t>QoS</a:t>
            </a:r>
            <a:r>
              <a:rPr lang="en-US" altLang="zh-CN" dirty="0" smtClean="0"/>
              <a:t> in every application. As we can see, in the figure above, the video application is in a little window which do not need to transport high picture quality, high frequency frame rate and abundant background sounds. In such situation, terminal provides the information of low battery to 5GC. 5GC may:</a:t>
            </a:r>
          </a:p>
          <a:p>
            <a:pPr marL="285750" indent="-285750">
              <a:buFont typeface="Arial" panose="020B0604020202020204" pitchFamily="34" charset="0"/>
              <a:buChar char="•"/>
            </a:pPr>
            <a:r>
              <a:rPr lang="en-US" altLang="zh-CN" dirty="0" smtClean="0"/>
              <a:t>Choose one or several application which requires for higher network performance guarantee based on user habit analysis which can be performed by NWDAF.</a:t>
            </a:r>
          </a:p>
          <a:p>
            <a:pPr marL="742950" lvl="1" indent="-285750">
              <a:buFont typeface="Arial" panose="020B0604020202020204" pitchFamily="34" charset="0"/>
              <a:buChar char="•"/>
            </a:pPr>
            <a:r>
              <a:rPr lang="en-US" altLang="zh-CN" dirty="0" smtClean="0"/>
              <a:t>Keep </a:t>
            </a:r>
            <a:r>
              <a:rPr lang="en-US" altLang="zh-CN" dirty="0" err="1" smtClean="0"/>
              <a:t>QoS</a:t>
            </a:r>
            <a:r>
              <a:rPr lang="en-US" altLang="zh-CN" dirty="0" smtClean="0"/>
              <a:t> for those who requires for higher network performance guarantee.</a:t>
            </a:r>
          </a:p>
          <a:p>
            <a:pPr marL="742950" lvl="1" indent="-285750">
              <a:buFont typeface="Arial" panose="020B0604020202020204" pitchFamily="34" charset="0"/>
              <a:buChar char="•"/>
            </a:pPr>
            <a:r>
              <a:rPr lang="en-US" altLang="zh-CN" dirty="0"/>
              <a:t>A</a:t>
            </a:r>
            <a:r>
              <a:rPr lang="en-US" altLang="zh-CN" dirty="0" smtClean="0"/>
              <a:t>djust </a:t>
            </a:r>
            <a:r>
              <a:rPr lang="en-US" altLang="zh-CN" dirty="0"/>
              <a:t>network resource to provide lower </a:t>
            </a:r>
            <a:r>
              <a:rPr lang="en-US" altLang="zh-CN" dirty="0" err="1"/>
              <a:t>QoS</a:t>
            </a:r>
            <a:r>
              <a:rPr lang="en-US" altLang="zh-CN" dirty="0"/>
              <a:t> </a:t>
            </a:r>
            <a:r>
              <a:rPr lang="en-US" altLang="zh-CN" dirty="0" smtClean="0"/>
              <a:t>level for those who can be adjust to lower </a:t>
            </a:r>
            <a:r>
              <a:rPr lang="en-US" altLang="zh-CN" dirty="0" err="1" smtClean="0"/>
              <a:t>QoS</a:t>
            </a:r>
            <a:r>
              <a:rPr lang="en-US" altLang="zh-CN" dirty="0" smtClean="0"/>
              <a:t>. </a:t>
            </a:r>
          </a:p>
          <a:p>
            <a:pPr marL="742950" lvl="1" indent="-285750">
              <a:buFont typeface="Arial" panose="020B0604020202020204" pitchFamily="34" charset="0"/>
              <a:buChar char="•"/>
            </a:pPr>
            <a:r>
              <a:rPr lang="en-US" altLang="zh-CN" dirty="0" smtClean="0"/>
              <a:t>Provide information to lower priority </a:t>
            </a:r>
            <a:r>
              <a:rPr lang="en-US" altLang="zh-CN" dirty="0" err="1" smtClean="0"/>
              <a:t>QoS</a:t>
            </a:r>
            <a:r>
              <a:rPr lang="en-US" altLang="zh-CN" dirty="0" smtClean="0"/>
              <a:t> guarantee application to adjust amount of data (e.g. lower picture quality, slower frequency frame rate, reduce unnecessary background sounds). </a:t>
            </a:r>
          </a:p>
        </p:txBody>
      </p:sp>
      <p:sp>
        <p:nvSpPr>
          <p:cNvPr id="21" name="矩形 20"/>
          <p:cNvSpPr/>
          <p:nvPr/>
        </p:nvSpPr>
        <p:spPr>
          <a:xfrm>
            <a:off x="195520" y="6020241"/>
            <a:ext cx="11910448" cy="707886"/>
          </a:xfrm>
          <a:prstGeom prst="rect">
            <a:avLst/>
          </a:prstGeom>
        </p:spPr>
        <p:txBody>
          <a:bodyPr wrap="square">
            <a:spAutoFit/>
          </a:bodyPr>
          <a:lstStyle/>
          <a:p>
            <a:pPr marL="0" lvl="1"/>
            <a:r>
              <a:rPr lang="en-US" altLang="zh-CN" sz="2000" b="1" dirty="0" smtClean="0"/>
              <a:t>In the whole operator’s network, there will be a fixed proportion of low battery users. This leads to a fixed proportion of network resource consumption decrease.</a:t>
            </a:r>
            <a:endParaRPr lang="en-US" altLang="zh-CN" sz="2000" b="1" dirty="0"/>
          </a:p>
        </p:txBody>
      </p:sp>
    </p:spTree>
    <p:extLst>
      <p:ext uri="{BB962C8B-B14F-4D97-AF65-F5344CB8AC3E}">
        <p14:creationId xmlns:p14="http://schemas.microsoft.com/office/powerpoint/2010/main" val="309210623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3439403"/>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US" altLang="zh-CN" dirty="0">
                <a:solidFill>
                  <a:srgbClr val="000000"/>
                </a:solidFill>
                <a:ea typeface="微软雅黑" panose="020B0503020204020204" pitchFamily="34" charset="-122"/>
              </a:rPr>
              <a:t>The objectives include:</a:t>
            </a: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Support </a:t>
            </a:r>
            <a:r>
              <a:rPr lang="en-US" altLang="zh-CN" dirty="0">
                <a:solidFill>
                  <a:srgbClr val="000000"/>
                </a:solidFill>
                <a:ea typeface="微软雅黑" panose="020B0503020204020204" pitchFamily="34" charset="-122"/>
              </a:rPr>
              <a:t>energy efficiency in 5G through new approaches to delivering services (e.g. adding energy efficiency as a selection criteria).</a:t>
            </a: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Support </a:t>
            </a:r>
            <a:r>
              <a:rPr lang="en-US" altLang="zh-CN" dirty="0">
                <a:solidFill>
                  <a:srgbClr val="000000"/>
                </a:solidFill>
                <a:ea typeface="微软雅黑" panose="020B0503020204020204" pitchFamily="34" charset="-122"/>
              </a:rPr>
              <a:t>energy consumption framework to optimally use different communication capabilities of the 5G system taking into account energy consumption along with efficiency, latency, and data rate.</a:t>
            </a:r>
          </a:p>
          <a:p>
            <a:pPr marL="800100" lvl="1"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Interaction </a:t>
            </a:r>
            <a:r>
              <a:rPr lang="en-US" altLang="zh-CN" dirty="0">
                <a:solidFill>
                  <a:srgbClr val="000000"/>
                </a:solidFill>
                <a:ea typeface="微软雅黑" panose="020B0503020204020204" pitchFamily="34" charset="-122"/>
              </a:rPr>
              <a:t>between network and application on UE/application energy consumption statues for network condition modification.</a:t>
            </a:r>
          </a:p>
          <a:p>
            <a:pPr lvl="1" hangingPunct="0">
              <a:spcAft>
                <a:spcPts val="900"/>
              </a:spcAft>
            </a:pPr>
            <a:r>
              <a:rPr lang="en-US" altLang="zh-CN" dirty="0">
                <a:solidFill>
                  <a:srgbClr val="000000"/>
                </a:solidFill>
                <a:ea typeface="微软雅黑" panose="020B0503020204020204" pitchFamily="34" charset="-122"/>
              </a:rPr>
              <a:t>Note: There’s no implication on 3GPP will provide energy efficiency as a trade-off to service quality.</a:t>
            </a:r>
          </a:p>
          <a:p>
            <a:pPr marL="342900" lvl="0" indent="-342900" hangingPunct="0">
              <a:spcAft>
                <a:spcPts val="900"/>
              </a:spcAft>
              <a:buFont typeface="Times New Roman" panose="02020603050405020304" pitchFamily="18" charset="0"/>
              <a:buChar char="-"/>
            </a:pPr>
            <a:r>
              <a:rPr lang="en-US" altLang="zh-CN" dirty="0" smtClean="0">
                <a:solidFill>
                  <a:srgbClr val="000000"/>
                </a:solidFill>
                <a:ea typeface="微软雅黑" panose="020B0503020204020204" pitchFamily="34" charset="-122"/>
              </a:rPr>
              <a:t>Other </a:t>
            </a:r>
            <a:r>
              <a:rPr lang="en-US" altLang="zh-CN" dirty="0">
                <a:solidFill>
                  <a:srgbClr val="000000"/>
                </a:solidFill>
                <a:ea typeface="微软雅黑" panose="020B0503020204020204" pitchFamily="34" charset="-122"/>
              </a:rPr>
              <a:t>aspects include security, charging and privacy.</a:t>
            </a:r>
          </a:p>
        </p:txBody>
      </p:sp>
    </p:spTree>
    <p:extLst>
      <p:ext uri="{BB962C8B-B14F-4D97-AF65-F5344CB8AC3E}">
        <p14:creationId xmlns:p14="http://schemas.microsoft.com/office/powerpoint/2010/main" val="3442243689"/>
      </p:ext>
    </p:extLst>
  </p:cSld>
  <p:clrMapOvr>
    <a:overrideClrMapping bg1="lt1" tx1="dk1" bg2="lt2" tx2="dk2" accent1="accent1" accent2="accent2" accent3="accent3" accent4="accent4" accent5="accent5" accent6="accent6" hlink="hlink" folHlink="folHlink"/>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15054</TotalTime>
  <Words>882</Words>
  <Application>Microsoft Office PowerPoint</Application>
  <PresentationFormat>宽屏</PresentationFormat>
  <Paragraphs>53</Paragraphs>
  <Slides>8</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8</vt:i4>
      </vt:variant>
    </vt:vector>
  </HeadingPairs>
  <TitlesOfParts>
    <vt:vector size="20" baseType="lpstr">
      <vt:lpstr>ＭＳ Ｐゴシック</vt:lpstr>
      <vt:lpstr>ＭＳ Ｐゴシック</vt:lpstr>
      <vt:lpstr>等线</vt:lpstr>
      <vt:lpstr>宋体</vt:lpstr>
      <vt:lpstr>微软雅黑</vt:lpstr>
      <vt:lpstr>Arial</vt:lpstr>
      <vt:lpstr>Calibri</vt:lpstr>
      <vt:lpstr>Times New Roman</vt:lpstr>
      <vt:lpstr>33</vt:lpstr>
      <vt:lpstr>Office Theme</vt:lpstr>
      <vt:lpstr>1_Office Theme</vt:lpstr>
      <vt:lpstr>Picture</vt:lpstr>
      <vt:lpstr>PowerPoint 演示文稿</vt:lpstr>
      <vt:lpstr>Motivation and typical scenarios</vt:lpstr>
      <vt:lpstr>PowerPoint 演示文稿</vt:lpstr>
      <vt:lpstr>PowerPoint 演示文稿</vt:lpstr>
      <vt:lpstr>PowerPoint 演示文稿</vt:lpstr>
      <vt:lpstr>PowerPoint 演示文稿</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Shi</cp:lastModifiedBy>
  <cp:revision>94</cp:revision>
  <dcterms:created xsi:type="dcterms:W3CDTF">2021-10-27T15:05:34Z</dcterms:created>
  <dcterms:modified xsi:type="dcterms:W3CDTF">2022-04-29T01:56:22Z</dcterms:modified>
</cp:coreProperties>
</file>