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56" r:id="rId3"/>
    <p:sldId id="264" r:id="rId5"/>
    <p:sldId id="263" r:id="rId6"/>
    <p:sldId id="260" r:id="rId7"/>
    <p:sldId id="262" r:id="rId8"/>
    <p:sldId id="26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AEBE"/>
    <a:srgbClr val="A9A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55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888490"/>
          </a:xfrm>
        </p:spPr>
        <p:txBody>
          <a:bodyPr/>
          <a:lstStyle/>
          <a:p>
            <a:r>
              <a:rPr lang="en-US" altLang="zh-CN" dirty="0" smtClean="0"/>
              <a:t>Motivation of supporting 5G enhanced Customized Alerting Tones (CAT) and Customized Ringing Signal (CRS) </a:t>
            </a:r>
            <a:endParaRPr lang="en-US" altLang="zh-CN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093" y="4586068"/>
            <a:ext cx="8534400" cy="1752600"/>
          </a:xfrm>
        </p:spPr>
        <p:txBody>
          <a:bodyPr/>
          <a:lstStyle/>
          <a:p>
            <a:r>
              <a:rPr lang="en-US" altLang="zh-CN" dirty="0" smtClean="0"/>
              <a:t>China Mobile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6205" y="201930"/>
            <a:ext cx="10154285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Motivation of 5G </a:t>
            </a:r>
            <a:r>
              <a:rPr lang="en-US" altLang="zh-CN" sz="3200" dirty="0" smtClean="0">
                <a:sym typeface="+mn-ea"/>
              </a:rPr>
              <a:t>enhanced </a:t>
            </a:r>
            <a:r>
              <a:rPr lang="en-US" altLang="zh-CN" sz="3200" dirty="0" smtClean="0"/>
              <a:t>CAT and CRS</a:t>
            </a:r>
            <a:endParaRPr lang="en-US" altLang="zh-CN" sz="32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7180" y="1431290"/>
            <a:ext cx="9615170" cy="4365625"/>
          </a:xfrm>
        </p:spPr>
        <p:txBody>
          <a:bodyPr/>
          <a:lstStyle/>
          <a:p>
            <a:r>
              <a:rPr lang="en-US" altLang="zh-CN" sz="2400" dirty="0" smtClean="0"/>
              <a:t>Adaptive resolution for playing multi-media CAT </a:t>
            </a:r>
            <a:endParaRPr lang="en-US" altLang="zh-CN" sz="2400" dirty="0" smtClean="0"/>
          </a:p>
          <a:p>
            <a:pPr lvl="1"/>
            <a:r>
              <a:rPr lang="en-US" altLang="zh-CN" sz="2075" dirty="0" smtClean="0"/>
              <a:t>When palying </a:t>
            </a:r>
            <a:r>
              <a:rPr lang="en-US" altLang="zh-CN" sz="2075" dirty="0" smtClean="0">
                <a:sym typeface="+mn-ea"/>
              </a:rPr>
              <a:t>multi-media CAT </a:t>
            </a:r>
            <a:r>
              <a:rPr lang="en-US" altLang="zh-CN" sz="2075" dirty="0" smtClean="0">
                <a:sym typeface="+mn-ea"/>
              </a:rPr>
              <a:t>each time</a:t>
            </a:r>
            <a:r>
              <a:rPr lang="en-US" altLang="zh-CN" sz="2075" dirty="0" smtClean="0">
                <a:sym typeface="+mn-ea"/>
              </a:rPr>
              <a:t>, there are different conditions: e.g. different terminal capabilities, different access network types, different bandwidth which is allocated by network right now...</a:t>
            </a:r>
            <a:endParaRPr lang="en-US" altLang="zh-CN" sz="2075" dirty="0" smtClean="0">
              <a:sym typeface="+mn-ea"/>
            </a:endParaRPr>
          </a:p>
          <a:p>
            <a:pPr lvl="1"/>
            <a:r>
              <a:rPr lang="en-US" altLang="zh-CN" sz="2075" dirty="0" smtClean="0">
                <a:sym typeface="+mn-ea"/>
              </a:rPr>
              <a:t>I</a:t>
            </a:r>
            <a:r>
              <a:rPr lang="en-US" altLang="zh-CN" sz="2075" dirty="0" smtClean="0"/>
              <a:t>f the CAT service can </a:t>
            </a:r>
            <a:r>
              <a:rPr lang="en-US" altLang="zh-CN" sz="2075" b="1" dirty="0" smtClean="0"/>
              <a:t>select highest </a:t>
            </a:r>
            <a:r>
              <a:rPr lang="en-US" altLang="zh-CN" sz="2075" b="1" dirty="0" smtClean="0">
                <a:sym typeface="+mn-ea"/>
              </a:rPr>
              <a:t>resolution multi-media contents to play, under the premise of these conditions</a:t>
            </a:r>
            <a:r>
              <a:rPr lang="en-US" altLang="zh-CN" sz="2075" dirty="0" smtClean="0">
                <a:sym typeface="+mn-ea"/>
              </a:rPr>
              <a:t>,  it will </a:t>
            </a:r>
            <a:r>
              <a:rPr lang="en-US" altLang="zh-CN" sz="2075" dirty="0" smtClean="0">
                <a:sym typeface="+mn-ea"/>
              </a:rPr>
              <a:t>observably </a:t>
            </a:r>
            <a:r>
              <a:rPr lang="en-US" altLang="zh-CN" sz="2075" dirty="0" smtClean="0">
                <a:sym typeface="+mn-ea"/>
              </a:rPr>
              <a:t>improve consumer’s experience .</a:t>
            </a:r>
            <a:endParaRPr lang="en-US" altLang="zh-CN" sz="2075" dirty="0" smtClean="0"/>
          </a:p>
          <a:p>
            <a:r>
              <a:rPr lang="en-US" altLang="zh-CN" sz="2400" dirty="0" smtClean="0"/>
              <a:t>CAT interaction</a:t>
            </a:r>
            <a:endParaRPr lang="en-US" altLang="zh-CN" sz="2400" dirty="0" smtClean="0"/>
          </a:p>
          <a:p>
            <a:pPr lvl="1"/>
            <a:r>
              <a:rPr lang="en-US" altLang="zh-CN" sz="2075" dirty="0" smtClean="0"/>
              <a:t>The interaction capability of </a:t>
            </a:r>
            <a:r>
              <a:rPr lang="en-US" altLang="zh-CN" sz="2075" dirty="0" smtClean="0">
                <a:sym typeface="+mn-ea"/>
              </a:rPr>
              <a:t>CAT service can divert consumers to other service platform(e.g.  restaurant, movie platform, tiktok...), through </a:t>
            </a:r>
            <a:r>
              <a:rPr lang="en-US" altLang="zh-CN" sz="2075" dirty="0" smtClean="0">
                <a:sym typeface="+mn-ea"/>
              </a:rPr>
              <a:t>caller party</a:t>
            </a:r>
            <a:r>
              <a:rPr lang="en-US" altLang="zh-CN" sz="2075" dirty="0" smtClean="0">
                <a:sym typeface="+mn-ea"/>
              </a:rPr>
              <a:t>’ s interaction during playing CAT(e.g. get coupons,  reserve a movie, vote for stars).</a:t>
            </a: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10165080" y="2234565"/>
            <a:ext cx="1607820" cy="2905760"/>
            <a:chOff x="15922" y="2160"/>
            <a:chExt cx="2532" cy="4576"/>
          </a:xfrm>
        </p:grpSpPr>
        <p:pic>
          <p:nvPicPr>
            <p:cNvPr id="30" name="图片 14" descr="组 12"/>
            <p:cNvPicPr>
              <a:picLocks noChangeAspect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 bwMode="auto">
            <a:xfrm>
              <a:off x="15922" y="2160"/>
              <a:ext cx="2533" cy="4577"/>
            </a:xfrm>
            <a:prstGeom prst="roundRect">
              <a:avLst>
                <a:gd name="adj" fmla="val 1358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本框 4"/>
            <p:cNvSpPr txBox="1"/>
            <p:nvPr/>
          </p:nvSpPr>
          <p:spPr>
            <a:xfrm>
              <a:off x="16400" y="6448"/>
              <a:ext cx="1576" cy="216"/>
            </a:xfrm>
            <a:prstGeom prst="rect">
              <a:avLst/>
            </a:prstGeom>
            <a:solidFill>
              <a:srgbClr val="A8AEBE"/>
            </a:solidFill>
          </p:spPr>
          <p:txBody>
            <a:bodyPr wrap="square" rtlCol="0">
              <a:spAutoFit/>
            </a:bodyPr>
            <a:p>
              <a:endParaRPr lang="zh-CN" altLang="en-US" sz="300">
                <a:solidFill>
                  <a:srgbClr val="A9AFBF"/>
                </a:solidFill>
              </a:endParaRP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1: </a:t>
            </a:r>
            <a:r>
              <a:rPr lang="en-US" altLang="zh-CN" sz="3200" b="1" dirty="0"/>
              <a:t>Adaptive resolution for playing multi-media CAT </a:t>
            </a:r>
            <a:endParaRPr lang="en-US" altLang="zh-CN" sz="3200" b="1" dirty="0"/>
          </a:p>
        </p:txBody>
      </p:sp>
      <p:sp>
        <p:nvSpPr>
          <p:cNvPr id="25" name="内容占位符 2"/>
          <p:cNvSpPr>
            <a:spLocks noGrp="1"/>
          </p:cNvSpPr>
          <p:nvPr>
            <p:ph idx="1"/>
          </p:nvPr>
        </p:nvSpPr>
        <p:spPr>
          <a:xfrm>
            <a:off x="290195" y="4230370"/>
            <a:ext cx="11972290" cy="4831080"/>
          </a:xfrm>
        </p:spPr>
        <p:txBody>
          <a:bodyPr/>
          <a:lstStyle/>
          <a:p>
            <a:pPr latinLnBrk="0">
              <a:spcBef>
                <a:spcPts val="0"/>
              </a:spcBef>
            </a:pPr>
            <a:r>
              <a:rPr lang="en-US" altLang="zh-CN" sz="2000" dirty="0" smtClean="0"/>
              <a:t>The CAT sercice play multimedia contents with different resolution according to conditions:</a:t>
            </a:r>
            <a:endParaRPr lang="en-US" altLang="zh-CN" sz="2000" dirty="0" smtClean="0"/>
          </a:p>
          <a:p>
            <a:pPr lvl="1" latinLnBrk="0">
              <a:spcBef>
                <a:spcPts val="0"/>
              </a:spcBef>
            </a:pPr>
            <a:r>
              <a:rPr lang="en-US" altLang="zh-CN" sz="1800" dirty="0" smtClean="0"/>
              <a:t>Terminal media capability</a:t>
            </a:r>
            <a:endParaRPr lang="en-US" altLang="zh-CN" sz="1800" dirty="0" smtClean="0"/>
          </a:p>
          <a:p>
            <a:pPr lvl="1" latinLnBrk="0">
              <a:spcBef>
                <a:spcPts val="0"/>
              </a:spcBef>
            </a:pPr>
            <a:r>
              <a:rPr lang="en-US" altLang="zh-CN" sz="1800" dirty="0" smtClean="0">
                <a:cs typeface="+mn-ea"/>
                <a:sym typeface="+mn-ea"/>
              </a:rPr>
              <a:t>Access network type</a:t>
            </a:r>
            <a:endParaRPr lang="en-US" altLang="zh-CN" sz="1800" dirty="0" smtClean="0">
              <a:cs typeface="+mn-ea"/>
              <a:sym typeface="+mn-ea"/>
            </a:endParaRPr>
          </a:p>
          <a:p>
            <a:pPr lvl="1" algn="l" latinLnBrk="0">
              <a:spcBef>
                <a:spcPts val="0"/>
              </a:spcBef>
              <a:buSzTx/>
              <a:buFontTx/>
              <a:buBlip>
                <a:blip r:embed="rId1"/>
              </a:buBlip>
            </a:pPr>
            <a:r>
              <a:rPr lang="en-US" altLang="zh-CN" sz="1800" dirty="0" smtClean="0">
                <a:cs typeface="+mn-ea"/>
              </a:rPr>
              <a:t>Network bandwidth</a:t>
            </a:r>
            <a:endParaRPr lang="en-US" altLang="zh-CN" sz="1800" dirty="0" smtClean="0">
              <a:cs typeface="+mn-ea"/>
            </a:endParaRPr>
          </a:p>
          <a:p>
            <a:pPr lvl="1" latinLnBrk="0">
              <a:spcBef>
                <a:spcPts val="0"/>
              </a:spcBef>
            </a:pPr>
            <a:r>
              <a:rPr lang="en-US" altLang="zh-CN" sz="1800" dirty="0" smtClean="0"/>
              <a:t>...</a:t>
            </a:r>
            <a:endParaRPr lang="en-US" altLang="zh-CN" sz="1800" dirty="0" smtClean="0"/>
          </a:p>
          <a:p>
            <a:pPr latinLnBrk="0">
              <a:spcBef>
                <a:spcPts val="0"/>
              </a:spcBef>
            </a:pPr>
            <a:r>
              <a:rPr lang="en-US" altLang="zh-CN" sz="2000" dirty="0" smtClean="0"/>
              <a:t>Challenge:</a:t>
            </a:r>
            <a:endParaRPr lang="en-US" altLang="zh-CN" sz="2000" dirty="0" smtClean="0"/>
          </a:p>
          <a:p>
            <a:pPr lvl="1" latinLnBrk="0">
              <a:spcBef>
                <a:spcPts val="0"/>
              </a:spcBef>
            </a:pPr>
            <a:r>
              <a:rPr lang="en-US" altLang="zh-CN" sz="1800" dirty="0" smtClean="0">
                <a:sym typeface="+mn-ea"/>
              </a:rPr>
              <a:t>The CAT sercice needs to achieve terminal/network conditions before playing CAT.</a:t>
            </a:r>
            <a:endParaRPr lang="en-US" altLang="zh-CN" sz="1800" dirty="0" smtClean="0">
              <a:sym typeface="+mn-ea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434395" y="1636765"/>
            <a:ext cx="6537960" cy="2370998"/>
            <a:chOff x="707923" y="1828800"/>
            <a:chExt cx="10373544" cy="2771183"/>
          </a:xfrm>
        </p:grpSpPr>
        <p:sp>
          <p:nvSpPr>
            <p:cNvPr id="138" name="矩形 137"/>
            <p:cNvSpPr/>
            <p:nvPr/>
          </p:nvSpPr>
          <p:spPr>
            <a:xfrm>
              <a:off x="707923" y="1828800"/>
              <a:ext cx="10338619" cy="277118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0"/>
            </a:p>
          </p:txBody>
        </p:sp>
        <p:sp>
          <p:nvSpPr>
            <p:cNvPr id="139" name="TextBox 198"/>
            <p:cNvSpPr txBox="1"/>
            <p:nvPr/>
          </p:nvSpPr>
          <p:spPr>
            <a:xfrm>
              <a:off x="8626104" y="3012407"/>
              <a:ext cx="1786138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720p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40" name="TextBox 198"/>
            <p:cNvSpPr txBox="1"/>
            <p:nvPr/>
          </p:nvSpPr>
          <p:spPr>
            <a:xfrm>
              <a:off x="3919405" y="2544081"/>
              <a:ext cx="1772700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2G\3G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41" name="TextBox 198"/>
            <p:cNvSpPr txBox="1"/>
            <p:nvPr/>
          </p:nvSpPr>
          <p:spPr>
            <a:xfrm>
              <a:off x="707923" y="1943096"/>
              <a:ext cx="3119318" cy="389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defTabSz="685800">
                <a:lnSpc>
                  <a:spcPct val="150000"/>
                </a:lnSpc>
              </a:pPr>
              <a:r>
                <a:rPr lang="en-US" altLang="zh-CN" sz="1050" b="1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</a:rPr>
                <a:t>Terminal media capability</a:t>
              </a:r>
              <a:endParaRPr lang="en-US" altLang="zh-CN" sz="1050" b="1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2" name="TextBox 198"/>
            <p:cNvSpPr txBox="1"/>
            <p:nvPr/>
          </p:nvSpPr>
          <p:spPr>
            <a:xfrm>
              <a:off x="1084740" y="2550196"/>
              <a:ext cx="2286089" cy="293160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Level 3.0/3.1/4.0/...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cxnSp>
          <p:nvCxnSpPr>
            <p:cNvPr id="143" name="直接连接符 142"/>
            <p:cNvCxnSpPr/>
            <p:nvPr/>
          </p:nvCxnSpPr>
          <p:spPr>
            <a:xfrm>
              <a:off x="1596603" y="2352406"/>
              <a:ext cx="1484420" cy="0"/>
            </a:xfrm>
            <a:prstGeom prst="line">
              <a:avLst/>
            </a:prstGeom>
            <a:noFill/>
            <a:ln w="19050" cap="flat" cmpd="sng" algn="ctr">
              <a:solidFill>
                <a:srgbClr val="C7000A"/>
              </a:solidFill>
              <a:prstDash val="solid"/>
              <a:miter lim="800000"/>
            </a:ln>
            <a:effectLst/>
          </p:spPr>
        </p:cxnSp>
        <p:grpSp>
          <p:nvGrpSpPr>
            <p:cNvPr id="144" name="组合 143"/>
            <p:cNvGrpSpPr/>
            <p:nvPr/>
          </p:nvGrpSpPr>
          <p:grpSpPr>
            <a:xfrm>
              <a:off x="3451662" y="3184976"/>
              <a:ext cx="423385" cy="94134"/>
              <a:chOff x="5038589" y="5889310"/>
              <a:chExt cx="434888" cy="127763"/>
            </a:xfrm>
          </p:grpSpPr>
          <p:sp>
            <p:nvSpPr>
              <p:cNvPr id="172" name="燕尾形 11"/>
              <p:cNvSpPr>
                <a:spLocks noChangeAspect="1"/>
              </p:cNvSpPr>
              <p:nvPr/>
            </p:nvSpPr>
            <p:spPr>
              <a:xfrm>
                <a:off x="5038589" y="5889310"/>
                <a:ext cx="127484" cy="127763"/>
              </a:xfrm>
              <a:prstGeom prst="chevron">
                <a:avLst/>
              </a:prstGeom>
              <a:solidFill>
                <a:srgbClr val="EA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 defTabSz="685800">
                  <a:defRPr/>
                </a:pPr>
                <a:endParaRPr lang="zh-CN" altLang="en-US" sz="1200" kern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燕尾形 12"/>
              <p:cNvSpPr>
                <a:spLocks noChangeAspect="1"/>
              </p:cNvSpPr>
              <p:nvPr/>
            </p:nvSpPr>
            <p:spPr>
              <a:xfrm>
                <a:off x="5192291" y="5889310"/>
                <a:ext cx="127484" cy="127763"/>
              </a:xfrm>
              <a:prstGeom prst="chevron">
                <a:avLst/>
              </a:prstGeom>
              <a:solidFill>
                <a:srgbClr val="EA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 defTabSz="685800">
                  <a:defRPr/>
                </a:pPr>
                <a:endParaRPr lang="zh-CN" altLang="en-US" sz="1200" kern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燕尾形 13"/>
              <p:cNvSpPr>
                <a:spLocks noChangeAspect="1"/>
              </p:cNvSpPr>
              <p:nvPr/>
            </p:nvSpPr>
            <p:spPr>
              <a:xfrm>
                <a:off x="5345993" y="5889310"/>
                <a:ext cx="127484" cy="127763"/>
              </a:xfrm>
              <a:prstGeom prst="chevron">
                <a:avLst/>
              </a:prstGeom>
              <a:solidFill>
                <a:srgbClr val="EA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 defTabSz="685800">
                  <a:defRPr/>
                </a:pPr>
                <a:endParaRPr lang="zh-CN" altLang="en-US" sz="1200" kern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5" name="TextBox 198"/>
            <p:cNvSpPr txBox="1"/>
            <p:nvPr/>
          </p:nvSpPr>
          <p:spPr>
            <a:xfrm>
              <a:off x="1084740" y="3002183"/>
              <a:ext cx="2286089" cy="293160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H.264/H.265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46" name="TextBox 198"/>
            <p:cNvSpPr txBox="1"/>
            <p:nvPr/>
          </p:nvSpPr>
          <p:spPr>
            <a:xfrm>
              <a:off x="1084740" y="3465301"/>
              <a:ext cx="2286089" cy="293160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AMR/EVS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47" name="TextBox 198"/>
            <p:cNvSpPr txBox="1"/>
            <p:nvPr/>
          </p:nvSpPr>
          <p:spPr>
            <a:xfrm>
              <a:off x="3450424" y="1924541"/>
              <a:ext cx="2781795" cy="389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defTabSz="685800">
                <a:lnSpc>
                  <a:spcPct val="150000"/>
                </a:lnSpc>
              </a:pPr>
              <a:r>
                <a:rPr lang="en-US" altLang="zh-CN" sz="1050" b="1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r>
                <a:rPr lang="zh-CN" altLang="en-US" sz="1050" b="1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</a:rPr>
                <a:t>ccess network type</a:t>
              </a:r>
              <a:endParaRPr lang="zh-CN" altLang="en-US" sz="1050" b="1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48" name="直接连接符 147"/>
            <p:cNvCxnSpPr/>
            <p:nvPr/>
          </p:nvCxnSpPr>
          <p:spPr>
            <a:xfrm>
              <a:off x="3919406" y="2354987"/>
              <a:ext cx="1484420" cy="0"/>
            </a:xfrm>
            <a:prstGeom prst="line">
              <a:avLst/>
            </a:prstGeom>
            <a:noFill/>
            <a:ln w="19050" cap="flat" cmpd="sng" algn="ctr">
              <a:solidFill>
                <a:srgbClr val="C7000A"/>
              </a:solidFill>
              <a:prstDash val="solid"/>
              <a:miter lim="800000"/>
            </a:ln>
            <a:effectLst/>
          </p:spPr>
        </p:cxnSp>
        <p:sp>
          <p:nvSpPr>
            <p:cNvPr id="149" name="TextBox 198"/>
            <p:cNvSpPr txBox="1"/>
            <p:nvPr/>
          </p:nvSpPr>
          <p:spPr>
            <a:xfrm>
              <a:off x="3919405" y="3012407"/>
              <a:ext cx="1786138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4G </a:t>
              </a:r>
              <a:r>
                <a:rPr lang="en-US" altLang="zh-CN" sz="800" kern="0" dirty="0" err="1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VoLTE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50" name="TextBox 198"/>
            <p:cNvSpPr txBox="1"/>
            <p:nvPr/>
          </p:nvSpPr>
          <p:spPr>
            <a:xfrm>
              <a:off x="3919405" y="3444436"/>
              <a:ext cx="1786138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5G NSA(</a:t>
              </a:r>
              <a:r>
                <a:rPr lang="en-US" altLang="zh-CN" sz="800" kern="0" dirty="0" err="1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VoLTE</a:t>
              </a: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)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51" name="TextBox 198"/>
            <p:cNvSpPr txBox="1"/>
            <p:nvPr/>
          </p:nvSpPr>
          <p:spPr>
            <a:xfrm>
              <a:off x="3905968" y="3876468"/>
              <a:ext cx="1786138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5G SA(</a:t>
              </a:r>
              <a:r>
                <a:rPr lang="en-US" altLang="zh-CN" sz="800" kern="0" dirty="0" err="1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VoNR</a:t>
              </a: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)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52" name="TextBox 198"/>
            <p:cNvSpPr txBox="1"/>
            <p:nvPr/>
          </p:nvSpPr>
          <p:spPr>
            <a:xfrm>
              <a:off x="5945072" y="1943096"/>
              <a:ext cx="2660891" cy="389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defTabSz="685800">
                <a:lnSpc>
                  <a:spcPct val="150000"/>
                </a:lnSpc>
              </a:pPr>
              <a:r>
                <a:rPr lang="en-US" altLang="zh-CN" sz="1050" b="1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</a:rPr>
                <a:t>Network </a:t>
              </a:r>
              <a:r>
                <a:rPr lang="zh-CN" altLang="en-US" sz="1050" b="1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</a:rPr>
                <a:t>bandwidth </a:t>
              </a:r>
              <a:endParaRPr lang="zh-CN" altLang="en-US" sz="1050" b="1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" name="TextBox 198"/>
            <p:cNvSpPr txBox="1"/>
            <p:nvPr/>
          </p:nvSpPr>
          <p:spPr>
            <a:xfrm>
              <a:off x="6259055" y="2541500"/>
              <a:ext cx="1786242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960kbps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cxnSp>
          <p:nvCxnSpPr>
            <p:cNvPr id="154" name="直接连接符 153"/>
            <p:cNvCxnSpPr/>
            <p:nvPr/>
          </p:nvCxnSpPr>
          <p:spPr>
            <a:xfrm>
              <a:off x="6259056" y="2352406"/>
              <a:ext cx="1484420" cy="0"/>
            </a:xfrm>
            <a:prstGeom prst="line">
              <a:avLst/>
            </a:prstGeom>
            <a:noFill/>
            <a:ln w="19050" cap="flat" cmpd="sng" algn="ctr">
              <a:solidFill>
                <a:srgbClr val="C7000A"/>
              </a:solidFill>
              <a:prstDash val="solid"/>
              <a:miter lim="800000"/>
            </a:ln>
            <a:effectLst/>
          </p:spPr>
        </p:cxnSp>
        <p:sp>
          <p:nvSpPr>
            <p:cNvPr id="155" name="TextBox 198"/>
            <p:cNvSpPr txBox="1"/>
            <p:nvPr/>
          </p:nvSpPr>
          <p:spPr>
            <a:xfrm>
              <a:off x="6259055" y="3009826"/>
              <a:ext cx="1786138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2.1Mbps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56" name="TextBox 198"/>
            <p:cNvSpPr txBox="1"/>
            <p:nvPr/>
          </p:nvSpPr>
          <p:spPr>
            <a:xfrm>
              <a:off x="6259055" y="3441855"/>
              <a:ext cx="1786138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4Mbps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57" name="TextBox 198"/>
            <p:cNvSpPr txBox="1"/>
            <p:nvPr/>
          </p:nvSpPr>
          <p:spPr>
            <a:xfrm>
              <a:off x="8421584" y="1924541"/>
              <a:ext cx="2659883" cy="389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defTabSz="685800">
                <a:lnSpc>
                  <a:spcPct val="150000"/>
                </a:lnSpc>
              </a:pPr>
              <a:r>
                <a:rPr lang="en-US" altLang="zh-CN" sz="1050" b="1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</a:rPr>
                <a:t>Multi-media content</a:t>
              </a:r>
              <a:endParaRPr lang="en-US" altLang="zh-CN" sz="1050" b="1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8" name="TextBox 198"/>
            <p:cNvSpPr txBox="1"/>
            <p:nvPr/>
          </p:nvSpPr>
          <p:spPr>
            <a:xfrm>
              <a:off x="8626104" y="2544081"/>
              <a:ext cx="1786242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480p\540p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cxnSp>
          <p:nvCxnSpPr>
            <p:cNvPr id="159" name="直接连接符 158"/>
            <p:cNvCxnSpPr/>
            <p:nvPr/>
          </p:nvCxnSpPr>
          <p:spPr>
            <a:xfrm>
              <a:off x="8626103" y="2354987"/>
              <a:ext cx="1484420" cy="0"/>
            </a:xfrm>
            <a:prstGeom prst="line">
              <a:avLst/>
            </a:prstGeom>
            <a:noFill/>
            <a:ln w="19050" cap="flat" cmpd="sng" algn="ctr">
              <a:solidFill>
                <a:srgbClr val="C7000A"/>
              </a:solidFill>
              <a:prstDash val="solid"/>
              <a:miter lim="800000"/>
            </a:ln>
            <a:effectLst/>
          </p:spPr>
        </p:cxnSp>
        <p:sp>
          <p:nvSpPr>
            <p:cNvPr id="160" name="TextBox 198"/>
            <p:cNvSpPr txBox="1"/>
            <p:nvPr/>
          </p:nvSpPr>
          <p:spPr>
            <a:xfrm>
              <a:off x="8626104" y="3444436"/>
              <a:ext cx="1786138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1080p/2K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61" name="TextBox 198"/>
            <p:cNvSpPr txBox="1"/>
            <p:nvPr/>
          </p:nvSpPr>
          <p:spPr>
            <a:xfrm>
              <a:off x="8612665" y="3876468"/>
              <a:ext cx="1786138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4K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62" name="TextBox 198"/>
            <p:cNvSpPr txBox="1"/>
            <p:nvPr/>
          </p:nvSpPr>
          <p:spPr>
            <a:xfrm>
              <a:off x="6272589" y="3898191"/>
              <a:ext cx="1786138" cy="276763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15Mbps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grpSp>
          <p:nvGrpSpPr>
            <p:cNvPr id="163" name="组合 162"/>
            <p:cNvGrpSpPr/>
            <p:nvPr/>
          </p:nvGrpSpPr>
          <p:grpSpPr>
            <a:xfrm>
              <a:off x="5821132" y="3102907"/>
              <a:ext cx="351590" cy="77488"/>
              <a:chOff x="5038589" y="5889310"/>
              <a:chExt cx="434888" cy="127763"/>
            </a:xfrm>
          </p:grpSpPr>
          <p:sp>
            <p:nvSpPr>
              <p:cNvPr id="169" name="燕尾形 37"/>
              <p:cNvSpPr>
                <a:spLocks noChangeAspect="1"/>
              </p:cNvSpPr>
              <p:nvPr/>
            </p:nvSpPr>
            <p:spPr>
              <a:xfrm>
                <a:off x="5038589" y="5889310"/>
                <a:ext cx="127484" cy="127763"/>
              </a:xfrm>
              <a:prstGeom prst="chevron">
                <a:avLst/>
              </a:prstGeom>
              <a:solidFill>
                <a:srgbClr val="EA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 defTabSz="685800">
                  <a:defRPr/>
                </a:pPr>
                <a:endParaRPr lang="zh-CN" altLang="en-US" sz="1200" kern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0" name="燕尾形 38"/>
              <p:cNvSpPr>
                <a:spLocks noChangeAspect="1"/>
              </p:cNvSpPr>
              <p:nvPr/>
            </p:nvSpPr>
            <p:spPr>
              <a:xfrm>
                <a:off x="5192291" y="5889310"/>
                <a:ext cx="127484" cy="127763"/>
              </a:xfrm>
              <a:prstGeom prst="chevron">
                <a:avLst/>
              </a:prstGeom>
              <a:solidFill>
                <a:srgbClr val="EA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 defTabSz="685800">
                  <a:defRPr/>
                </a:pPr>
                <a:endParaRPr lang="zh-CN" altLang="en-US" sz="1200" kern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1" name="燕尾形 39"/>
              <p:cNvSpPr>
                <a:spLocks noChangeAspect="1"/>
              </p:cNvSpPr>
              <p:nvPr/>
            </p:nvSpPr>
            <p:spPr>
              <a:xfrm>
                <a:off x="5345993" y="5889310"/>
                <a:ext cx="127484" cy="127763"/>
              </a:xfrm>
              <a:prstGeom prst="chevron">
                <a:avLst/>
              </a:prstGeom>
              <a:solidFill>
                <a:srgbClr val="EA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 defTabSz="685800">
                  <a:defRPr/>
                </a:pPr>
                <a:endParaRPr lang="zh-CN" altLang="en-US" sz="1200" kern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8173446" y="3118473"/>
              <a:ext cx="351590" cy="77488"/>
              <a:chOff x="5038589" y="5889310"/>
              <a:chExt cx="434888" cy="127763"/>
            </a:xfrm>
          </p:grpSpPr>
          <p:sp>
            <p:nvSpPr>
              <p:cNvPr id="166" name="燕尾形 41"/>
              <p:cNvSpPr>
                <a:spLocks noChangeAspect="1"/>
              </p:cNvSpPr>
              <p:nvPr/>
            </p:nvSpPr>
            <p:spPr>
              <a:xfrm>
                <a:off x="5038589" y="5889310"/>
                <a:ext cx="127484" cy="127763"/>
              </a:xfrm>
              <a:prstGeom prst="chevron">
                <a:avLst/>
              </a:prstGeom>
              <a:solidFill>
                <a:srgbClr val="EA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 defTabSz="685800">
                  <a:defRPr/>
                </a:pPr>
                <a:endParaRPr lang="zh-CN" altLang="en-US" sz="1200" kern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7" name="燕尾形 42"/>
              <p:cNvSpPr>
                <a:spLocks noChangeAspect="1"/>
              </p:cNvSpPr>
              <p:nvPr/>
            </p:nvSpPr>
            <p:spPr>
              <a:xfrm>
                <a:off x="5192291" y="5889310"/>
                <a:ext cx="127484" cy="127763"/>
              </a:xfrm>
              <a:prstGeom prst="chevron">
                <a:avLst/>
              </a:prstGeom>
              <a:solidFill>
                <a:srgbClr val="EA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 defTabSz="685800">
                  <a:defRPr/>
                </a:pPr>
                <a:endParaRPr lang="zh-CN" altLang="en-US" sz="1200" kern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8" name="燕尾形 43"/>
              <p:cNvSpPr>
                <a:spLocks noChangeAspect="1"/>
              </p:cNvSpPr>
              <p:nvPr/>
            </p:nvSpPr>
            <p:spPr>
              <a:xfrm>
                <a:off x="5345993" y="5889310"/>
                <a:ext cx="127484" cy="127763"/>
              </a:xfrm>
              <a:prstGeom prst="chevron">
                <a:avLst/>
              </a:prstGeom>
              <a:solidFill>
                <a:srgbClr val="EA002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 defTabSz="685800">
                  <a:defRPr/>
                </a:pPr>
                <a:endParaRPr lang="zh-CN" altLang="en-US" sz="1200" kern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5" name="TextBox 198"/>
            <p:cNvSpPr txBox="1"/>
            <p:nvPr/>
          </p:nvSpPr>
          <p:spPr>
            <a:xfrm>
              <a:off x="1084740" y="3886116"/>
              <a:ext cx="2286089" cy="293160"/>
            </a:xfrm>
            <a:prstGeom prst="rect">
              <a:avLst/>
            </a:prstGeom>
            <a:noFill/>
            <a:ln>
              <a:solidFill>
                <a:srgbClr val="1D1D1A">
                  <a:lumMod val="50000"/>
                  <a:lumOff val="50000"/>
                </a:srgbClr>
              </a:solidFill>
            </a:ln>
          </p:spPr>
          <p:txBody>
            <a:bodyPr wrap="square" rtlCol="0">
              <a:spAutoFit/>
            </a:bodyPr>
            <a:p>
              <a:pPr algn="ctr" defTabSz="685800">
                <a:lnSpc>
                  <a:spcPct val="130000"/>
                </a:lnSpc>
                <a:defRPr/>
              </a:pPr>
              <a:r>
                <a:rPr lang="en-US" altLang="zh-CN" sz="800" kern="0" dirty="0">
                  <a:solidFill>
                    <a:srgbClr val="1D1D1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chipset/screen capability</a:t>
              </a:r>
              <a:endParaRPr lang="zh-CN" altLang="en-US" sz="800" kern="0" dirty="0">
                <a:solidFill>
                  <a:srgbClr val="1D1D1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825105" y="1391285"/>
            <a:ext cx="4023360" cy="2893126"/>
            <a:chOff x="11265" y="2116"/>
            <a:chExt cx="7342" cy="5815"/>
          </a:xfrm>
        </p:grpSpPr>
        <p:sp>
          <p:nvSpPr>
            <p:cNvPr id="56" name="矩形 55"/>
            <p:cNvSpPr/>
            <p:nvPr/>
          </p:nvSpPr>
          <p:spPr>
            <a:xfrm>
              <a:off x="11953" y="7006"/>
              <a:ext cx="1357" cy="9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defTabSz="1218565">
                <a:lnSpc>
                  <a:spcPct val="150000"/>
                </a:lnSpc>
                <a:buClr>
                  <a:srgbClr val="FF0000"/>
                </a:buClr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720P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7149" y="7006"/>
              <a:ext cx="1075" cy="9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defTabSz="1218565">
                <a:lnSpc>
                  <a:spcPct val="150000"/>
                </a:lnSpc>
                <a:buClr>
                  <a:srgbClr val="FF0000"/>
                </a:buClr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4K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1265" y="2116"/>
              <a:ext cx="7342" cy="4890"/>
              <a:chOff x="11212" y="2453"/>
              <a:chExt cx="7342" cy="4890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16344" y="2499"/>
                <a:ext cx="2210" cy="4835"/>
                <a:chOff x="7031633" y="885372"/>
                <a:chExt cx="1775460" cy="3724593"/>
              </a:xfrm>
            </p:grpSpPr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>
                <a:xfrm>
                  <a:off x="7031633" y="885372"/>
                  <a:ext cx="1775460" cy="3724593"/>
                </a:xfrm>
                <a:prstGeom prst="rect">
                  <a:avLst/>
                </a:prstGeom>
              </p:spPr>
            </p:pic>
            <p:cxnSp>
              <p:nvCxnSpPr>
                <p:cNvPr id="49" name="直接连接符 48"/>
                <p:cNvCxnSpPr/>
                <p:nvPr/>
              </p:nvCxnSpPr>
              <p:spPr>
                <a:xfrm>
                  <a:off x="7179105" y="1094866"/>
                  <a:ext cx="201207" cy="0"/>
                </a:xfrm>
                <a:prstGeom prst="line">
                  <a:avLst/>
                </a:prstGeom>
                <a:ln w="88900">
                  <a:solidFill>
                    <a:srgbClr val="59595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7176988" y="1196549"/>
                  <a:ext cx="449362" cy="9417"/>
                </a:xfrm>
                <a:prstGeom prst="line">
                  <a:avLst/>
                </a:prstGeom>
                <a:ln w="88900">
                  <a:solidFill>
                    <a:srgbClr val="59595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" name="组合 54"/>
              <p:cNvGrpSpPr/>
              <p:nvPr/>
            </p:nvGrpSpPr>
            <p:grpSpPr>
              <a:xfrm>
                <a:off x="11212" y="2453"/>
                <a:ext cx="2326" cy="4881"/>
                <a:chOff x="11202" y="2607"/>
                <a:chExt cx="2874" cy="5356"/>
              </a:xfrm>
            </p:grpSpPr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9961" y="3848"/>
                  <a:ext cx="5356" cy="2874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296" y="2728"/>
                  <a:ext cx="2660" cy="5107"/>
                </a:xfrm>
                <a:prstGeom prst="rect">
                  <a:avLst/>
                </a:prstGeom>
              </p:spPr>
            </p:pic>
          </p:grpSp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858" y="2489"/>
                <a:ext cx="2281" cy="4854"/>
              </a:xfrm>
              <a:prstGeom prst="rect">
                <a:avLst/>
              </a:prstGeom>
            </p:spPr>
          </p:pic>
        </p:grpSp>
        <p:sp>
          <p:nvSpPr>
            <p:cNvPr id="58" name="矩形 57"/>
            <p:cNvSpPr/>
            <p:nvPr/>
          </p:nvSpPr>
          <p:spPr>
            <a:xfrm>
              <a:off x="14409" y="7006"/>
              <a:ext cx="1878" cy="9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defTabSz="1218565">
                <a:lnSpc>
                  <a:spcPct val="150000"/>
                </a:lnSpc>
                <a:buClr>
                  <a:srgbClr val="FF0000"/>
                </a:buClr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1080P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2: CAT&amp;CRS interaction</a:t>
            </a:r>
            <a:endParaRPr lang="en-US" altLang="zh-CN" sz="3200" b="1" dirty="0" smtClean="0"/>
          </a:p>
        </p:txBody>
      </p:sp>
      <p:sp>
        <p:nvSpPr>
          <p:cNvPr id="28" name="内容占位符 2"/>
          <p:cNvSpPr>
            <a:spLocks noGrp="1"/>
          </p:cNvSpPr>
          <p:nvPr>
            <p:ph idx="1"/>
          </p:nvPr>
        </p:nvSpPr>
        <p:spPr>
          <a:xfrm>
            <a:off x="501650" y="1425575"/>
            <a:ext cx="10465435" cy="829310"/>
          </a:xfrm>
          <a:ln>
            <a:noFill/>
          </a:ln>
        </p:spPr>
        <p:txBody>
          <a:bodyPr/>
          <a:lstStyle/>
          <a:p>
            <a:r>
              <a:rPr lang="en-US" altLang="zh-CN" sz="2000" dirty="0" smtClean="0">
                <a:sym typeface="+mn-ea"/>
              </a:rPr>
              <a:t>The CAT/CRS sercice provides interactive function which can also be customised according to different CAT</a:t>
            </a:r>
            <a:r>
              <a:rPr lang="en-US" altLang="zh-CN" sz="2000" dirty="0" smtClean="0">
                <a:sym typeface="+mn-ea"/>
              </a:rPr>
              <a:t>/CRS</a:t>
            </a:r>
            <a:r>
              <a:rPr lang="en-US" altLang="zh-CN" sz="2000" dirty="0" smtClean="0">
                <a:sym typeface="+mn-ea"/>
              </a:rPr>
              <a:t> contents.</a:t>
            </a:r>
            <a:endParaRPr lang="en-US" altLang="zh-CN" sz="2000" dirty="0"/>
          </a:p>
          <a:p>
            <a:pPr marL="0" indent="0">
              <a:buNone/>
            </a:pPr>
            <a:endParaRPr lang="zh-CN" altLang="en-US" sz="1900" dirty="0"/>
          </a:p>
        </p:txBody>
      </p:sp>
      <p:grpSp>
        <p:nvGrpSpPr>
          <p:cNvPr id="27" name="组合 26"/>
          <p:cNvGrpSpPr/>
          <p:nvPr/>
        </p:nvGrpSpPr>
        <p:grpSpPr>
          <a:xfrm rot="0">
            <a:off x="1656079" y="2458720"/>
            <a:ext cx="1986708" cy="3649345"/>
            <a:chOff x="1233408" y="1582579"/>
            <a:chExt cx="2201982" cy="4408919"/>
          </a:xfrm>
        </p:grpSpPr>
        <p:grpSp>
          <p:nvGrpSpPr>
            <p:cNvPr id="3" name="组合 2"/>
            <p:cNvGrpSpPr/>
            <p:nvPr/>
          </p:nvGrpSpPr>
          <p:grpSpPr>
            <a:xfrm>
              <a:off x="1233408" y="1582579"/>
              <a:ext cx="2145906" cy="4408919"/>
              <a:chOff x="5602208" y="1652429"/>
              <a:chExt cx="2145906" cy="4408919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327"/>
              <a:stretch>
                <a:fillRect/>
              </a:stretch>
            </p:blipFill>
            <p:spPr>
              <a:xfrm>
                <a:off x="5757750" y="1798958"/>
                <a:ext cx="1820748" cy="4152685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7616" b="11378"/>
              <a:stretch>
                <a:fillRect/>
              </a:stretch>
            </p:blipFill>
            <p:spPr>
              <a:xfrm>
                <a:off x="5789421" y="5185241"/>
                <a:ext cx="1729957" cy="501728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2208" y="1652429"/>
                <a:ext cx="2145906" cy="4408919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34" name="文本框 33"/>
            <p:cNvSpPr txBox="1"/>
            <p:nvPr/>
          </p:nvSpPr>
          <p:spPr>
            <a:xfrm>
              <a:off x="1565925" y="2015262"/>
              <a:ext cx="1481513" cy="370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xx restaurant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802385" y="2399441"/>
              <a:ext cx="1155700" cy="277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9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Ringing</a:t>
              </a:r>
              <a:endParaRPr lang="en-US" altLang="zh-CN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420780" y="4808139"/>
              <a:ext cx="2014610" cy="270806"/>
              <a:chOff x="1450669" y="4792371"/>
              <a:chExt cx="2014610" cy="270806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50669" y="4800809"/>
                <a:ext cx="269261" cy="262368"/>
              </a:xfrm>
              <a:prstGeom prst="rect">
                <a:avLst/>
              </a:prstGeom>
            </p:spPr>
          </p:pic>
          <p:sp>
            <p:nvSpPr>
              <p:cNvPr id="38" name="文本框 37"/>
              <p:cNvSpPr txBox="1"/>
              <p:nvPr/>
            </p:nvSpPr>
            <p:spPr>
              <a:xfrm>
                <a:off x="1595265" y="4792371"/>
                <a:ext cx="1870014" cy="270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900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￥</a:t>
                </a:r>
                <a:r>
                  <a:rPr sz="900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10% discount coupon</a:t>
                </a:r>
                <a:endParaRPr sz="9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9371330" y="2486660"/>
            <a:ext cx="1870710" cy="3593465"/>
            <a:chOff x="988356" y="1632156"/>
            <a:chExt cx="2624190" cy="518233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93" b="6579"/>
            <a:stretch>
              <a:fillRect/>
            </a:stretch>
          </p:blipFill>
          <p:spPr>
            <a:xfrm>
              <a:off x="1098701" y="1872488"/>
              <a:ext cx="2376740" cy="470746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602"/>
            <a:stretch>
              <a:fillRect/>
            </a:stretch>
          </p:blipFill>
          <p:spPr>
            <a:xfrm>
              <a:off x="1125461" y="1908527"/>
              <a:ext cx="2349980" cy="17744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356" y="1632156"/>
              <a:ext cx="2624190" cy="5182338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85" name="图片 8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7670" y="2458720"/>
            <a:ext cx="1695450" cy="36074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7330" y="3635375"/>
            <a:ext cx="12471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Click to get the coupon</a:t>
            </a:r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1505585" y="4980305"/>
            <a:ext cx="2306320" cy="469265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左箭头 7"/>
          <p:cNvSpPr/>
          <p:nvPr/>
        </p:nvSpPr>
        <p:spPr>
          <a:xfrm rot="13440000">
            <a:off x="748665" y="4523105"/>
            <a:ext cx="629920" cy="762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16893" y="3364865"/>
            <a:ext cx="759851" cy="1442103"/>
            <a:chOff x="1350" y="4907"/>
            <a:chExt cx="1386" cy="2597"/>
          </a:xfrm>
        </p:grpSpPr>
        <p:sp>
          <p:nvSpPr>
            <p:cNvPr id="10" name="文本框 9"/>
            <p:cNvSpPr txBox="1"/>
            <p:nvPr/>
          </p:nvSpPr>
          <p:spPr>
            <a:xfrm>
              <a:off x="1484" y="5988"/>
              <a:ext cx="1126" cy="6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vote</a:t>
              </a:r>
              <a:endParaRPr lang="en-US" altLang="zh-CN" sz="16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" name="iconfont-11843-5651348"/>
            <p:cNvSpPr/>
            <p:nvPr/>
          </p:nvSpPr>
          <p:spPr>
            <a:xfrm>
              <a:off x="1896" y="4907"/>
              <a:ext cx="300" cy="389"/>
            </a:xfrm>
            <a:custGeom>
              <a:avLst/>
              <a:gdLst>
                <a:gd name="T0" fmla="*/ 6464 w 8596"/>
                <a:gd name="T1" fmla="*/ 1482 h 10375"/>
                <a:gd name="T2" fmla="*/ 650 w 8596"/>
                <a:gd name="T3" fmla="*/ 1482 h 10375"/>
                <a:gd name="T4" fmla="*/ 0 w 8596"/>
                <a:gd name="T5" fmla="*/ 2132 h 10375"/>
                <a:gd name="T6" fmla="*/ 0 w 8596"/>
                <a:gd name="T7" fmla="*/ 9725 h 10375"/>
                <a:gd name="T8" fmla="*/ 650 w 8596"/>
                <a:gd name="T9" fmla="*/ 10375 h 10375"/>
                <a:gd name="T10" fmla="*/ 6464 w 8596"/>
                <a:gd name="T11" fmla="*/ 10375 h 10375"/>
                <a:gd name="T12" fmla="*/ 7114 w 8596"/>
                <a:gd name="T13" fmla="*/ 9725 h 10375"/>
                <a:gd name="T14" fmla="*/ 7114 w 8596"/>
                <a:gd name="T15" fmla="*/ 2132 h 10375"/>
                <a:gd name="T16" fmla="*/ 6464 w 8596"/>
                <a:gd name="T17" fmla="*/ 1482 h 10375"/>
                <a:gd name="T18" fmla="*/ 5927 w 8596"/>
                <a:gd name="T19" fmla="*/ 8787 h 10375"/>
                <a:gd name="T20" fmla="*/ 5779 w 8596"/>
                <a:gd name="T21" fmla="*/ 8936 h 10375"/>
                <a:gd name="T22" fmla="*/ 1334 w 8596"/>
                <a:gd name="T23" fmla="*/ 8936 h 10375"/>
                <a:gd name="T24" fmla="*/ 1185 w 8596"/>
                <a:gd name="T25" fmla="*/ 8787 h 10375"/>
                <a:gd name="T26" fmla="*/ 1185 w 8596"/>
                <a:gd name="T27" fmla="*/ 7897 h 10375"/>
                <a:gd name="T28" fmla="*/ 1334 w 8596"/>
                <a:gd name="T29" fmla="*/ 7748 h 10375"/>
                <a:gd name="T30" fmla="*/ 5780 w 8596"/>
                <a:gd name="T31" fmla="*/ 7748 h 10375"/>
                <a:gd name="T32" fmla="*/ 5929 w 8596"/>
                <a:gd name="T33" fmla="*/ 7897 h 10375"/>
                <a:gd name="T34" fmla="*/ 5929 w 8596"/>
                <a:gd name="T35" fmla="*/ 8787 h 10375"/>
                <a:gd name="T36" fmla="*/ 5927 w 8596"/>
                <a:gd name="T37" fmla="*/ 8787 h 10375"/>
                <a:gd name="T38" fmla="*/ 5927 w 8596"/>
                <a:gd name="T39" fmla="*/ 6373 h 10375"/>
                <a:gd name="T40" fmla="*/ 5779 w 8596"/>
                <a:gd name="T41" fmla="*/ 6522 h 10375"/>
                <a:gd name="T42" fmla="*/ 1334 w 8596"/>
                <a:gd name="T43" fmla="*/ 6522 h 10375"/>
                <a:gd name="T44" fmla="*/ 1185 w 8596"/>
                <a:gd name="T45" fmla="*/ 6373 h 10375"/>
                <a:gd name="T46" fmla="*/ 1185 w 8596"/>
                <a:gd name="T47" fmla="*/ 5485 h 10375"/>
                <a:gd name="T48" fmla="*/ 1334 w 8596"/>
                <a:gd name="T49" fmla="*/ 5336 h 10375"/>
                <a:gd name="T50" fmla="*/ 5780 w 8596"/>
                <a:gd name="T51" fmla="*/ 5336 h 10375"/>
                <a:gd name="T52" fmla="*/ 5929 w 8596"/>
                <a:gd name="T53" fmla="*/ 5485 h 10375"/>
                <a:gd name="T54" fmla="*/ 5929 w 8596"/>
                <a:gd name="T55" fmla="*/ 6373 h 10375"/>
                <a:gd name="T56" fmla="*/ 5927 w 8596"/>
                <a:gd name="T57" fmla="*/ 6373 h 10375"/>
                <a:gd name="T58" fmla="*/ 5927 w 8596"/>
                <a:gd name="T59" fmla="*/ 3960 h 10375"/>
                <a:gd name="T60" fmla="*/ 5779 w 8596"/>
                <a:gd name="T61" fmla="*/ 4108 h 10375"/>
                <a:gd name="T62" fmla="*/ 1334 w 8596"/>
                <a:gd name="T63" fmla="*/ 4108 h 10375"/>
                <a:gd name="T64" fmla="*/ 1185 w 8596"/>
                <a:gd name="T65" fmla="*/ 3960 h 10375"/>
                <a:gd name="T66" fmla="*/ 1185 w 8596"/>
                <a:gd name="T67" fmla="*/ 3071 h 10375"/>
                <a:gd name="T68" fmla="*/ 1334 w 8596"/>
                <a:gd name="T69" fmla="*/ 2922 h 10375"/>
                <a:gd name="T70" fmla="*/ 5780 w 8596"/>
                <a:gd name="T71" fmla="*/ 2922 h 10375"/>
                <a:gd name="T72" fmla="*/ 5929 w 8596"/>
                <a:gd name="T73" fmla="*/ 3071 h 10375"/>
                <a:gd name="T74" fmla="*/ 5929 w 8596"/>
                <a:gd name="T75" fmla="*/ 3960 h 10375"/>
                <a:gd name="T76" fmla="*/ 5927 w 8596"/>
                <a:gd name="T77" fmla="*/ 3960 h 10375"/>
                <a:gd name="T78" fmla="*/ 7945 w 8596"/>
                <a:gd name="T79" fmla="*/ 0 h 10375"/>
                <a:gd name="T80" fmla="*/ 2131 w 8596"/>
                <a:gd name="T81" fmla="*/ 0 h 10375"/>
                <a:gd name="T82" fmla="*/ 1481 w 8596"/>
                <a:gd name="T83" fmla="*/ 649 h 10375"/>
                <a:gd name="T84" fmla="*/ 1481 w 8596"/>
                <a:gd name="T85" fmla="*/ 888 h 10375"/>
                <a:gd name="T86" fmla="*/ 7056 w 8596"/>
                <a:gd name="T87" fmla="*/ 888 h 10375"/>
                <a:gd name="T88" fmla="*/ 7706 w 8596"/>
                <a:gd name="T89" fmla="*/ 1538 h 10375"/>
                <a:gd name="T90" fmla="*/ 7706 w 8596"/>
                <a:gd name="T91" fmla="*/ 8892 h 10375"/>
                <a:gd name="T92" fmla="*/ 7945 w 8596"/>
                <a:gd name="T93" fmla="*/ 8892 h 10375"/>
                <a:gd name="T94" fmla="*/ 8595 w 8596"/>
                <a:gd name="T95" fmla="*/ 8242 h 10375"/>
                <a:gd name="T96" fmla="*/ 8595 w 8596"/>
                <a:gd name="T97" fmla="*/ 651 h 10375"/>
                <a:gd name="T98" fmla="*/ 7945 w 8596"/>
                <a:gd name="T99" fmla="*/ 0 h 10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96" h="10375">
                  <a:moveTo>
                    <a:pt x="6464" y="1482"/>
                  </a:moveTo>
                  <a:lnTo>
                    <a:pt x="650" y="1482"/>
                  </a:lnTo>
                  <a:cubicBezTo>
                    <a:pt x="291" y="1482"/>
                    <a:pt x="0" y="1773"/>
                    <a:pt x="0" y="2132"/>
                  </a:cubicBezTo>
                  <a:lnTo>
                    <a:pt x="0" y="9725"/>
                  </a:lnTo>
                  <a:cubicBezTo>
                    <a:pt x="0" y="10083"/>
                    <a:pt x="291" y="10375"/>
                    <a:pt x="650" y="10375"/>
                  </a:cubicBezTo>
                  <a:lnTo>
                    <a:pt x="6464" y="10375"/>
                  </a:lnTo>
                  <a:cubicBezTo>
                    <a:pt x="6822" y="10375"/>
                    <a:pt x="7114" y="10083"/>
                    <a:pt x="7114" y="9725"/>
                  </a:cubicBezTo>
                  <a:lnTo>
                    <a:pt x="7114" y="2132"/>
                  </a:lnTo>
                  <a:cubicBezTo>
                    <a:pt x="7114" y="1773"/>
                    <a:pt x="6822" y="1482"/>
                    <a:pt x="6464" y="1482"/>
                  </a:cubicBezTo>
                  <a:close/>
                  <a:moveTo>
                    <a:pt x="5927" y="8787"/>
                  </a:moveTo>
                  <a:cubicBezTo>
                    <a:pt x="5927" y="8868"/>
                    <a:pt x="5861" y="8936"/>
                    <a:pt x="5779" y="8936"/>
                  </a:cubicBezTo>
                  <a:lnTo>
                    <a:pt x="1334" y="8936"/>
                  </a:lnTo>
                  <a:cubicBezTo>
                    <a:pt x="1252" y="8936"/>
                    <a:pt x="1185" y="8870"/>
                    <a:pt x="1185" y="8787"/>
                  </a:cubicBezTo>
                  <a:lnTo>
                    <a:pt x="1185" y="7897"/>
                  </a:lnTo>
                  <a:cubicBezTo>
                    <a:pt x="1185" y="7816"/>
                    <a:pt x="1251" y="7748"/>
                    <a:pt x="1334" y="7748"/>
                  </a:cubicBezTo>
                  <a:lnTo>
                    <a:pt x="5780" y="7748"/>
                  </a:lnTo>
                  <a:cubicBezTo>
                    <a:pt x="5861" y="7748"/>
                    <a:pt x="5929" y="7815"/>
                    <a:pt x="5929" y="7897"/>
                  </a:cubicBezTo>
                  <a:lnTo>
                    <a:pt x="5929" y="8787"/>
                  </a:lnTo>
                  <a:lnTo>
                    <a:pt x="5927" y="8787"/>
                  </a:lnTo>
                  <a:close/>
                  <a:moveTo>
                    <a:pt x="5927" y="6373"/>
                  </a:moveTo>
                  <a:cubicBezTo>
                    <a:pt x="5927" y="6455"/>
                    <a:pt x="5861" y="6522"/>
                    <a:pt x="5779" y="6522"/>
                  </a:cubicBezTo>
                  <a:lnTo>
                    <a:pt x="1334" y="6522"/>
                  </a:lnTo>
                  <a:cubicBezTo>
                    <a:pt x="1252" y="6522"/>
                    <a:pt x="1185" y="6456"/>
                    <a:pt x="1185" y="6373"/>
                  </a:cubicBezTo>
                  <a:lnTo>
                    <a:pt x="1185" y="5485"/>
                  </a:lnTo>
                  <a:cubicBezTo>
                    <a:pt x="1185" y="5403"/>
                    <a:pt x="1251" y="5336"/>
                    <a:pt x="1334" y="5336"/>
                  </a:cubicBezTo>
                  <a:lnTo>
                    <a:pt x="5780" y="5336"/>
                  </a:lnTo>
                  <a:cubicBezTo>
                    <a:pt x="5861" y="5336"/>
                    <a:pt x="5929" y="5402"/>
                    <a:pt x="5929" y="5485"/>
                  </a:cubicBezTo>
                  <a:lnTo>
                    <a:pt x="5929" y="6373"/>
                  </a:lnTo>
                  <a:lnTo>
                    <a:pt x="5927" y="6373"/>
                  </a:lnTo>
                  <a:close/>
                  <a:moveTo>
                    <a:pt x="5927" y="3960"/>
                  </a:moveTo>
                  <a:cubicBezTo>
                    <a:pt x="5927" y="4041"/>
                    <a:pt x="5861" y="4108"/>
                    <a:pt x="5779" y="4108"/>
                  </a:cubicBezTo>
                  <a:lnTo>
                    <a:pt x="1334" y="4108"/>
                  </a:lnTo>
                  <a:cubicBezTo>
                    <a:pt x="1252" y="4108"/>
                    <a:pt x="1185" y="4042"/>
                    <a:pt x="1185" y="3960"/>
                  </a:cubicBezTo>
                  <a:lnTo>
                    <a:pt x="1185" y="3071"/>
                  </a:lnTo>
                  <a:cubicBezTo>
                    <a:pt x="1185" y="2990"/>
                    <a:pt x="1251" y="2922"/>
                    <a:pt x="1334" y="2922"/>
                  </a:cubicBezTo>
                  <a:lnTo>
                    <a:pt x="5780" y="2922"/>
                  </a:lnTo>
                  <a:cubicBezTo>
                    <a:pt x="5861" y="2922"/>
                    <a:pt x="5929" y="2988"/>
                    <a:pt x="5929" y="3071"/>
                  </a:cubicBezTo>
                  <a:lnTo>
                    <a:pt x="5929" y="3960"/>
                  </a:lnTo>
                  <a:lnTo>
                    <a:pt x="5927" y="3960"/>
                  </a:lnTo>
                  <a:close/>
                  <a:moveTo>
                    <a:pt x="7945" y="0"/>
                  </a:moveTo>
                  <a:lnTo>
                    <a:pt x="2131" y="0"/>
                  </a:lnTo>
                  <a:cubicBezTo>
                    <a:pt x="1772" y="0"/>
                    <a:pt x="1481" y="291"/>
                    <a:pt x="1481" y="649"/>
                  </a:cubicBezTo>
                  <a:lnTo>
                    <a:pt x="1481" y="888"/>
                  </a:lnTo>
                  <a:lnTo>
                    <a:pt x="7056" y="888"/>
                  </a:lnTo>
                  <a:cubicBezTo>
                    <a:pt x="7415" y="888"/>
                    <a:pt x="7706" y="1180"/>
                    <a:pt x="7706" y="1538"/>
                  </a:cubicBezTo>
                  <a:lnTo>
                    <a:pt x="7706" y="8892"/>
                  </a:lnTo>
                  <a:lnTo>
                    <a:pt x="7945" y="8892"/>
                  </a:lnTo>
                  <a:cubicBezTo>
                    <a:pt x="8304" y="8892"/>
                    <a:pt x="8595" y="8601"/>
                    <a:pt x="8595" y="8242"/>
                  </a:cubicBezTo>
                  <a:lnTo>
                    <a:pt x="8595" y="651"/>
                  </a:lnTo>
                  <a:cubicBezTo>
                    <a:pt x="8596" y="291"/>
                    <a:pt x="8305" y="0"/>
                    <a:pt x="79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93" y="5256"/>
              <a:ext cx="1106" cy="5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copy</a:t>
              </a:r>
              <a:endParaRPr lang="en-US" altLang="zh-CN" sz="1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" name="iconfont-1177-866408"/>
            <p:cNvSpPr/>
            <p:nvPr/>
          </p:nvSpPr>
          <p:spPr>
            <a:xfrm>
              <a:off x="1854" y="6595"/>
              <a:ext cx="380" cy="357"/>
            </a:xfrm>
            <a:custGeom>
              <a:avLst/>
              <a:gdLst>
                <a:gd name="T0" fmla="*/ 12800 w 12800"/>
                <a:gd name="T1" fmla="*/ 6400 h 12800"/>
                <a:gd name="T2" fmla="*/ 6400 w 12800"/>
                <a:gd name="T3" fmla="*/ 0 h 12800"/>
                <a:gd name="T4" fmla="*/ 0 w 12800"/>
                <a:gd name="T5" fmla="*/ 6400 h 12800"/>
                <a:gd name="T6" fmla="*/ 6400 w 12800"/>
                <a:gd name="T7" fmla="*/ 12800 h 12800"/>
                <a:gd name="T8" fmla="*/ 12800 w 12800"/>
                <a:gd name="T9" fmla="*/ 6400 h 12800"/>
                <a:gd name="T10" fmla="*/ 5361 w 12800"/>
                <a:gd name="T11" fmla="*/ 8408 h 12800"/>
                <a:gd name="T12" fmla="*/ 5267 w 12800"/>
                <a:gd name="T13" fmla="*/ 8897 h 12800"/>
                <a:gd name="T14" fmla="*/ 4296 w 12800"/>
                <a:gd name="T15" fmla="*/ 9480 h 12800"/>
                <a:gd name="T16" fmla="*/ 3788 w 12800"/>
                <a:gd name="T17" fmla="*/ 9299 h 12800"/>
                <a:gd name="T18" fmla="*/ 3650 w 12800"/>
                <a:gd name="T19" fmla="*/ 8922 h 12800"/>
                <a:gd name="T20" fmla="*/ 4208 w 12800"/>
                <a:gd name="T21" fmla="*/ 8245 h 12800"/>
                <a:gd name="T22" fmla="*/ 4590 w 12800"/>
                <a:gd name="T23" fmla="*/ 8163 h 12800"/>
                <a:gd name="T24" fmla="*/ 5085 w 12800"/>
                <a:gd name="T25" fmla="*/ 8251 h 12800"/>
                <a:gd name="T26" fmla="*/ 5085 w 12800"/>
                <a:gd name="T27" fmla="*/ 4439 h 12800"/>
                <a:gd name="T28" fmla="*/ 8728 w 12800"/>
                <a:gd name="T29" fmla="*/ 3554 h 12800"/>
                <a:gd name="T30" fmla="*/ 8728 w 12800"/>
                <a:gd name="T31" fmla="*/ 7517 h 12800"/>
                <a:gd name="T32" fmla="*/ 8415 w 12800"/>
                <a:gd name="T33" fmla="*/ 8276 h 12800"/>
                <a:gd name="T34" fmla="*/ 7638 w 12800"/>
                <a:gd name="T35" fmla="*/ 8596 h 12800"/>
                <a:gd name="T36" fmla="*/ 7136 w 12800"/>
                <a:gd name="T37" fmla="*/ 8414 h 12800"/>
                <a:gd name="T38" fmla="*/ 6998 w 12800"/>
                <a:gd name="T39" fmla="*/ 8038 h 12800"/>
                <a:gd name="T40" fmla="*/ 7431 w 12800"/>
                <a:gd name="T41" fmla="*/ 7417 h 12800"/>
                <a:gd name="T42" fmla="*/ 7920 w 12800"/>
                <a:gd name="T43" fmla="*/ 7273 h 12800"/>
                <a:gd name="T44" fmla="*/ 8453 w 12800"/>
                <a:gd name="T45" fmla="*/ 7367 h 12800"/>
                <a:gd name="T46" fmla="*/ 8453 w 12800"/>
                <a:gd name="T47" fmla="*/ 4583 h 12800"/>
                <a:gd name="T48" fmla="*/ 5361 w 12800"/>
                <a:gd name="T49" fmla="*/ 5354 h 12800"/>
                <a:gd name="T50" fmla="*/ 5361 w 12800"/>
                <a:gd name="T51" fmla="*/ 8408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00" h="12800">
                  <a:moveTo>
                    <a:pt x="12800" y="6400"/>
                  </a:moveTo>
                  <a:cubicBezTo>
                    <a:pt x="12800" y="2865"/>
                    <a:pt x="9935" y="0"/>
                    <a:pt x="6400" y="0"/>
                  </a:cubicBezTo>
                  <a:cubicBezTo>
                    <a:pt x="2865" y="0"/>
                    <a:pt x="0" y="2865"/>
                    <a:pt x="0" y="6400"/>
                  </a:cubicBezTo>
                  <a:cubicBezTo>
                    <a:pt x="0" y="9935"/>
                    <a:pt x="2865" y="12800"/>
                    <a:pt x="6400" y="12800"/>
                  </a:cubicBezTo>
                  <a:cubicBezTo>
                    <a:pt x="9935" y="12800"/>
                    <a:pt x="12800" y="9935"/>
                    <a:pt x="12800" y="6400"/>
                  </a:cubicBezTo>
                  <a:close/>
                  <a:moveTo>
                    <a:pt x="5361" y="8408"/>
                  </a:moveTo>
                  <a:cubicBezTo>
                    <a:pt x="5361" y="8564"/>
                    <a:pt x="5318" y="8784"/>
                    <a:pt x="5267" y="8897"/>
                  </a:cubicBezTo>
                  <a:cubicBezTo>
                    <a:pt x="5123" y="9211"/>
                    <a:pt x="4665" y="9480"/>
                    <a:pt x="4296" y="9480"/>
                  </a:cubicBezTo>
                  <a:cubicBezTo>
                    <a:pt x="4070" y="9480"/>
                    <a:pt x="3894" y="9417"/>
                    <a:pt x="3788" y="9299"/>
                  </a:cubicBezTo>
                  <a:cubicBezTo>
                    <a:pt x="3706" y="9199"/>
                    <a:pt x="3650" y="9054"/>
                    <a:pt x="3650" y="8922"/>
                  </a:cubicBezTo>
                  <a:cubicBezTo>
                    <a:pt x="3650" y="8640"/>
                    <a:pt x="3863" y="8383"/>
                    <a:pt x="4208" y="8245"/>
                  </a:cubicBezTo>
                  <a:cubicBezTo>
                    <a:pt x="4346" y="8189"/>
                    <a:pt x="4471" y="8163"/>
                    <a:pt x="4590" y="8163"/>
                  </a:cubicBezTo>
                  <a:cubicBezTo>
                    <a:pt x="4784" y="8163"/>
                    <a:pt x="4960" y="8195"/>
                    <a:pt x="5085" y="8251"/>
                  </a:cubicBezTo>
                  <a:lnTo>
                    <a:pt x="5085" y="4439"/>
                  </a:lnTo>
                  <a:lnTo>
                    <a:pt x="8728" y="3554"/>
                  </a:lnTo>
                  <a:lnTo>
                    <a:pt x="8728" y="7517"/>
                  </a:lnTo>
                  <a:cubicBezTo>
                    <a:pt x="8728" y="7831"/>
                    <a:pt x="8622" y="8081"/>
                    <a:pt x="8415" y="8276"/>
                  </a:cubicBezTo>
                  <a:cubicBezTo>
                    <a:pt x="8189" y="8477"/>
                    <a:pt x="7907" y="8596"/>
                    <a:pt x="7638" y="8596"/>
                  </a:cubicBezTo>
                  <a:cubicBezTo>
                    <a:pt x="7412" y="8596"/>
                    <a:pt x="7242" y="8533"/>
                    <a:pt x="7136" y="8414"/>
                  </a:cubicBezTo>
                  <a:cubicBezTo>
                    <a:pt x="7055" y="8314"/>
                    <a:pt x="6998" y="8170"/>
                    <a:pt x="6998" y="8038"/>
                  </a:cubicBezTo>
                  <a:cubicBezTo>
                    <a:pt x="6998" y="7793"/>
                    <a:pt x="7161" y="7561"/>
                    <a:pt x="7431" y="7417"/>
                  </a:cubicBezTo>
                  <a:cubicBezTo>
                    <a:pt x="7575" y="7342"/>
                    <a:pt x="7801" y="7273"/>
                    <a:pt x="7920" y="7273"/>
                  </a:cubicBezTo>
                  <a:cubicBezTo>
                    <a:pt x="8115" y="7273"/>
                    <a:pt x="8303" y="7304"/>
                    <a:pt x="8453" y="7367"/>
                  </a:cubicBezTo>
                  <a:lnTo>
                    <a:pt x="8453" y="4583"/>
                  </a:lnTo>
                  <a:lnTo>
                    <a:pt x="5361" y="5354"/>
                  </a:lnTo>
                  <a:lnTo>
                    <a:pt x="5361" y="84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50" y="6952"/>
              <a:ext cx="1386" cy="5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collection</a:t>
              </a:r>
              <a:endParaRPr lang="zh-CN" altLang="en-US" sz="1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" name="iconfont-11253-5327587"/>
            <p:cNvSpPr/>
            <p:nvPr/>
          </p:nvSpPr>
          <p:spPr>
            <a:xfrm>
              <a:off x="2158" y="5711"/>
              <a:ext cx="156" cy="152"/>
            </a:xfrm>
            <a:custGeom>
              <a:avLst/>
              <a:gdLst>
                <a:gd name="T0" fmla="*/ 8368 w 8368"/>
                <a:gd name="T1" fmla="*/ 3614 h 8368"/>
                <a:gd name="T2" fmla="*/ 8368 w 8368"/>
                <a:gd name="T3" fmla="*/ 4755 h 8368"/>
                <a:gd name="T4" fmla="*/ 8202 w 8368"/>
                <a:gd name="T5" fmla="*/ 5159 h 8368"/>
                <a:gd name="T6" fmla="*/ 7798 w 8368"/>
                <a:gd name="T7" fmla="*/ 5325 h 8368"/>
                <a:gd name="T8" fmla="*/ 5325 w 8368"/>
                <a:gd name="T9" fmla="*/ 5325 h 8368"/>
                <a:gd name="T10" fmla="*/ 5325 w 8368"/>
                <a:gd name="T11" fmla="*/ 7798 h 8368"/>
                <a:gd name="T12" fmla="*/ 5159 w 8368"/>
                <a:gd name="T13" fmla="*/ 8201 h 8368"/>
                <a:gd name="T14" fmla="*/ 4755 w 8368"/>
                <a:gd name="T15" fmla="*/ 8368 h 8368"/>
                <a:gd name="T16" fmla="*/ 3614 w 8368"/>
                <a:gd name="T17" fmla="*/ 8368 h 8368"/>
                <a:gd name="T18" fmla="*/ 3210 w 8368"/>
                <a:gd name="T19" fmla="*/ 8201 h 8368"/>
                <a:gd name="T20" fmla="*/ 3044 w 8368"/>
                <a:gd name="T21" fmla="*/ 7798 h 8368"/>
                <a:gd name="T22" fmla="*/ 3044 w 8368"/>
                <a:gd name="T23" fmla="*/ 5325 h 8368"/>
                <a:gd name="T24" fmla="*/ 570 w 8368"/>
                <a:gd name="T25" fmla="*/ 5325 h 8368"/>
                <a:gd name="T26" fmla="*/ 167 w 8368"/>
                <a:gd name="T27" fmla="*/ 5159 h 8368"/>
                <a:gd name="T28" fmla="*/ 0 w 8368"/>
                <a:gd name="T29" fmla="*/ 4755 h 8368"/>
                <a:gd name="T30" fmla="*/ 0 w 8368"/>
                <a:gd name="T31" fmla="*/ 3614 h 8368"/>
                <a:gd name="T32" fmla="*/ 167 w 8368"/>
                <a:gd name="T33" fmla="*/ 3210 h 8368"/>
                <a:gd name="T34" fmla="*/ 570 w 8368"/>
                <a:gd name="T35" fmla="*/ 3044 h 8368"/>
                <a:gd name="T36" fmla="*/ 3043 w 8368"/>
                <a:gd name="T37" fmla="*/ 3044 h 8368"/>
                <a:gd name="T38" fmla="*/ 3043 w 8368"/>
                <a:gd name="T39" fmla="*/ 570 h 8368"/>
                <a:gd name="T40" fmla="*/ 3209 w 8368"/>
                <a:gd name="T41" fmla="*/ 167 h 8368"/>
                <a:gd name="T42" fmla="*/ 3613 w 8368"/>
                <a:gd name="T43" fmla="*/ 0 h 8368"/>
                <a:gd name="T44" fmla="*/ 4754 w 8368"/>
                <a:gd name="T45" fmla="*/ 0 h 8368"/>
                <a:gd name="T46" fmla="*/ 5158 w 8368"/>
                <a:gd name="T47" fmla="*/ 167 h 8368"/>
                <a:gd name="T48" fmla="*/ 5324 w 8368"/>
                <a:gd name="T49" fmla="*/ 570 h 8368"/>
                <a:gd name="T50" fmla="*/ 5324 w 8368"/>
                <a:gd name="T51" fmla="*/ 3043 h 8368"/>
                <a:gd name="T52" fmla="*/ 7797 w 8368"/>
                <a:gd name="T53" fmla="*/ 3043 h 8368"/>
                <a:gd name="T54" fmla="*/ 8200 w 8368"/>
                <a:gd name="T55" fmla="*/ 3209 h 8368"/>
                <a:gd name="T56" fmla="*/ 8368 w 8368"/>
                <a:gd name="T57" fmla="*/ 3614 h 8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68" h="8368">
                  <a:moveTo>
                    <a:pt x="8368" y="3614"/>
                  </a:moveTo>
                  <a:lnTo>
                    <a:pt x="8368" y="4755"/>
                  </a:lnTo>
                  <a:cubicBezTo>
                    <a:pt x="8368" y="4914"/>
                    <a:pt x="8313" y="5049"/>
                    <a:pt x="8202" y="5159"/>
                  </a:cubicBezTo>
                  <a:cubicBezTo>
                    <a:pt x="8090" y="5270"/>
                    <a:pt x="7955" y="5325"/>
                    <a:pt x="7798" y="5325"/>
                  </a:cubicBezTo>
                  <a:lnTo>
                    <a:pt x="5325" y="5325"/>
                  </a:lnTo>
                  <a:lnTo>
                    <a:pt x="5325" y="7798"/>
                  </a:lnTo>
                  <a:cubicBezTo>
                    <a:pt x="5325" y="7957"/>
                    <a:pt x="5270" y="8091"/>
                    <a:pt x="5159" y="8201"/>
                  </a:cubicBezTo>
                  <a:cubicBezTo>
                    <a:pt x="5048" y="8313"/>
                    <a:pt x="4913" y="8368"/>
                    <a:pt x="4755" y="8368"/>
                  </a:cubicBezTo>
                  <a:lnTo>
                    <a:pt x="3614" y="8368"/>
                  </a:lnTo>
                  <a:cubicBezTo>
                    <a:pt x="3455" y="8368"/>
                    <a:pt x="3320" y="8313"/>
                    <a:pt x="3210" y="8201"/>
                  </a:cubicBezTo>
                  <a:cubicBezTo>
                    <a:pt x="3099" y="8090"/>
                    <a:pt x="3044" y="7955"/>
                    <a:pt x="3044" y="7798"/>
                  </a:cubicBezTo>
                  <a:lnTo>
                    <a:pt x="3044" y="5325"/>
                  </a:lnTo>
                  <a:lnTo>
                    <a:pt x="570" y="5325"/>
                  </a:lnTo>
                  <a:cubicBezTo>
                    <a:pt x="412" y="5325"/>
                    <a:pt x="277" y="5270"/>
                    <a:pt x="167" y="5159"/>
                  </a:cubicBezTo>
                  <a:cubicBezTo>
                    <a:pt x="55" y="5048"/>
                    <a:pt x="0" y="4913"/>
                    <a:pt x="0" y="4755"/>
                  </a:cubicBezTo>
                  <a:lnTo>
                    <a:pt x="0" y="3614"/>
                  </a:lnTo>
                  <a:cubicBezTo>
                    <a:pt x="0" y="3455"/>
                    <a:pt x="55" y="3320"/>
                    <a:pt x="167" y="3210"/>
                  </a:cubicBezTo>
                  <a:cubicBezTo>
                    <a:pt x="278" y="3099"/>
                    <a:pt x="413" y="3044"/>
                    <a:pt x="570" y="3044"/>
                  </a:cubicBezTo>
                  <a:lnTo>
                    <a:pt x="3043" y="3044"/>
                  </a:lnTo>
                  <a:lnTo>
                    <a:pt x="3043" y="570"/>
                  </a:lnTo>
                  <a:cubicBezTo>
                    <a:pt x="3043" y="412"/>
                    <a:pt x="3098" y="277"/>
                    <a:pt x="3209" y="167"/>
                  </a:cubicBezTo>
                  <a:cubicBezTo>
                    <a:pt x="3320" y="55"/>
                    <a:pt x="3455" y="0"/>
                    <a:pt x="3613" y="0"/>
                  </a:cubicBezTo>
                  <a:lnTo>
                    <a:pt x="4754" y="0"/>
                  </a:lnTo>
                  <a:cubicBezTo>
                    <a:pt x="4913" y="0"/>
                    <a:pt x="5048" y="55"/>
                    <a:pt x="5158" y="167"/>
                  </a:cubicBezTo>
                  <a:cubicBezTo>
                    <a:pt x="5269" y="278"/>
                    <a:pt x="5324" y="413"/>
                    <a:pt x="5324" y="570"/>
                  </a:cubicBezTo>
                  <a:lnTo>
                    <a:pt x="5324" y="3043"/>
                  </a:lnTo>
                  <a:lnTo>
                    <a:pt x="7797" y="3043"/>
                  </a:lnTo>
                  <a:cubicBezTo>
                    <a:pt x="7955" y="3043"/>
                    <a:pt x="8090" y="3098"/>
                    <a:pt x="8200" y="3209"/>
                  </a:cubicBezTo>
                  <a:cubicBezTo>
                    <a:pt x="8313" y="3320"/>
                    <a:pt x="8368" y="3455"/>
                    <a:pt x="8368" y="3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confont-1187-867994"/>
            <p:cNvSpPr/>
            <p:nvPr/>
          </p:nvSpPr>
          <p:spPr>
            <a:xfrm rot="151889">
              <a:off x="1830" y="5810"/>
              <a:ext cx="427" cy="330"/>
            </a:xfrm>
            <a:custGeom>
              <a:avLst/>
              <a:gdLst>
                <a:gd name="T0" fmla="*/ 3379 w 14571"/>
                <a:gd name="T1" fmla="*/ 12594 h 12594"/>
                <a:gd name="T2" fmla="*/ 3631 w 14571"/>
                <a:gd name="T3" fmla="*/ 8903 h 12594"/>
                <a:gd name="T4" fmla="*/ 4523 w 14571"/>
                <a:gd name="T5" fmla="*/ 6850 h 12594"/>
                <a:gd name="T6" fmla="*/ 4857 w 14571"/>
                <a:gd name="T7" fmla="*/ 8701 h 12594"/>
                <a:gd name="T8" fmla="*/ 5876 w 14571"/>
                <a:gd name="T9" fmla="*/ 5202 h 12594"/>
                <a:gd name="T10" fmla="*/ 7765 w 14571"/>
                <a:gd name="T11" fmla="*/ 12594 h 12594"/>
                <a:gd name="T12" fmla="*/ 8570 w 14571"/>
                <a:gd name="T13" fmla="*/ 2349 h 12594"/>
                <a:gd name="T14" fmla="*/ 8323 w 14571"/>
                <a:gd name="T15" fmla="*/ 4627 h 12594"/>
                <a:gd name="T16" fmla="*/ 4802 w 14571"/>
                <a:gd name="T17" fmla="*/ 0 h 12594"/>
                <a:gd name="T18" fmla="*/ 2404 w 14571"/>
                <a:gd name="T19" fmla="*/ 5766 h 12594"/>
                <a:gd name="T20" fmla="*/ 1889 w 14571"/>
                <a:gd name="T21" fmla="*/ 3674 h 12594"/>
                <a:gd name="T22" fmla="*/ 400 w 14571"/>
                <a:gd name="T23" fmla="*/ 7715 h 12594"/>
                <a:gd name="T24" fmla="*/ 3379 w 14571"/>
                <a:gd name="T25" fmla="*/ 12594 h 12594"/>
                <a:gd name="T26" fmla="*/ 3379 w 14571"/>
                <a:gd name="T27" fmla="*/ 12594 h 1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71" h="12594">
                  <a:moveTo>
                    <a:pt x="3379" y="12594"/>
                  </a:moveTo>
                  <a:cubicBezTo>
                    <a:pt x="2535" y="10847"/>
                    <a:pt x="2984" y="9845"/>
                    <a:pt x="3631" y="8903"/>
                  </a:cubicBezTo>
                  <a:cubicBezTo>
                    <a:pt x="4337" y="7874"/>
                    <a:pt x="4523" y="6850"/>
                    <a:pt x="4523" y="6850"/>
                  </a:cubicBezTo>
                  <a:cubicBezTo>
                    <a:pt x="4523" y="6850"/>
                    <a:pt x="5076" y="7573"/>
                    <a:pt x="4857" y="8701"/>
                  </a:cubicBezTo>
                  <a:cubicBezTo>
                    <a:pt x="5837" y="7606"/>
                    <a:pt x="6023" y="5870"/>
                    <a:pt x="5876" y="5202"/>
                  </a:cubicBezTo>
                  <a:cubicBezTo>
                    <a:pt x="8099" y="6751"/>
                    <a:pt x="9046" y="10108"/>
                    <a:pt x="7765" y="12594"/>
                  </a:cubicBezTo>
                  <a:cubicBezTo>
                    <a:pt x="14571" y="8750"/>
                    <a:pt x="9457" y="3001"/>
                    <a:pt x="8570" y="2349"/>
                  </a:cubicBezTo>
                  <a:cubicBezTo>
                    <a:pt x="8865" y="3001"/>
                    <a:pt x="8920" y="4096"/>
                    <a:pt x="8323" y="4627"/>
                  </a:cubicBezTo>
                  <a:cubicBezTo>
                    <a:pt x="7310" y="788"/>
                    <a:pt x="4802" y="0"/>
                    <a:pt x="4802" y="0"/>
                  </a:cubicBezTo>
                  <a:cubicBezTo>
                    <a:pt x="5098" y="1982"/>
                    <a:pt x="3724" y="4145"/>
                    <a:pt x="2404" y="5766"/>
                  </a:cubicBezTo>
                  <a:cubicBezTo>
                    <a:pt x="2355" y="4977"/>
                    <a:pt x="2305" y="4430"/>
                    <a:pt x="1889" y="3674"/>
                  </a:cubicBezTo>
                  <a:cubicBezTo>
                    <a:pt x="1796" y="5109"/>
                    <a:pt x="696" y="6281"/>
                    <a:pt x="400" y="7715"/>
                  </a:cubicBezTo>
                  <a:cubicBezTo>
                    <a:pt x="0" y="9664"/>
                    <a:pt x="701" y="11088"/>
                    <a:pt x="3379" y="12594"/>
                  </a:cubicBezTo>
                  <a:close/>
                  <a:moveTo>
                    <a:pt x="3379" y="12594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5417185" y="3781425"/>
            <a:ext cx="634365" cy="469265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31920" y="2913380"/>
            <a:ext cx="1475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Click to vote for the star</a:t>
            </a:r>
            <a:endParaRPr lang="en-US" altLang="zh-CN"/>
          </a:p>
        </p:txBody>
      </p:sp>
      <p:sp>
        <p:nvSpPr>
          <p:cNvPr id="20" name="左箭头 19"/>
          <p:cNvSpPr/>
          <p:nvPr/>
        </p:nvSpPr>
        <p:spPr>
          <a:xfrm rot="12840000" flipV="1">
            <a:off x="4545965" y="3809365"/>
            <a:ext cx="786130" cy="8763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69530" y="2801620"/>
            <a:ext cx="1656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Click to </a:t>
            </a:r>
            <a:r>
              <a:rPr lang="en-US" altLang="zh-CN" dirty="0" smtClean="0">
                <a:sym typeface="+mn-ea"/>
              </a:rPr>
              <a:t>reserve the movie</a:t>
            </a:r>
            <a:endParaRPr lang="en-US" altLang="zh-CN"/>
          </a:p>
        </p:txBody>
      </p:sp>
      <p:sp>
        <p:nvSpPr>
          <p:cNvPr id="101" name="心形 100"/>
          <p:cNvSpPr/>
          <p:nvPr/>
        </p:nvSpPr>
        <p:spPr>
          <a:xfrm>
            <a:off x="9598660" y="3636010"/>
            <a:ext cx="191135" cy="183515"/>
          </a:xfrm>
          <a:prstGeom prst="hear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102" name="组合 101"/>
          <p:cNvGrpSpPr/>
          <p:nvPr/>
        </p:nvGrpSpPr>
        <p:grpSpPr>
          <a:xfrm>
            <a:off x="9599930" y="4022725"/>
            <a:ext cx="189230" cy="247650"/>
            <a:chOff x="3752298" y="1744163"/>
            <a:chExt cx="359571" cy="416933"/>
          </a:xfrm>
          <a:solidFill>
            <a:schemeClr val="bg1"/>
          </a:solidFill>
        </p:grpSpPr>
        <p:sp>
          <p:nvSpPr>
            <p:cNvPr id="103" name="圆: 空心 102"/>
            <p:cNvSpPr/>
            <p:nvPr/>
          </p:nvSpPr>
          <p:spPr>
            <a:xfrm>
              <a:off x="3752298" y="1893858"/>
              <a:ext cx="147502" cy="147973"/>
            </a:xfrm>
            <a:prstGeom prst="donu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04" name="圆: 空心 103"/>
            <p:cNvSpPr/>
            <p:nvPr/>
          </p:nvSpPr>
          <p:spPr>
            <a:xfrm>
              <a:off x="3998049" y="1744163"/>
              <a:ext cx="105639" cy="107508"/>
            </a:xfrm>
            <a:prstGeom prst="donu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05" name="圆: 空心 104"/>
            <p:cNvSpPr/>
            <p:nvPr/>
          </p:nvSpPr>
          <p:spPr>
            <a:xfrm>
              <a:off x="4006230" y="2053588"/>
              <a:ext cx="105639" cy="107508"/>
            </a:xfrm>
            <a:prstGeom prst="donu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cxnSp>
          <p:nvCxnSpPr>
            <p:cNvPr id="106" name="直接连接符 105"/>
            <p:cNvCxnSpPr/>
            <p:nvPr/>
          </p:nvCxnSpPr>
          <p:spPr>
            <a:xfrm flipH="1">
              <a:off x="3820809" y="1797917"/>
              <a:ext cx="230060" cy="16992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3826049" y="1967837"/>
              <a:ext cx="233000" cy="137214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7621270" y="4345940"/>
            <a:ext cx="1656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Click to </a:t>
            </a:r>
            <a:r>
              <a:rPr lang="en-US" altLang="zh-CN" dirty="0" smtClean="0">
                <a:sym typeface="+mn-ea"/>
              </a:rPr>
              <a:t>share</a:t>
            </a:r>
            <a:r>
              <a:rPr lang="en-US" altLang="zh-CN" dirty="0" smtClean="0">
                <a:sym typeface="+mn-ea"/>
              </a:rPr>
              <a:t> the movie</a:t>
            </a:r>
            <a:endParaRPr lang="en-US" altLang="zh-CN"/>
          </a:p>
        </p:txBody>
      </p:sp>
      <p:sp>
        <p:nvSpPr>
          <p:cNvPr id="23" name="矩形 22"/>
          <p:cNvSpPr/>
          <p:nvPr/>
        </p:nvSpPr>
        <p:spPr>
          <a:xfrm>
            <a:off x="9357995" y="3479800"/>
            <a:ext cx="561340" cy="435610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左箭头 23"/>
          <p:cNvSpPr/>
          <p:nvPr/>
        </p:nvSpPr>
        <p:spPr>
          <a:xfrm rot="12240000" flipV="1">
            <a:off x="8728710" y="3543300"/>
            <a:ext cx="492760" cy="762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51645" y="3964940"/>
            <a:ext cx="567690" cy="415925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左箭头 38"/>
          <p:cNvSpPr/>
          <p:nvPr/>
        </p:nvSpPr>
        <p:spPr>
          <a:xfrm rot="9120000" flipV="1">
            <a:off x="8795385" y="4158615"/>
            <a:ext cx="492760" cy="762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WID Objectives: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1026367" y="1256697"/>
            <a:ext cx="10571584" cy="646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609600" indent="-609600" fontAlgn="base">
              <a:spcBef>
                <a:spcPct val="20000"/>
              </a:spcBef>
              <a:spcAft>
                <a:spcPct val="0"/>
              </a:spcAft>
              <a:buFontTx/>
              <a:buBlip>
                <a:blip r:embed="rId1"/>
              </a:buBlip>
            </a:pPr>
            <a:endParaRPr lang="zh-CN" altLang="zh-CN" sz="2000" dirty="0"/>
          </a:p>
        </p:txBody>
      </p:sp>
      <p:sp>
        <p:nvSpPr>
          <p:cNvPr id="28" name="内容占位符 2"/>
          <p:cNvSpPr>
            <a:spLocks noGrp="1"/>
          </p:cNvSpPr>
          <p:nvPr>
            <p:ph idx="1"/>
          </p:nvPr>
        </p:nvSpPr>
        <p:spPr>
          <a:xfrm>
            <a:off x="514985" y="1794510"/>
            <a:ext cx="10465435" cy="2283460"/>
          </a:xfrm>
          <a:ln>
            <a:noFill/>
          </a:ln>
        </p:spPr>
        <p:txBody>
          <a:bodyPr/>
          <a:p>
            <a:r>
              <a:rPr lang="en-US" altLang="zh-CN" sz="2400" dirty="0" smtClean="0">
                <a:sym typeface="+mn-ea"/>
              </a:rPr>
              <a:t>Propose normative service requirements to support enhanced CAT and CRS service, specially:</a:t>
            </a:r>
            <a:endParaRPr lang="en-US" altLang="zh-CN" sz="2400" dirty="0" smtClean="0">
              <a:sym typeface="+mn-ea"/>
            </a:endParaRPr>
          </a:p>
          <a:p>
            <a:pPr lvl="1"/>
            <a:r>
              <a:rPr lang="en-US" altLang="zh-CN" sz="2000" dirty="0"/>
              <a:t>Adaptive resolution for playing multi-media CAT</a:t>
            </a:r>
            <a:endParaRPr lang="en-US" altLang="zh-CN" sz="2000" dirty="0"/>
          </a:p>
          <a:p>
            <a:pPr lvl="1"/>
            <a:r>
              <a:rPr lang="en-US" altLang="zh-CN" sz="2000" dirty="0"/>
              <a:t>CAT</a:t>
            </a:r>
            <a:r>
              <a:rPr lang="en-US" altLang="zh-CN" sz="2000" dirty="0" smtClean="0">
                <a:sym typeface="+mn-ea"/>
              </a:rPr>
              <a:t>/CRS</a:t>
            </a:r>
            <a:r>
              <a:rPr lang="en-US" altLang="zh-CN" sz="2000" dirty="0"/>
              <a:t> interaction while playing CAT</a:t>
            </a:r>
            <a:r>
              <a:rPr lang="en-US" altLang="zh-CN" sz="2000" dirty="0" smtClean="0">
                <a:sym typeface="+mn-ea"/>
              </a:rPr>
              <a:t>/CRS</a:t>
            </a:r>
            <a:r>
              <a:rPr lang="en-US" altLang="zh-CN" sz="2000" dirty="0"/>
              <a:t> multimedia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20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18654" y="2827176"/>
            <a:ext cx="404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Thank you!</a:t>
            </a:r>
            <a:endParaRPr lang="zh-CN" altLang="en-US" sz="40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0</TotalTime>
  <Words>1899</Words>
  <Application>WPS 演示</Application>
  <PresentationFormat>宽屏</PresentationFormat>
  <Paragraphs>103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微软雅黑</vt:lpstr>
      <vt:lpstr>华文行楷</vt:lpstr>
      <vt:lpstr>Arial Unicode MS</vt:lpstr>
      <vt:lpstr>33</vt:lpstr>
      <vt:lpstr>Motivation of supporting 5G enhanced Customized Alerting Tones (CAT) and Customized Ringing Signal (CRS) </vt:lpstr>
      <vt:lpstr>Motivation of 5G enhanced CAT and CRS</vt:lpstr>
      <vt:lpstr>Use case 1: Adaptive resolution for playing multi-media CAT </vt:lpstr>
      <vt:lpstr>Use case 2: CAT&amp;CRS interaction</vt:lpstr>
      <vt:lpstr>WID Objectives: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xiaonan11</dc:creator>
  <cp:lastModifiedBy>胡跃</cp:lastModifiedBy>
  <cp:revision>37</cp:revision>
  <dcterms:created xsi:type="dcterms:W3CDTF">2021-10-27T15:05:00Z</dcterms:created>
  <dcterms:modified xsi:type="dcterms:W3CDTF">2022-04-28T03:30:20Z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8C3CFFF34D804AD99703E3E0C17E7E3A</vt:lpwstr>
  </property>
  <property fmtid="{D5CDD505-2E9C-101B-9397-08002B2CF9AE}" pid="3" name="KSOProductBuildVer">
    <vt:lpwstr>2052-11.8.2.10912</vt:lpwstr>
  </property>
</Properties>
</file>