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39E863-BC31-41B3-8477-9D450B9DE3C7}" v="2" dt="2021-05-17T06:47:26.0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6" d="100"/>
          <a:sy n="46" d="100"/>
        </p:scale>
        <p:origin x="17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7282-31F5-40D2-90DA-B452DE39B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160213-F989-4881-8D66-45481E5C00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3EFB7D-B702-4E76-813D-E6D89E24F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D6379-1E27-4DE8-B4CD-9CB29E9EFB39}" type="datetimeFigureOut">
              <a:rPr lang="en-US" smtClean="0"/>
              <a:t>5/17/2021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C1E4BF-8C9A-43C6-9117-3866F5286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63F4A-F7C4-41E3-B182-1235565E9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6F340-C2AA-4A0D-8631-62B3A6F74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6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2DC87-1CF0-4A8B-99F0-6E39168A4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B7C1B3-9922-4C5C-914F-65B11522DA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B49E43-F444-4FEF-A1D5-B112647AD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D6379-1E27-4DE8-B4CD-9CB29E9EFB39}" type="datetimeFigureOut">
              <a:rPr lang="en-US" smtClean="0"/>
              <a:t>5/17/2021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639EE2-4B00-4B1E-A64E-FC5DB7210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0B571-AAAF-4A51-8D3C-10592DAB8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6F340-C2AA-4A0D-8631-62B3A6F74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420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968676-0468-4C7F-9463-F5D10E005B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BEEA21-9CC4-49A3-9824-591E445825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80FA8-9A1C-46A9-A591-558F4535E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D6379-1E27-4DE8-B4CD-9CB29E9EFB39}" type="datetimeFigureOut">
              <a:rPr lang="en-US" smtClean="0"/>
              <a:t>5/17/2021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E7AFA-8F6A-4087-A910-DD963D905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87C67A-1F1E-4C1A-9AF7-EE7555A95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6F340-C2AA-4A0D-8631-62B3A6F74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710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47F1D-657B-43DD-8906-8F5DFEE9B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FEF5F6-ADE8-4DC1-AEFB-8B5565BE23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CF04D-F1B5-4942-804B-141ABCE60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D6379-1E27-4DE8-B4CD-9CB29E9EFB39}" type="datetimeFigureOut">
              <a:rPr lang="en-US" smtClean="0"/>
              <a:t>5/17/2021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2C7712-FA5B-4AC4-A79C-ADF98E093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431366-8798-4BED-8FD8-37A273E42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6F340-C2AA-4A0D-8631-62B3A6F74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982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702E9-B509-4CAA-84E8-6253D881D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074B15-B1A5-4B23-AA28-531AFBDD0A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8E354-9EF4-4BEE-A370-16FE1AF3C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D6379-1E27-4DE8-B4CD-9CB29E9EFB39}" type="datetimeFigureOut">
              <a:rPr lang="en-US" smtClean="0"/>
              <a:t>5/17/2021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6FFD6-179C-401F-9899-418557E51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3A8F3B-0C86-4809-B1FE-71C6C7E13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6F340-C2AA-4A0D-8631-62B3A6F74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624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D6F66-D17C-4B8D-9F54-FB9F9FAA6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6EED47-BFCD-403B-AEEB-2A590E3BD1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E5C438-0957-414A-B784-53C5D36DCA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84A9B-14CB-4BFC-8253-9974B93F5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D6379-1E27-4DE8-B4CD-9CB29E9EFB39}" type="datetimeFigureOut">
              <a:rPr lang="en-US" smtClean="0"/>
              <a:t>5/17/2021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F2B27F-5A5F-494C-8061-58166ECD0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7B7506-3D6F-4C92-A6ED-E62143889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6F340-C2AA-4A0D-8631-62B3A6F74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275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673A9-70C1-4ED5-A682-4C00E81D9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26AE73-1B83-4E2E-B124-82082DABA5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DB0DB3-7BDC-4A25-8F4D-7D16D35A62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EB55EC-929A-450B-84E7-B34896B46E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7AA275-D584-4D07-9605-A54B298EE2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D3CED3-ECE8-4B58-9A42-F89E069A5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D6379-1E27-4DE8-B4CD-9CB29E9EFB39}" type="datetimeFigureOut">
              <a:rPr lang="en-US" smtClean="0"/>
              <a:t>5/17/2021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AB944B-12F8-4672-91BB-80DE56D6F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8F359E-6C8C-4851-8443-B90466501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6F340-C2AA-4A0D-8631-62B3A6F74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87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D535E-8C22-486D-AF03-856100E9F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FE0F8F-269A-44A1-A078-2151B5C3F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D6379-1E27-4DE8-B4CD-9CB29E9EFB39}" type="datetimeFigureOut">
              <a:rPr lang="en-US" smtClean="0"/>
              <a:t>5/17/2021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3A283D-3204-478F-8F05-C78A4B0FE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99BAAB-CC3C-4FF3-94B2-E8653C8BD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6F340-C2AA-4A0D-8631-62B3A6F74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596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44A672-D41C-43E2-9E90-D37ABF25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D6379-1E27-4DE8-B4CD-9CB29E9EFB39}" type="datetimeFigureOut">
              <a:rPr lang="en-US" smtClean="0"/>
              <a:t>5/17/2021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FECB2D-9CCB-4D1B-BCAB-DD9A9FD8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A804AA-F9B2-41C0-8338-0D5677F5D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6F340-C2AA-4A0D-8631-62B3A6F74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44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8F731-EE2D-4F48-8152-30C01F30D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D9A9A-1FF2-48B8-9607-8A568FE4FA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0F1D68-B883-4886-9D8D-00F0DCC825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9956BC-69C1-40D2-A6E6-ECB58B346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D6379-1E27-4DE8-B4CD-9CB29E9EFB39}" type="datetimeFigureOut">
              <a:rPr lang="en-US" smtClean="0"/>
              <a:t>5/17/2021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2A03A6-9B64-413E-B033-B7D8B6FA9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9ED9B1-4799-4673-8784-A36DA87CD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6F340-C2AA-4A0D-8631-62B3A6F74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84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E7A69-887F-4F6B-86A6-B8E9F888C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942BEF-2A99-46B1-838A-138C86D106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7C60FF-59A7-4A00-80DE-44AEB92C35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78A291-CBC4-402C-A641-9E9302F44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D6379-1E27-4DE8-B4CD-9CB29E9EFB39}" type="datetimeFigureOut">
              <a:rPr lang="en-US" smtClean="0"/>
              <a:t>5/17/2021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AF40DD-175E-4E8B-9C30-1E7297D31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9CCFF-D094-4542-98E4-623C8DC22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6F340-C2AA-4A0D-8631-62B3A6F74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542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8CD1AB-0070-4B4F-8837-AAABB7D60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62ED30-9796-4249-846E-F275863C5A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84B77-09F5-4A9F-B0C8-CC89FEDD02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D6379-1E27-4DE8-B4CD-9CB29E9EFB39}" type="datetimeFigureOut">
              <a:rPr lang="en-US" smtClean="0"/>
              <a:t>5/17/2021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91B4A7-98A1-4895-9397-9DCFB4FA8C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DB2941-BC9C-41B7-B8B9-FCBE61734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6F340-C2AA-4A0D-8631-62B3A6F74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507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1_Serv/TSGS1_94e_ElectronicMeeting/inbox/drafts/DRAFT_FS_VMR_consolidation_terminology%20changes_to%20discuss_optionB.docx" TargetMode="External"/><Relationship Id="rId2" Type="http://schemas.openxmlformats.org/officeDocument/2006/relationships/hyperlink" Target="https://www.3gpp.org/ftp/tsg_sa/WG1_Serv/TSGS1_94e_ElectronicMeeting/inbox/drafts/DRAFT_FS_VMR_consolidation_terminology%20changes_to%20discuss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4E231-681A-42EA-9B77-C6233FCB30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9720" y="1214438"/>
            <a:ext cx="9144000" cy="2387600"/>
          </a:xfrm>
        </p:spPr>
        <p:txBody>
          <a:bodyPr/>
          <a:lstStyle/>
          <a:p>
            <a:r>
              <a:rPr lang="en-US" dirty="0"/>
              <a:t>FS_VMR Terminology options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784F0F-909E-41F4-ABE5-3F80C4487F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2720" y="4181158"/>
            <a:ext cx="9144000" cy="1655762"/>
          </a:xfrm>
        </p:spPr>
        <p:txBody>
          <a:bodyPr/>
          <a:lstStyle/>
          <a:p>
            <a:r>
              <a:rPr lang="en-US" dirty="0"/>
              <a:t>Francesco Pica (Qualcomm), FS_VMR Rapporteur</a:t>
            </a:r>
          </a:p>
          <a:p>
            <a:endParaRPr lang="en-US" dirty="0"/>
          </a:p>
          <a:p>
            <a:r>
              <a:rPr lang="en-US" dirty="0"/>
              <a:t>May 16, 2021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C3EAC1A-8D07-486B-90CF-E44C273FE716}"/>
              </a:ext>
            </a:extLst>
          </p:cNvPr>
          <p:cNvSpPr txBox="1">
            <a:spLocks/>
          </p:cNvSpPr>
          <p:nvPr/>
        </p:nvSpPr>
        <p:spPr>
          <a:xfrm>
            <a:off x="833120" y="304800"/>
            <a:ext cx="11196320" cy="1350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3GPP TSG-SA WG1 Meeting #94-e	    					S1-211315 Electronic Meeting, May 10-20, 2021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006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EBB2C-300B-400C-BC52-352CCB016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TR terminology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06D7CE-6C28-469D-BF78-6C14ACDB3C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“Mobile base station relay”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Example of requirement:</a:t>
            </a:r>
          </a:p>
          <a:p>
            <a:pPr marL="0" indent="0">
              <a:buNone/>
            </a:pPr>
            <a:r>
              <a:rPr lang="x-none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[PR 5.</a:t>
            </a:r>
            <a:r>
              <a:rPr lang="en-US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1</a:t>
            </a:r>
            <a:r>
              <a:rPr lang="x-none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-</a:t>
            </a:r>
            <a:r>
              <a:rPr lang="en-US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2</a:t>
            </a:r>
            <a:r>
              <a:rPr lang="x-none" sz="2000" dirty="0"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] </a:t>
            </a:r>
            <a:r>
              <a:rPr lang="en-GB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5G system shall support means, for a mobile network operator, to configure, provision and dynamically control the operation of a </a:t>
            </a:r>
            <a:r>
              <a:rPr lang="en-GB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mobile base station relay (e.g. mounted on a vehicle)</a:t>
            </a:r>
            <a:r>
              <a:rPr lang="en-GB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including…</a:t>
            </a:r>
            <a:endParaRPr lang="en-US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indent="0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515175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47C7A-D32A-4F23-860D-B4417AD6E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Terminology options/suggestions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C7E54B-E009-4F81-9299-B5F262FE4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lphaUcParenR"/>
            </a:pPr>
            <a:r>
              <a:rPr lang="en-US" dirty="0"/>
              <a:t>Mobile BS relay =&gt; Mobile relay</a:t>
            </a:r>
            <a:r>
              <a:rPr lang="en-US" b="1" dirty="0"/>
              <a:t> node </a:t>
            </a:r>
            <a:r>
              <a:rPr lang="en-US" dirty="0"/>
              <a:t>(see </a:t>
            </a:r>
            <a:r>
              <a:rPr lang="en-US" dirty="0">
                <a:hlinkClick r:id="rId2"/>
              </a:rPr>
              <a:t>HERE</a:t>
            </a:r>
            <a:r>
              <a:rPr lang="en-US" dirty="0"/>
              <a:t>)</a:t>
            </a:r>
            <a:endParaRPr lang="en-US" b="1" dirty="0"/>
          </a:p>
          <a:p>
            <a:pPr marL="457200" lvl="1" indent="0">
              <a:buNone/>
            </a:pPr>
            <a:r>
              <a:rPr lang="en-US" dirty="0"/>
              <a:t>- “node” is more generic (arch. wise) and “5G oriented” than Base Station</a:t>
            </a:r>
          </a:p>
          <a:p>
            <a:pPr lvl="1">
              <a:buFontTx/>
              <a:buChar char="-"/>
            </a:pPr>
            <a:r>
              <a:rPr lang="en-US" dirty="0"/>
              <a:t>Relay node is already used in TSs, and other R18 TRs/CRs (e.g. EASNS)</a:t>
            </a:r>
          </a:p>
          <a:p>
            <a:pPr lvl="2">
              <a:buFontTx/>
              <a:buChar char="-"/>
            </a:pPr>
            <a:r>
              <a:rPr lang="en-US" dirty="0"/>
              <a:t>As opposed to Relay UE</a:t>
            </a:r>
          </a:p>
          <a:p>
            <a:pPr lvl="2">
              <a:buFontTx/>
              <a:buChar char="-"/>
            </a:pPr>
            <a:endParaRPr lang="en-US" dirty="0"/>
          </a:p>
          <a:p>
            <a:pPr marL="514350" indent="-514350">
              <a:buAutoNum type="alphaUcParenR"/>
            </a:pPr>
            <a:r>
              <a:rPr lang="en-US" dirty="0"/>
              <a:t>Mobile BS relay =&gt; </a:t>
            </a:r>
            <a:r>
              <a:rPr lang="en-US" b="1" dirty="0"/>
              <a:t>Vehicle</a:t>
            </a:r>
            <a:r>
              <a:rPr lang="en-US" dirty="0"/>
              <a:t> relay node (see </a:t>
            </a:r>
            <a:r>
              <a:rPr lang="en-US" dirty="0">
                <a:hlinkClick r:id="rId3"/>
              </a:rPr>
              <a:t>HERE</a:t>
            </a:r>
            <a:r>
              <a:rPr lang="en-US" dirty="0"/>
              <a:t>)</a:t>
            </a:r>
          </a:p>
          <a:p>
            <a:pPr lvl="1">
              <a:buFontTx/>
              <a:buChar char="-"/>
            </a:pPr>
            <a:r>
              <a:rPr lang="en-US" dirty="0"/>
              <a:t>To make the requirements more specific to relay nodes </a:t>
            </a:r>
            <a:r>
              <a:rPr lang="en-US" i="1" dirty="0"/>
              <a:t>mounted on vehicles</a:t>
            </a:r>
          </a:p>
          <a:p>
            <a:pPr marL="457200" lvl="1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i="1" dirty="0">
                <a:solidFill>
                  <a:srgbClr val="C00000"/>
                </a:solidFill>
              </a:rPr>
              <a:t>Proposal, for SA1 discussion:  determine if any support to change terminology, and preferred option</a:t>
            </a:r>
          </a:p>
        </p:txBody>
      </p:sp>
    </p:spTree>
    <p:extLst>
      <p:ext uri="{BB962C8B-B14F-4D97-AF65-F5344CB8AC3E}">
        <p14:creationId xmlns:p14="http://schemas.microsoft.com/office/powerpoint/2010/main" val="676169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201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FS_VMR Terminology options</vt:lpstr>
      <vt:lpstr>Current TR terminology</vt:lpstr>
      <vt:lpstr>Alternative Terminology options/suggestions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FS_VMR Terminology discussion</dc:title>
  <dc:creator>Francesco Pica</dc:creator>
  <cp:lastModifiedBy>Francesco Pica</cp:lastModifiedBy>
  <cp:revision>4</cp:revision>
  <dcterms:created xsi:type="dcterms:W3CDTF">2021-05-16T23:21:19Z</dcterms:created>
  <dcterms:modified xsi:type="dcterms:W3CDTF">2021-05-17T12:34:34Z</dcterms:modified>
</cp:coreProperties>
</file>