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3" r:id="rId2"/>
    <p:sldId id="289" r:id="rId3"/>
    <p:sldId id="292" r:id="rId4"/>
    <p:sldId id="295" r:id="rId5"/>
    <p:sldId id="296" r:id="rId6"/>
    <p:sldId id="297" r:id="rId7"/>
    <p:sldId id="298" r:id="rId8"/>
    <p:sldId id="299" r:id="rId9"/>
    <p:sldId id="30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ina Unicom" initials="CU" lastIdx="1" clrIdx="0">
    <p:extLst>
      <p:ext uri="{19B8F6BF-5375-455C-9EA6-DF929625EA0E}">
        <p15:presenceInfo xmlns:p15="http://schemas.microsoft.com/office/powerpoint/2012/main" userId="China Unico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B8E1"/>
    <a:srgbClr val="EE8843"/>
    <a:srgbClr val="487CBA"/>
    <a:srgbClr val="C55E5C"/>
    <a:srgbClr val="E7EEF8"/>
    <a:srgbClr val="939699"/>
    <a:srgbClr val="F2CBAA"/>
    <a:srgbClr val="F1D8C2"/>
    <a:srgbClr val="F1DECD"/>
    <a:srgbClr val="F3DB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94" autoAdjust="0"/>
    <p:restoredTop sz="95856" autoAdjust="0"/>
  </p:normalViewPr>
  <p:slideViewPr>
    <p:cSldViewPr showGuides="1">
      <p:cViewPr varScale="1">
        <p:scale>
          <a:sx n="74" d="100"/>
          <a:sy n="74" d="100"/>
        </p:scale>
        <p:origin x="67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13T09:20:54.732" idx="1">
    <p:pos x="10" y="10"/>
    <p:text>图里看着是绿色的，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73CE3-7D86-4E36-9747-3D4DD32F3ED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32BC4B-E92E-4819-BA46-A9B0CF36DC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57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9413" y="685800"/>
            <a:ext cx="6099175" cy="3430588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025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230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063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文本占位符 13"/>
          <p:cNvSpPr>
            <a:spLocks noGrp="1"/>
          </p:cNvSpPr>
          <p:nvPr>
            <p:ph idx="1"/>
          </p:nvPr>
        </p:nvSpPr>
        <p:spPr>
          <a:xfrm>
            <a:off x="609600" y="1214421"/>
            <a:ext cx="10972800" cy="1710523"/>
          </a:xfrm>
          <a:prstGeom prst="rect">
            <a:avLst/>
          </a:prstGeom>
        </p:spPr>
        <p:txBody>
          <a:bodyPr vert="horz" lIns="91436" tIns="45718" rIns="91436" bIns="45718" rtlCol="0">
            <a:no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072680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250" y="5287436"/>
            <a:ext cx="1809750" cy="157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 bwMode="auto">
          <a:xfrm>
            <a:off x="7" y="954617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231900" cy="912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035" y="52920"/>
            <a:ext cx="1839384" cy="1003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Picture 2055" descr="色条 拷贝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" y="1500723"/>
            <a:ext cx="12192000" cy="3699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7" y="1916836"/>
            <a:ext cx="10363200" cy="20162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="1" baseline="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7" y="4221088"/>
            <a:ext cx="8534400" cy="9361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6450" y="269530"/>
            <a:ext cx="2041156" cy="1045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6213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609601" y="142854"/>
            <a:ext cx="9296427" cy="71438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"/>
          </p:nvPr>
        </p:nvSpPr>
        <p:spPr>
          <a:xfrm>
            <a:off x="609600" y="1214421"/>
            <a:ext cx="10972800" cy="5072099"/>
          </a:xfrm>
          <a:prstGeom prst="rect">
            <a:avLst/>
          </a:prstGeom>
        </p:spPr>
        <p:txBody>
          <a:bodyPr vert="horz" lIns="91436" tIns="45718" rIns="91436" bIns="45718" rtlCol="0">
            <a:noAutofit/>
          </a:bodyPr>
          <a:lstStyle/>
          <a:p>
            <a:pPr lvl="0"/>
            <a:r>
              <a:rPr lang="zh-CN" altLang="en-US" dirty="0"/>
              <a:t>一级标题（微软雅黑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16</a:t>
            </a:r>
            <a:r>
              <a:rPr lang="zh-CN" altLang="en-US" dirty="0"/>
              <a:t>磅）</a:t>
            </a:r>
          </a:p>
          <a:p>
            <a:pPr lvl="1"/>
            <a:r>
              <a:rPr lang="zh-CN" altLang="en-US" dirty="0"/>
              <a:t>第二级（微软雅黑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磅）</a:t>
            </a:r>
          </a:p>
          <a:p>
            <a:pPr lvl="2"/>
            <a:r>
              <a:rPr lang="zh-CN" altLang="en-US" dirty="0"/>
              <a:t>第三级（微软雅黑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12</a:t>
            </a:r>
            <a:r>
              <a:rPr lang="zh-CN" altLang="en-US" dirty="0"/>
              <a:t>磅）</a:t>
            </a:r>
          </a:p>
        </p:txBody>
      </p:sp>
    </p:spTree>
    <p:extLst>
      <p:ext uri="{BB962C8B-B14F-4D97-AF65-F5344CB8AC3E}">
        <p14:creationId xmlns:p14="http://schemas.microsoft.com/office/powerpoint/2010/main" val="278684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marL="0" marR="0" indent="0" algn="l" defTabSz="914354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800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178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354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532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709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882" indent="-342882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p"/>
        <a:defRPr sz="16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742913" indent="-285737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l"/>
        <a:defRPr sz="1500" kern="1200" baseline="0">
          <a:solidFill>
            <a:schemeClr val="tx1"/>
          </a:solidFill>
          <a:latin typeface="Arial" pitchFamily="34" charset="0"/>
          <a:ea typeface="微软雅黑" panose="020B0503020204020204" pitchFamily="34" charset="-122"/>
          <a:cs typeface="+mn-cs"/>
        </a:defRPr>
      </a:lvl2pPr>
      <a:lvl3pPr marL="1074685" indent="-160331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1200" kern="1200" baseline="0">
          <a:solidFill>
            <a:schemeClr val="tx1"/>
          </a:solidFill>
          <a:latin typeface="Arial" pitchFamily="34" charset="0"/>
          <a:ea typeface="微软雅黑" panose="020B0503020204020204" pitchFamily="34" charset="-122"/>
          <a:cs typeface="+mn-cs"/>
        </a:defRPr>
      </a:lvl3pPr>
      <a:lvl4pPr marL="1600120" indent="-22858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298" indent="-22858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20MHz@2.1GHz" TargetMode="External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hyperlink" Target="mailto:100MHz@3.5GHz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54A8F1DD-A8D3-43C6-94CD-AE4F6E5422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Motivation of new WID on 5G system with High Altitude Platform Station (HAPS)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7496" y="44718"/>
            <a:ext cx="4464372" cy="144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zh-CN" dirty="0">
                <a:solidFill>
                  <a:schemeClr val="tx1"/>
                </a:solidFill>
              </a:rPr>
              <a:t>3GPP TSG-SA1 Meeting #94e</a:t>
            </a:r>
            <a:endParaRPr lang="zh-CN" altLang="zh-CN" dirty="0">
              <a:solidFill>
                <a:schemeClr val="tx1"/>
              </a:solidFill>
            </a:endParaRPr>
          </a:p>
          <a:p>
            <a:r>
              <a:rPr lang="en-GB" altLang="zh-CN" dirty="0">
                <a:solidFill>
                  <a:schemeClr val="tx1"/>
                </a:solidFill>
              </a:rPr>
              <a:t>Electronic Meeting, 10 - 20 May  2021</a:t>
            </a:r>
          </a:p>
          <a:p>
            <a:r>
              <a:rPr lang="en-US" altLang="zh-CN" dirty="0">
                <a:solidFill>
                  <a:schemeClr val="tx1"/>
                </a:solidFill>
              </a:rPr>
              <a:t>S1-211299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</a:t>
            </a:r>
            <a:r>
              <a:rPr lang="zh-CN" altLang="en-US" dirty="0">
                <a:solidFill>
                  <a:schemeClr val="tx1"/>
                </a:solidFill>
              </a:rPr>
              <a:t>：</a:t>
            </a:r>
            <a:r>
              <a:rPr lang="en-US" altLang="zh-CN" dirty="0">
                <a:solidFill>
                  <a:schemeClr val="tx1"/>
                </a:solidFill>
              </a:rPr>
              <a:t>China </a:t>
            </a:r>
            <a:r>
              <a:rPr lang="en-US" altLang="zh-CN" dirty="0" smtClean="0">
                <a:solidFill>
                  <a:schemeClr val="tx1"/>
                </a:solidFill>
              </a:rPr>
              <a:t>Unicom</a:t>
            </a:r>
          </a:p>
        </p:txBody>
      </p:sp>
    </p:spTree>
    <p:extLst>
      <p:ext uri="{BB962C8B-B14F-4D97-AF65-F5344CB8AC3E}">
        <p14:creationId xmlns:p14="http://schemas.microsoft.com/office/powerpoint/2010/main" val="2539633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06278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79532" y="1124808"/>
            <a:ext cx="11160930" cy="5616468"/>
          </a:xfrm>
        </p:spPr>
        <p:txBody>
          <a:bodyPr/>
          <a:lstStyle/>
          <a:p>
            <a:pPr>
              <a:buSzPct val="100000"/>
            </a:pPr>
            <a:r>
              <a:rPr lang="en-US" altLang="zh-CN" sz="1867" dirty="0">
                <a:latin typeface="+mn-lt"/>
              </a:rPr>
              <a:t>Background</a:t>
            </a:r>
          </a:p>
          <a:p>
            <a:pPr lvl="1">
              <a:buSzPct val="100000"/>
            </a:pPr>
            <a:r>
              <a:rPr lang="en-US" altLang="zh-CN" sz="1767" dirty="0">
                <a:latin typeface="+mn-lt"/>
              </a:rPr>
              <a:t>HAPS is expected to deployed in remote /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wide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area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to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provide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high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data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rate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and IOT services.</a:t>
            </a: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</p:txBody>
      </p:sp>
      <p:pic>
        <p:nvPicPr>
          <p:cNvPr id="1026" name="图片 5">
            <a:extLst>
              <a:ext uri="{FF2B5EF4-FFF2-40B4-BE49-F238E27FC236}">
                <a16:creationId xmlns="" xmlns:a16="http://schemas.microsoft.com/office/drawing/2014/main" id="{982FF21C-2A7B-4E9C-837A-3689E79E3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796" y="2221642"/>
            <a:ext cx="4249738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762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42854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79532" y="1124808"/>
            <a:ext cx="7632636" cy="5616468"/>
          </a:xfrm>
        </p:spPr>
        <p:txBody>
          <a:bodyPr/>
          <a:lstStyle/>
          <a:p>
            <a:pPr>
              <a:buSzPct val="100000"/>
            </a:pPr>
            <a:r>
              <a:rPr lang="en-US" altLang="zh-CN" sz="1867" dirty="0">
                <a:latin typeface="+mn-lt"/>
              </a:rPr>
              <a:t>Background</a:t>
            </a:r>
          </a:p>
          <a:p>
            <a:pPr lvl="1">
              <a:buSzPct val="100000"/>
            </a:pPr>
            <a:r>
              <a:rPr lang="en-US" altLang="zh-CN" sz="1767" dirty="0">
                <a:latin typeface="+mn-lt"/>
              </a:rPr>
              <a:t>China Unicom deployed a field trial in the altitude of 1km  in 2020</a:t>
            </a:r>
          </a:p>
          <a:p>
            <a:pPr lvl="1">
              <a:buSzPct val="100000"/>
            </a:pPr>
            <a:r>
              <a:rPr lang="en-US" altLang="zh-CN" sz="1767" dirty="0">
                <a:latin typeface="+mn-lt"/>
              </a:rPr>
              <a:t>Configurations </a:t>
            </a:r>
          </a:p>
          <a:p>
            <a:pPr lvl="2">
              <a:buSzPct val="100000"/>
            </a:pPr>
            <a:r>
              <a:rPr lang="en-US" altLang="zh-CN" sz="1400" dirty="0">
                <a:latin typeface="+mn-lt"/>
              </a:rPr>
              <a:t>Altitude</a:t>
            </a:r>
            <a:r>
              <a:rPr lang="zh-CN" altLang="en-US" sz="1400" dirty="0">
                <a:latin typeface="+mn-lt"/>
              </a:rPr>
              <a:t>：</a:t>
            </a:r>
            <a:r>
              <a:rPr lang="en-US" altLang="zh-CN" sz="1400" dirty="0">
                <a:latin typeface="+mn-lt"/>
              </a:rPr>
              <a:t>1km </a:t>
            </a:r>
            <a:r>
              <a:rPr lang="zh-CN" altLang="en-US" sz="1400" dirty="0">
                <a:latin typeface="+mn-lt"/>
              </a:rPr>
              <a:t>（</a:t>
            </a:r>
            <a:r>
              <a:rPr lang="en-US" altLang="zh-CN" sz="1400" dirty="0">
                <a:latin typeface="+mn-lt"/>
              </a:rPr>
              <a:t>because of the limitation of aircrafts and the instability of feeder link, 3km is tried but the data are not included in statistics</a:t>
            </a:r>
            <a:r>
              <a:rPr lang="zh-CN" altLang="en-US" sz="1400" dirty="0">
                <a:latin typeface="+mn-lt"/>
              </a:rPr>
              <a:t>）</a:t>
            </a:r>
            <a:endParaRPr lang="en-US" altLang="zh-CN" sz="1400" dirty="0">
              <a:latin typeface="+mn-lt"/>
            </a:endParaRPr>
          </a:p>
          <a:p>
            <a:pPr lvl="2">
              <a:buSzPct val="100000"/>
            </a:pPr>
            <a:r>
              <a:rPr lang="en-US" altLang="zh-CN" sz="1500" dirty="0">
                <a:latin typeface="+mn-lt"/>
              </a:rPr>
              <a:t>Frequency band</a:t>
            </a:r>
            <a:r>
              <a:rPr lang="zh-CN" altLang="en-US" sz="1500" dirty="0">
                <a:latin typeface="+mn-lt"/>
              </a:rPr>
              <a:t>： </a:t>
            </a:r>
            <a:r>
              <a:rPr lang="en-US" altLang="zh-CN" sz="1500" dirty="0">
                <a:latin typeface="+mn-lt"/>
                <a:hlinkClick r:id="rId3"/>
              </a:rPr>
              <a:t>20MHz@2.1GHz</a:t>
            </a:r>
            <a:r>
              <a:rPr lang="zh-CN" altLang="en-US" sz="1500" dirty="0">
                <a:latin typeface="+mn-lt"/>
              </a:rPr>
              <a:t>， </a:t>
            </a:r>
            <a:r>
              <a:rPr lang="en-US" altLang="zh-CN" sz="1500" dirty="0">
                <a:latin typeface="+mn-lt"/>
                <a:hlinkClick r:id="rId4"/>
              </a:rPr>
              <a:t>100MHz@3.5GHz</a:t>
            </a:r>
            <a:endParaRPr lang="en-US" altLang="zh-CN" sz="1500" dirty="0">
              <a:latin typeface="+mn-lt"/>
            </a:endParaRPr>
          </a:p>
          <a:p>
            <a:pPr lvl="1">
              <a:buSzPct val="100000"/>
            </a:pPr>
            <a:endParaRPr lang="en-US" altLang="zh-CN" sz="17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 marL="0" indent="0">
              <a:buSzPct val="100000"/>
              <a:buNone/>
            </a:pPr>
            <a:endParaRPr lang="en-US" altLang="zh-CN" sz="1600" dirty="0">
              <a:latin typeface="+mn-lt"/>
            </a:endParaRPr>
          </a:p>
          <a:p>
            <a:pPr lvl="1">
              <a:buSzPct val="100000"/>
            </a:pPr>
            <a:endParaRPr lang="en-US" altLang="zh-CN" sz="1600" dirty="0">
              <a:latin typeface="+mn-lt"/>
            </a:endParaRPr>
          </a:p>
        </p:txBody>
      </p:sp>
      <p:graphicFrame>
        <p:nvGraphicFramePr>
          <p:cNvPr id="3" name="表格 4">
            <a:extLst>
              <a:ext uri="{FF2B5EF4-FFF2-40B4-BE49-F238E27FC236}">
                <a16:creationId xmlns="" xmlns:a16="http://schemas.microsoft.com/office/drawing/2014/main" id="{F759087C-714B-4452-BBE1-F0E2C17BB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80971"/>
              </p:ext>
            </p:extLst>
          </p:nvPr>
        </p:nvGraphicFramePr>
        <p:xfrm>
          <a:off x="1415610" y="3933042"/>
          <a:ext cx="609697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5312">
                  <a:extLst>
                    <a:ext uri="{9D8B030D-6E8A-4147-A177-3AD203B41FA5}">
                      <a16:colId xmlns="" xmlns:a16="http://schemas.microsoft.com/office/drawing/2014/main" val="3928821887"/>
                    </a:ext>
                  </a:extLst>
                </a:gridCol>
                <a:gridCol w="1147621">
                  <a:extLst>
                    <a:ext uri="{9D8B030D-6E8A-4147-A177-3AD203B41FA5}">
                      <a16:colId xmlns="" xmlns:a16="http://schemas.microsoft.com/office/drawing/2014/main" val="4100625475"/>
                    </a:ext>
                  </a:extLst>
                </a:gridCol>
                <a:gridCol w="3074038">
                  <a:extLst>
                    <a:ext uri="{9D8B030D-6E8A-4147-A177-3AD203B41FA5}">
                      <a16:colId xmlns="" xmlns:a16="http://schemas.microsoft.com/office/drawing/2014/main" val="2946938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2.1GHz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3.5GHz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724828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Work mode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FDD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TDD DDDSU/DDSUU 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4219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GP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-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10:2:2 /8:4:2(for long distance)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9782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Antenna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4T 4R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64T64R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3706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Output Power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320W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200W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20021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Antenna gain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25dBi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16404969"/>
                  </a:ext>
                </a:extLst>
              </a:tr>
            </a:tbl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8112168" y="1484838"/>
            <a:ext cx="3816318" cy="2520210"/>
            <a:chOff x="7608126" y="1772862"/>
            <a:chExt cx="4464372" cy="2664222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E19B688A-3169-4349-A16C-92D5C5C8B8D5}"/>
                </a:ext>
              </a:extLst>
            </p:cNvPr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98"/>
            <a:stretch/>
          </p:blipFill>
          <p:spPr>
            <a:xfrm>
              <a:off x="7608126" y="1772862"/>
              <a:ext cx="4464372" cy="2664222"/>
            </a:xfrm>
            <a:prstGeom prst="rect">
              <a:avLst/>
            </a:prstGeom>
            <a:solidFill>
              <a:srgbClr val="F1D8C2"/>
            </a:solidFill>
          </p:spPr>
        </p:pic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43CA8504-E67C-4A09-84EB-127B658F43AA}"/>
                </a:ext>
              </a:extLst>
            </p:cNvPr>
            <p:cNvSpPr/>
            <p:nvPr/>
          </p:nvSpPr>
          <p:spPr>
            <a:xfrm>
              <a:off x="9893652" y="3599682"/>
              <a:ext cx="2160180" cy="648054"/>
            </a:xfrm>
            <a:prstGeom prst="ellipse">
              <a:avLst/>
            </a:prstGeom>
            <a:solidFill>
              <a:srgbClr val="F2C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48DC8E02-E78C-48F1-9202-1E7145D5BF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97437" y="3713340"/>
              <a:ext cx="266977" cy="354352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BDC3A944-80E9-4323-ACD8-B2F674ECEC64}"/>
                </a:ext>
              </a:extLst>
            </p:cNvPr>
            <p:cNvSpPr/>
            <p:nvPr/>
          </p:nvSpPr>
          <p:spPr>
            <a:xfrm>
              <a:off x="8891534" y="2486100"/>
              <a:ext cx="180312" cy="1508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E8C95F63-4250-4853-BC13-69DFD1BAA265}"/>
                </a:ext>
              </a:extLst>
            </p:cNvPr>
            <p:cNvSpPr/>
            <p:nvPr/>
          </p:nvSpPr>
          <p:spPr>
            <a:xfrm>
              <a:off x="8747288" y="2537314"/>
              <a:ext cx="101450" cy="85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BA7EC718-5BAA-4629-868E-31CD2A8A43EB}"/>
                </a:ext>
              </a:extLst>
            </p:cNvPr>
            <p:cNvSpPr/>
            <p:nvPr/>
          </p:nvSpPr>
          <p:spPr>
            <a:xfrm>
              <a:off x="10811531" y="4309750"/>
              <a:ext cx="534316" cy="1273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AD9313B7-F310-4EE1-A392-F8E0406687FE}"/>
                </a:ext>
              </a:extLst>
            </p:cNvPr>
            <p:cNvSpPr/>
            <p:nvPr/>
          </p:nvSpPr>
          <p:spPr>
            <a:xfrm>
              <a:off x="8184174" y="3583886"/>
              <a:ext cx="288024" cy="176400"/>
            </a:xfrm>
            <a:prstGeom prst="rect">
              <a:avLst/>
            </a:prstGeom>
            <a:solidFill>
              <a:srgbClr val="E7EE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="" xmlns:a16="http://schemas.microsoft.com/office/drawing/2014/main" id="{72CDCF97-6916-4588-BCD8-061069232F60}"/>
                </a:ext>
              </a:extLst>
            </p:cNvPr>
            <p:cNvSpPr/>
            <p:nvPr/>
          </p:nvSpPr>
          <p:spPr>
            <a:xfrm>
              <a:off x="7625198" y="3553689"/>
              <a:ext cx="1656138" cy="660854"/>
            </a:xfrm>
            <a:prstGeom prst="roundRect">
              <a:avLst/>
            </a:prstGeom>
            <a:solidFill>
              <a:srgbClr val="E7EE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ACD0A255-5798-4532-8526-4DF5D69EDEC7}"/>
                </a:ext>
              </a:extLst>
            </p:cNvPr>
            <p:cNvSpPr/>
            <p:nvPr/>
          </p:nvSpPr>
          <p:spPr>
            <a:xfrm>
              <a:off x="9557786" y="3932080"/>
              <a:ext cx="317200" cy="135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187C73EE-7AC7-40E1-82A9-6595A4422D95}"/>
                </a:ext>
              </a:extLst>
            </p:cNvPr>
            <p:cNvSpPr txBox="1"/>
            <p:nvPr/>
          </p:nvSpPr>
          <p:spPr>
            <a:xfrm>
              <a:off x="7647708" y="3702280"/>
              <a:ext cx="1567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5GC</a:t>
              </a:r>
            </a:p>
            <a:p>
              <a:pPr algn="ctr"/>
              <a:endParaRPr lang="en-US" altLang="zh-CN" sz="800" dirty="0"/>
            </a:p>
            <a:p>
              <a:r>
                <a:rPr lang="en-US" altLang="zh-CN" sz="800" dirty="0"/>
                <a:t>Network Management System</a:t>
              </a:r>
              <a:endParaRPr lang="zh-CN" altLang="en-US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19234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68E544B-740F-4140-B061-3AD6DB139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CDDF705-10B0-420C-8955-B0BD6CC6D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084" y="1067779"/>
            <a:ext cx="11527396" cy="5790221"/>
          </a:xfrm>
        </p:spPr>
        <p:txBody>
          <a:bodyPr/>
          <a:lstStyle/>
          <a:p>
            <a:r>
              <a:rPr lang="en-US" altLang="zh-CN" sz="1600" dirty="0">
                <a:latin typeface="+mn-lt"/>
              </a:rPr>
              <a:t>Background</a:t>
            </a:r>
          </a:p>
          <a:p>
            <a:pPr lvl="1"/>
            <a:r>
              <a:rPr lang="en-US" altLang="zh-CN" dirty="0">
                <a:latin typeface="+mn-lt"/>
              </a:rPr>
              <a:t>Road test &amp; fixed test</a:t>
            </a:r>
          </a:p>
          <a:p>
            <a:endParaRPr lang="en-US" altLang="zh-CN" sz="1600" dirty="0">
              <a:latin typeface="+mn-lt"/>
            </a:endParaRPr>
          </a:p>
          <a:p>
            <a:endParaRPr lang="en-US" altLang="zh-CN" dirty="0">
              <a:latin typeface="+mn-lt"/>
            </a:endParaRPr>
          </a:p>
          <a:p>
            <a:endParaRPr lang="en-US" altLang="zh-CN" sz="1600" dirty="0">
              <a:latin typeface="+mn-lt"/>
            </a:endParaRPr>
          </a:p>
          <a:p>
            <a:endParaRPr lang="en-US" altLang="zh-CN" dirty="0">
              <a:latin typeface="+mn-lt"/>
            </a:endParaRPr>
          </a:p>
          <a:p>
            <a:endParaRPr lang="en-US" altLang="zh-CN" sz="1600" dirty="0">
              <a:latin typeface="+mn-lt"/>
            </a:endParaRPr>
          </a:p>
          <a:p>
            <a:endParaRPr lang="en-US" altLang="zh-CN" sz="1050" dirty="0">
              <a:latin typeface="+mn-lt"/>
            </a:endParaRPr>
          </a:p>
          <a:p>
            <a:endParaRPr lang="en-US" altLang="zh-CN" sz="400" dirty="0">
              <a:latin typeface="+mn-lt"/>
            </a:endParaRPr>
          </a:p>
          <a:p>
            <a:pPr marL="0" indent="0">
              <a:buNone/>
            </a:pPr>
            <a:endParaRPr lang="en-US" altLang="zh-CN" dirty="0">
              <a:latin typeface="+mn-lt"/>
            </a:endParaRPr>
          </a:p>
          <a:p>
            <a:endParaRPr lang="en-US" altLang="zh-CN" sz="1600" dirty="0">
              <a:latin typeface="+mn-lt"/>
            </a:endParaRPr>
          </a:p>
          <a:p>
            <a:endParaRPr lang="en-US" altLang="zh-CN" sz="1100" dirty="0">
              <a:latin typeface="+mn-lt"/>
            </a:endParaRPr>
          </a:p>
          <a:p>
            <a:endParaRPr lang="en-US" altLang="zh-CN" sz="1100" dirty="0">
              <a:latin typeface="+mn-lt"/>
            </a:endParaRPr>
          </a:p>
        </p:txBody>
      </p:sp>
      <p:graphicFrame>
        <p:nvGraphicFramePr>
          <p:cNvPr id="4" name="表格 26">
            <a:extLst>
              <a:ext uri="{FF2B5EF4-FFF2-40B4-BE49-F238E27FC236}">
                <a16:creationId xmlns="" xmlns:a16="http://schemas.microsoft.com/office/drawing/2014/main" id="{7B3C5C67-7E77-4A11-ACAB-77270307B3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511797"/>
              </p:ext>
            </p:extLst>
          </p:nvPr>
        </p:nvGraphicFramePr>
        <p:xfrm>
          <a:off x="1055580" y="4797114"/>
          <a:ext cx="5328445" cy="1349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49">
                  <a:extLst>
                    <a:ext uri="{9D8B030D-6E8A-4147-A177-3AD203B41FA5}">
                      <a16:colId xmlns="" xmlns:a16="http://schemas.microsoft.com/office/drawing/2014/main" val="2904620386"/>
                    </a:ext>
                  </a:extLst>
                </a:gridCol>
                <a:gridCol w="1224102">
                  <a:extLst>
                    <a:ext uri="{9D8B030D-6E8A-4147-A177-3AD203B41FA5}">
                      <a16:colId xmlns="" xmlns:a16="http://schemas.microsoft.com/office/drawing/2014/main" val="1371280967"/>
                    </a:ext>
                  </a:extLst>
                </a:gridCol>
                <a:gridCol w="1224102">
                  <a:extLst>
                    <a:ext uri="{9D8B030D-6E8A-4147-A177-3AD203B41FA5}">
                      <a16:colId xmlns="" xmlns:a16="http://schemas.microsoft.com/office/drawing/2014/main" val="3780206150"/>
                    </a:ext>
                  </a:extLst>
                </a:gridCol>
                <a:gridCol w="1180898">
                  <a:extLst>
                    <a:ext uri="{9D8B030D-6E8A-4147-A177-3AD203B41FA5}">
                      <a16:colId xmlns="" xmlns:a16="http://schemas.microsoft.com/office/drawing/2014/main" val="3621716061"/>
                    </a:ext>
                  </a:extLst>
                </a:gridCol>
                <a:gridCol w="1123294">
                  <a:extLst>
                    <a:ext uri="{9D8B030D-6E8A-4147-A177-3AD203B41FA5}">
                      <a16:colId xmlns="" xmlns:a16="http://schemas.microsoft.com/office/drawing/2014/main" val="4069999862"/>
                    </a:ext>
                  </a:extLst>
                </a:gridCol>
              </a:tblGrid>
              <a:tr h="337459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3.5GHz 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2.1GHz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53985756"/>
                  </a:ext>
                </a:extLst>
              </a:tr>
              <a:tr h="337459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Distance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throughput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Distance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throughput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24646070"/>
                  </a:ext>
                </a:extLst>
              </a:tr>
              <a:tr h="3374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20Mbps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50Mbps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86659303"/>
                  </a:ext>
                </a:extLst>
              </a:tr>
              <a:tr h="3374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&gt;120Mbps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100Mbps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68449835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433FB2F-D3CD-454C-8B64-AAF1F6231B7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11568" y="1844868"/>
            <a:ext cx="5472456" cy="223218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2E309AF-7223-4DD1-B98A-1BB01005158A}"/>
              </a:ext>
            </a:extLst>
          </p:cNvPr>
          <p:cNvSpPr txBox="1"/>
          <p:nvPr/>
        </p:nvSpPr>
        <p:spPr>
          <a:xfrm>
            <a:off x="6312018" y="1916874"/>
            <a:ext cx="432036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176" lvl="1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</a:pPr>
            <a:r>
              <a:rPr lang="en-US" altLang="zh-CN" sz="1500" dirty="0">
                <a:ea typeface="微软雅黑" panose="020B0503020204020204" pitchFamily="34" charset="-122"/>
              </a:rPr>
              <a:t>There are terrestrial </a:t>
            </a:r>
            <a:r>
              <a:rPr lang="en-US" altLang="zh-CN" sz="1500" dirty="0" err="1">
                <a:ea typeface="微软雅黑" panose="020B0503020204020204" pitchFamily="34" charset="-122"/>
              </a:rPr>
              <a:t>gNBs</a:t>
            </a:r>
            <a:r>
              <a:rPr lang="en-US" altLang="zh-CN" sz="1500" dirty="0">
                <a:ea typeface="微软雅黑" panose="020B0503020204020204" pitchFamily="34" charset="-122"/>
              </a:rPr>
              <a:t> deployed at a distance of 8km. The city is about 11-12km far from the HAPS.</a:t>
            </a:r>
            <a:endParaRPr lang="zh-CN" altLang="en-US" sz="1500" dirty="0"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2E309AF-7223-4DD1-B98A-1BB01005158A}"/>
              </a:ext>
            </a:extLst>
          </p:cNvPr>
          <p:cNvSpPr txBox="1"/>
          <p:nvPr/>
        </p:nvSpPr>
        <p:spPr>
          <a:xfrm>
            <a:off x="6312018" y="4797114"/>
            <a:ext cx="5616468" cy="108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176" lvl="1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</a:pPr>
            <a:r>
              <a:rPr lang="en-US" altLang="zh-CN" sz="1500" dirty="0">
                <a:ea typeface="微软雅黑" panose="020B0503020204020204" pitchFamily="34" charset="-122"/>
              </a:rPr>
              <a:t>According to the trial, the Rel-15 NR can work in HAPS scenarios but the performance is not stable and there are some issues need to be enhanced.</a:t>
            </a:r>
          </a:p>
        </p:txBody>
      </p:sp>
    </p:spTree>
    <p:extLst>
      <p:ext uri="{BB962C8B-B14F-4D97-AF65-F5344CB8AC3E}">
        <p14:creationId xmlns:p14="http://schemas.microsoft.com/office/powerpoint/2010/main" val="1497773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96876D1-4E47-45A2-AE84-5D2C4F363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1C90F9D-E466-44A0-9CA4-EEB287820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88" y="1074270"/>
            <a:ext cx="10972800" cy="1710523"/>
          </a:xfrm>
        </p:spPr>
        <p:txBody>
          <a:bodyPr/>
          <a:lstStyle/>
          <a:p>
            <a:r>
              <a:rPr lang="en-US" altLang="zh-CN" sz="1800" dirty="0"/>
              <a:t>Interference from the terrestrial network has an impact on the performance for the UEs</a:t>
            </a:r>
          </a:p>
          <a:p>
            <a:pPr marL="685781" lvl="1" indent="-285750"/>
            <a:r>
              <a:rPr lang="en-US" altLang="zh-CN" sz="1700" dirty="0"/>
              <a:t>Adjacent channel interference</a:t>
            </a:r>
          </a:p>
          <a:p>
            <a:pPr lvl="2"/>
            <a:r>
              <a:rPr lang="en-US" altLang="zh-CN" sz="1400" dirty="0"/>
              <a:t>It  is under study in  the existing NTN WI in RAN.</a:t>
            </a:r>
          </a:p>
          <a:p>
            <a:pPr marL="685781" lvl="1" indent="-285750"/>
            <a:r>
              <a:rPr lang="en-US" altLang="zh-CN" sz="1700" dirty="0"/>
              <a:t>Co-channel interference</a:t>
            </a:r>
          </a:p>
          <a:p>
            <a:pPr marL="742931" lvl="1" indent="-342900">
              <a:buFont typeface="+mj-lt"/>
              <a:buAutoNum type="arabicPeriod"/>
            </a:pPr>
            <a:endParaRPr lang="en-US" altLang="zh-CN" sz="1700" dirty="0"/>
          </a:p>
          <a:p>
            <a:endParaRPr lang="zh-CN" altLang="en-US" sz="18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40F091E-86A1-4C29-A840-91EAD32C1079}"/>
              </a:ext>
            </a:extLst>
          </p:cNvPr>
          <p:cNvSpPr txBox="1"/>
          <p:nvPr/>
        </p:nvSpPr>
        <p:spPr>
          <a:xfrm>
            <a:off x="259895" y="3925319"/>
            <a:ext cx="583610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3pPr marL="1074685" lvl="2" indent="-160331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1400">
                <a:latin typeface="Arial" pitchFamily="34" charset="0"/>
                <a:ea typeface="微软雅黑" panose="020B0503020204020204" pitchFamily="34" charset="-122"/>
              </a:defRPr>
            </a:lvl3pPr>
          </a:lstStyle>
          <a:p>
            <a:pPr lvl="2" algn="just">
              <a:defRPr/>
            </a:pPr>
            <a:r>
              <a:rPr lang="en-US" altLang="zh-CN" dirty="0"/>
              <a:t>Lower Frequency band, especially below 3GHz is valuable for MNOs.</a:t>
            </a:r>
          </a:p>
          <a:p>
            <a:pPr lvl="2" algn="just">
              <a:defRPr/>
            </a:pPr>
            <a:r>
              <a:rPr lang="en-US" altLang="zh-CN" dirty="0"/>
              <a:t>3GPP should evaluate the interference and verify the applicability of existing Rel-16 DC or </a:t>
            </a:r>
            <a:r>
              <a:rPr lang="en-US" altLang="zh-CN" dirty="0" err="1"/>
              <a:t>HetNet</a:t>
            </a:r>
            <a:r>
              <a:rPr lang="en-US" altLang="zh-CN" dirty="0"/>
              <a:t> interference cancelation techniques to solve this interference and develop enhancements if needed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1D25A44-9720-427E-AB59-F6DA018D4D16}"/>
              </a:ext>
            </a:extLst>
          </p:cNvPr>
          <p:cNvSpPr txBox="1"/>
          <p:nvPr/>
        </p:nvSpPr>
        <p:spPr>
          <a:xfrm>
            <a:off x="239456" y="2852952"/>
            <a:ext cx="5856544" cy="1021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74685" lvl="2" indent="-160331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en-US" altLang="zh-CN" sz="1400" dirty="0">
                <a:latin typeface="Arial" pitchFamily="34" charset="0"/>
                <a:ea typeface="微软雅黑" panose="020B0503020204020204" pitchFamily="34" charset="-122"/>
              </a:rPr>
              <a:t>As shown in Figure 4, when the UE got into suburban area where terrestrial </a:t>
            </a:r>
            <a:r>
              <a:rPr lang="en-US" altLang="zh-CN" sz="1400" dirty="0" err="1">
                <a:latin typeface="Arial" pitchFamily="34" charset="0"/>
                <a:ea typeface="微软雅黑" panose="020B0503020204020204" pitchFamily="34" charset="-122"/>
              </a:rPr>
              <a:t>gNBs</a:t>
            </a:r>
            <a:r>
              <a:rPr lang="en-US" altLang="zh-CN" sz="1400" dirty="0">
                <a:latin typeface="Arial" pitchFamily="34" charset="0"/>
                <a:ea typeface="微软雅黑" panose="020B0503020204020204" pitchFamily="34" charset="-122"/>
              </a:rPr>
              <a:t> were deployed, the RSRP was relative similar but the PDCP data rate decreased quickly.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23032797-1DFE-4122-80C2-531DDC7E14C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374407" y="3052049"/>
            <a:ext cx="5264785" cy="1529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F1FF51BD-5F7D-4B43-A5E1-0D0FD881E09E}"/>
              </a:ext>
            </a:extLst>
          </p:cNvPr>
          <p:cNvPicPr/>
          <p:nvPr/>
        </p:nvPicPr>
        <p:blipFill rotWithShape="1">
          <a:blip r:embed="rId3"/>
          <a:srcRect b="19256"/>
          <a:stretch/>
        </p:blipFill>
        <p:spPr>
          <a:xfrm>
            <a:off x="6374407" y="4474718"/>
            <a:ext cx="5266055" cy="1524007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7680CD3E-64CB-45EA-AB8F-67F26ACFD67F}"/>
              </a:ext>
            </a:extLst>
          </p:cNvPr>
          <p:cNvSpPr/>
          <p:nvPr/>
        </p:nvSpPr>
        <p:spPr>
          <a:xfrm>
            <a:off x="9480303" y="3754658"/>
            <a:ext cx="2158890" cy="233856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884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96876D1-4E47-45A2-AE84-5D2C4F363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1C90F9D-E466-44A0-9CA4-EEB287820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72981"/>
            <a:ext cx="10972800" cy="1710523"/>
          </a:xfrm>
        </p:spPr>
        <p:txBody>
          <a:bodyPr/>
          <a:lstStyle/>
          <a:p>
            <a:pPr marL="342882" lvl="1" indent="-342882">
              <a:buFont typeface="Wingdings" pitchFamily="2" charset="2"/>
              <a:buChar char="p"/>
            </a:pPr>
            <a:r>
              <a:rPr lang="en-US" altLang="zh-CN" sz="1800" dirty="0"/>
              <a:t>Unstable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 antenna surface cause </a:t>
            </a:r>
            <a:r>
              <a:rPr lang="en-US" altLang="zh-CN" sz="1700" dirty="0"/>
              <a:t>inaccurate beam measurement </a:t>
            </a:r>
          </a:p>
          <a:p>
            <a:pPr lvl="1"/>
            <a:r>
              <a:rPr lang="en-US" altLang="zh-CN" sz="1700" dirty="0"/>
              <a:t>The HAPS </a:t>
            </a:r>
            <a:r>
              <a:rPr lang="en-US" altLang="zh-CN" sz="1700" dirty="0" err="1"/>
              <a:t>gNB</a:t>
            </a:r>
            <a:r>
              <a:rPr lang="en-US" altLang="zh-CN" sz="1700" dirty="0"/>
              <a:t> antenna surface is not stable in the stratosphere and may jerk up and down by 1° even the stabilizing device is already deployed at the HAPS in the trial in the altitude of 1km.</a:t>
            </a:r>
            <a:endParaRPr lang="en-US" altLang="zh-CN" sz="500" dirty="0"/>
          </a:p>
          <a:p>
            <a:pPr lvl="1"/>
            <a:r>
              <a:rPr lang="en-US" altLang="zh-CN" sz="1700" dirty="0"/>
              <a:t>The outer beam may depart the original direction by kms, which may cause inaccurate beam measurement and then unnecessary handover between beams in one HAPS/between HAPS/ between HAPS and TN or cause beam failure.</a:t>
            </a:r>
          </a:p>
          <a:p>
            <a:pPr marL="400031" lvl="1" indent="0">
              <a:buNone/>
            </a:pPr>
            <a:endParaRPr lang="en-US" altLang="zh-CN" sz="1700" dirty="0"/>
          </a:p>
          <a:p>
            <a:endParaRPr lang="zh-CN" altLang="en-US" sz="1800" dirty="0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2201B352-857C-40CD-B196-76D44B6ED647}"/>
              </a:ext>
            </a:extLst>
          </p:cNvPr>
          <p:cNvPicPr/>
          <p:nvPr/>
        </p:nvPicPr>
        <p:blipFill rotWithShape="1">
          <a:blip r:embed="rId2"/>
          <a:srcRect t="11774" b="12910"/>
          <a:stretch/>
        </p:blipFill>
        <p:spPr>
          <a:xfrm>
            <a:off x="407526" y="4149060"/>
            <a:ext cx="6013255" cy="1704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CE5023D-1E4A-4765-A55D-4A6C1118A8BD}"/>
              </a:ext>
            </a:extLst>
          </p:cNvPr>
          <p:cNvPicPr/>
          <p:nvPr/>
        </p:nvPicPr>
        <p:blipFill rotWithShape="1">
          <a:blip r:embed="rId3"/>
          <a:srcRect l="3017" t="13090" r="3640" b="6180"/>
          <a:stretch/>
        </p:blipFill>
        <p:spPr>
          <a:xfrm>
            <a:off x="6600042" y="4077054"/>
            <a:ext cx="5089613" cy="170407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B2EB89E8-FA3F-469B-AFD8-BA0548CC8DC3}"/>
              </a:ext>
            </a:extLst>
          </p:cNvPr>
          <p:cNvCxnSpPr/>
          <p:nvPr/>
        </p:nvCxnSpPr>
        <p:spPr>
          <a:xfrm>
            <a:off x="1631628" y="6037797"/>
            <a:ext cx="432036" cy="0"/>
          </a:xfrm>
          <a:prstGeom prst="line">
            <a:avLst/>
          </a:prstGeom>
          <a:ln w="19050">
            <a:solidFill>
              <a:srgbClr val="C55E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207D0522-8073-44EF-8525-AFD8FEFC0070}"/>
              </a:ext>
            </a:extLst>
          </p:cNvPr>
          <p:cNvCxnSpPr/>
          <p:nvPr/>
        </p:nvCxnSpPr>
        <p:spPr>
          <a:xfrm>
            <a:off x="1631628" y="6452094"/>
            <a:ext cx="432036" cy="0"/>
          </a:xfrm>
          <a:prstGeom prst="line">
            <a:avLst/>
          </a:prstGeom>
          <a:ln w="19050">
            <a:solidFill>
              <a:srgbClr val="487C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C54A6DE-0A5B-49B6-B920-95D2C6DE08F4}"/>
              </a:ext>
            </a:extLst>
          </p:cNvPr>
          <p:cNvSpPr txBox="1"/>
          <p:nvPr/>
        </p:nvSpPr>
        <p:spPr>
          <a:xfrm>
            <a:off x="2207676" y="5853131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Vertical Azimuth Angle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44A9E26-38A4-4896-8A84-ABF053280514}"/>
              </a:ext>
            </a:extLst>
          </p:cNvPr>
          <p:cNvSpPr txBox="1"/>
          <p:nvPr/>
        </p:nvSpPr>
        <p:spPr>
          <a:xfrm>
            <a:off x="2230937" y="6250847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Horizon Azimuth Angle</a:t>
            </a:r>
            <a:endParaRPr lang="zh-CN" altLang="en-US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CA5FC0B1-F718-4FF3-8C79-D435C720FEA9}"/>
              </a:ext>
            </a:extLst>
          </p:cNvPr>
          <p:cNvCxnSpPr/>
          <p:nvPr/>
        </p:nvCxnSpPr>
        <p:spPr>
          <a:xfrm>
            <a:off x="7621622" y="5980449"/>
            <a:ext cx="432036" cy="0"/>
          </a:xfrm>
          <a:prstGeom prst="line">
            <a:avLst/>
          </a:prstGeom>
          <a:ln w="19050">
            <a:solidFill>
              <a:srgbClr val="EE8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C787A2EC-CC9D-4890-955A-17B21B650EDA}"/>
              </a:ext>
            </a:extLst>
          </p:cNvPr>
          <p:cNvCxnSpPr/>
          <p:nvPr/>
        </p:nvCxnSpPr>
        <p:spPr>
          <a:xfrm>
            <a:off x="7621622" y="6394746"/>
            <a:ext cx="432036" cy="0"/>
          </a:xfrm>
          <a:prstGeom prst="line">
            <a:avLst/>
          </a:prstGeom>
          <a:ln w="19050">
            <a:solidFill>
              <a:srgbClr val="8BB8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B15EFB9-F389-4F86-96ED-AA89CC26548C}"/>
              </a:ext>
            </a:extLst>
          </p:cNvPr>
          <p:cNvSpPr txBox="1"/>
          <p:nvPr/>
        </p:nvSpPr>
        <p:spPr>
          <a:xfrm>
            <a:off x="8197670" y="5795783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Vertical Azimuth Angle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BE147CF-2583-452D-A22C-7937CB7A9682}"/>
              </a:ext>
            </a:extLst>
          </p:cNvPr>
          <p:cNvSpPr txBox="1"/>
          <p:nvPr/>
        </p:nvSpPr>
        <p:spPr>
          <a:xfrm>
            <a:off x="8220931" y="6193499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Horizon Azimuth Angle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2698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96876D1-4E47-45A2-AE84-5D2C4F363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1C90F9D-E466-44A0-9CA4-EEB2878204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handheld UE can access in the HAPS directly but the margin is small and it is easily influenced by clutter loss and topography</a:t>
            </a:r>
          </a:p>
          <a:p>
            <a:pPr lvl="1"/>
            <a:r>
              <a:rPr lang="en-US" altLang="zh-CN" sz="1700" dirty="0"/>
              <a:t>3GPP need to define the HAPS </a:t>
            </a:r>
            <a:r>
              <a:rPr lang="en-US" altLang="zh-CN" sz="1700" dirty="0" err="1"/>
              <a:t>gNB</a:t>
            </a:r>
            <a:r>
              <a:rPr lang="en-US" altLang="zh-CN" sz="1700" dirty="0"/>
              <a:t> based the TN macro </a:t>
            </a:r>
            <a:r>
              <a:rPr lang="en-US" altLang="zh-CN" sz="1700" dirty="0" err="1"/>
              <a:t>gNB</a:t>
            </a:r>
            <a:r>
              <a:rPr lang="en-US" altLang="zh-CN" sz="1700" dirty="0"/>
              <a:t> with as few necessary enhancements as possible to access legacy UE and possible new UE.</a:t>
            </a:r>
          </a:p>
          <a:p>
            <a:pPr lvl="1"/>
            <a:r>
              <a:rPr lang="en-US" altLang="zh-CN" sz="1700" dirty="0"/>
              <a:t>Necessary performance optimization for UE to support the link budget.</a:t>
            </a:r>
          </a:p>
          <a:p>
            <a:pPr lvl="1"/>
            <a:endParaRPr lang="en-US" altLang="zh-CN" sz="1700" dirty="0"/>
          </a:p>
          <a:p>
            <a:pPr marL="342882" lvl="1" indent="-342882">
              <a:buFont typeface="Wingdings" pitchFamily="2" charset="2"/>
              <a:buChar char="p"/>
              <a:defRPr/>
            </a:pPr>
            <a:r>
              <a:rPr lang="en-US" altLang="zh-CN" sz="1700" dirty="0"/>
              <a:t>The HAPS </a:t>
            </a:r>
            <a:r>
              <a:rPr lang="en-US" altLang="zh-CN" sz="1700" dirty="0" err="1"/>
              <a:t>gNB</a:t>
            </a:r>
            <a:r>
              <a:rPr lang="en-US" altLang="zh-CN" sz="1700" dirty="0"/>
              <a:t> will move in the stratosphere in a relative small area, which will cause new neighbor cell issues with terrestrial networks. </a:t>
            </a:r>
            <a:endParaRPr lang="en-US" altLang="zh-CN" sz="1800" dirty="0"/>
          </a:p>
          <a:p>
            <a:pPr lvl="1">
              <a:defRPr/>
            </a:pPr>
            <a:r>
              <a:rPr lang="en-US" altLang="zh-CN" sz="1700" dirty="0"/>
              <a:t>Verify the applicability of existing Rel-16 ANR techniques to solve PCI confusion in order to support co-channel operation between HAPS &amp; terrestrial networks and develop enhancements if needed [RAN2/3]. This is considered with 2nd priority in the existing NTN WI in RAN. But it is very important for HAPS.</a:t>
            </a:r>
          </a:p>
          <a:p>
            <a:pPr lvl="1"/>
            <a:endParaRPr lang="en-US" altLang="zh-CN" sz="1700" dirty="0"/>
          </a:p>
        </p:txBody>
      </p:sp>
    </p:spTree>
    <p:extLst>
      <p:ext uri="{BB962C8B-B14F-4D97-AF65-F5344CB8AC3E}">
        <p14:creationId xmlns:p14="http://schemas.microsoft.com/office/powerpoint/2010/main" val="4288824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96876D1-4E47-45A2-AE84-5D2C4F363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1C90F9D-E466-44A0-9CA4-EEB2878204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1800" dirty="0"/>
              <a:t>Requirements to proposed in R18</a:t>
            </a:r>
          </a:p>
          <a:p>
            <a:pPr lvl="1"/>
            <a:r>
              <a:rPr lang="en-US" altLang="zh-CN" sz="1700" dirty="0"/>
              <a:t>Clear </a:t>
            </a:r>
            <a:r>
              <a:rPr lang="en-US" altLang="zh-CN" sz="1800" dirty="0"/>
              <a:t>commercial demand to deploy </a:t>
            </a:r>
            <a:r>
              <a:rPr lang="en-US" altLang="zh-CN" sz="1800" dirty="0" smtClean="0"/>
              <a:t>HAPS </a:t>
            </a:r>
            <a:r>
              <a:rPr lang="en-US" altLang="zh-CN" sz="1700" dirty="0" smtClean="0"/>
              <a:t>in </a:t>
            </a:r>
            <a:r>
              <a:rPr lang="en-US" altLang="zh-CN" sz="1700" dirty="0"/>
              <a:t>remote/wide area for high data rate and IoT services.</a:t>
            </a:r>
          </a:p>
          <a:p>
            <a:pPr lvl="1"/>
            <a:r>
              <a:rPr lang="en-US" altLang="zh-CN" sz="1700" dirty="0"/>
              <a:t>The NTN work in Rel -17 are focus on the transparent mode and adjacent-channel scenarios, but as for the MNOs, </a:t>
            </a:r>
            <a:r>
              <a:rPr lang="en-US" altLang="zh-CN" sz="1700" b="1" dirty="0"/>
              <a:t>regenerative mode and co-channel scenarios are rather </a:t>
            </a:r>
            <a:r>
              <a:rPr lang="en-US" altLang="zh-CN" sz="1700" b="1" dirty="0" smtClean="0"/>
              <a:t>important</a:t>
            </a:r>
            <a:r>
              <a:rPr lang="en-US" altLang="zh-CN" sz="1700" dirty="0" smtClean="0"/>
              <a:t>, </a:t>
            </a:r>
            <a:r>
              <a:rPr lang="en-US" altLang="zh-CN" sz="1700" b="1" dirty="0" smtClean="0"/>
              <a:t>it is not included in the Rel-17 work</a:t>
            </a:r>
            <a:r>
              <a:rPr lang="en-US" altLang="zh-CN" sz="1700" dirty="0" smtClean="0"/>
              <a:t>.</a:t>
            </a:r>
            <a:endParaRPr lang="en-US" altLang="zh-CN" sz="1700" dirty="0"/>
          </a:p>
          <a:p>
            <a:pPr lvl="1"/>
            <a:r>
              <a:rPr lang="en-US" altLang="zh-CN" sz="1700" dirty="0"/>
              <a:t>The </a:t>
            </a:r>
            <a:r>
              <a:rPr lang="en-US" altLang="zh-CN" sz="1700" dirty="0" smtClean="0"/>
              <a:t>Rel-18 </a:t>
            </a:r>
            <a:r>
              <a:rPr lang="en-US" altLang="zh-CN" sz="1700" dirty="0"/>
              <a:t>RAN work is going to start in H1 2022 and will complete in H2 2023 or H1 2024. It is time to define HAPS in </a:t>
            </a:r>
            <a:r>
              <a:rPr lang="en-US" altLang="zh-CN" sz="1700" dirty="0" smtClean="0"/>
              <a:t>Rel-18</a:t>
            </a:r>
            <a:r>
              <a:rPr lang="en-US" altLang="zh-CN" sz="1700" dirty="0"/>
              <a:t>.</a:t>
            </a:r>
          </a:p>
          <a:p>
            <a:pPr lvl="1"/>
            <a:r>
              <a:rPr lang="en-US" altLang="zh-CN" sz="1700" dirty="0"/>
              <a:t>China Unicom is planning to launch a trial in high altitude (target 20km) in the end 2021 or H1 2022. More scenarios </a:t>
            </a:r>
            <a:r>
              <a:rPr lang="en-US" altLang="zh-CN" sz="1700" dirty="0" smtClean="0"/>
              <a:t>to fulfil the requirements we proposed will </a:t>
            </a:r>
            <a:r>
              <a:rPr lang="en-US" altLang="zh-CN" sz="1700" dirty="0"/>
              <a:t>be test in the future trial, and China Unicom will also proposed HAPS SI/WI in the RAN R18 to study and try to solve the issues found in the field trail.</a:t>
            </a:r>
          </a:p>
          <a:p>
            <a:pPr lvl="1"/>
            <a:endParaRPr lang="en-US" altLang="zh-CN" sz="1700" dirty="0"/>
          </a:p>
          <a:p>
            <a:pPr lvl="1"/>
            <a:endParaRPr lang="en-US" altLang="zh-CN" sz="1700" dirty="0"/>
          </a:p>
        </p:txBody>
      </p:sp>
    </p:spTree>
    <p:extLst>
      <p:ext uri="{BB962C8B-B14F-4D97-AF65-F5344CB8AC3E}">
        <p14:creationId xmlns:p14="http://schemas.microsoft.com/office/powerpoint/2010/main" val="294544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96876D1-4E47-45A2-AE84-5D2C4F363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Objectives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1C90F9D-E466-44A0-9CA4-EEB2878204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1800" dirty="0"/>
              <a:t>Specify differentiate KPI for 5G system with HAPS in SA1</a:t>
            </a:r>
          </a:p>
          <a:p>
            <a:pPr lvl="1"/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Include </a:t>
            </a:r>
            <a:r>
              <a:rPr lang="en-GB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the KPI requirements into the TS 22.261 as a new clause 7.X, including delay, coverage and performance requirements in different scenarios</a:t>
            </a:r>
            <a:r>
              <a:rPr lang="en-US" altLang="zh-CN" sz="1700" dirty="0"/>
              <a:t>.</a:t>
            </a:r>
          </a:p>
          <a:p>
            <a:pPr lvl="1"/>
            <a:endParaRPr lang="en-US" altLang="zh-CN" sz="1700" dirty="0"/>
          </a:p>
          <a:p>
            <a:pPr lvl="1"/>
            <a:endParaRPr lang="en-US" altLang="zh-CN" sz="1700" dirty="0"/>
          </a:p>
        </p:txBody>
      </p:sp>
    </p:spTree>
    <p:extLst>
      <p:ext uri="{BB962C8B-B14F-4D97-AF65-F5344CB8AC3E}">
        <p14:creationId xmlns:p14="http://schemas.microsoft.com/office/powerpoint/2010/main" val="3639806239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模板（wb169）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字体_wenbo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董事长调研汇报材料0521v3.1（汇报版）.pptx" id="{F09CE797-1369-4D4C-B44D-DECE4EF5D84D}" vid="{87BAB099-0847-4D8C-A248-CF8A1F3CC9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14992</TotalTime>
  <Words>747</Words>
  <Application>Microsoft Office PowerPoint</Application>
  <PresentationFormat>宽屏</PresentationFormat>
  <Paragraphs>103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黑体</vt:lpstr>
      <vt:lpstr>华文细黑</vt:lpstr>
      <vt:lpstr>宋体</vt:lpstr>
      <vt:lpstr>微软雅黑</vt:lpstr>
      <vt:lpstr>Arial</vt:lpstr>
      <vt:lpstr>Calibri</vt:lpstr>
      <vt:lpstr>Wingdings</vt:lpstr>
      <vt:lpstr>自定义模板（wb169）</vt:lpstr>
      <vt:lpstr>Motivation of new WID on 5G system with High Altitude Platform Station (HAPS) </vt:lpstr>
      <vt:lpstr>Justification</vt:lpstr>
      <vt:lpstr>Justification</vt:lpstr>
      <vt:lpstr>Justification</vt:lpstr>
      <vt:lpstr>Justification</vt:lpstr>
      <vt:lpstr>Justification</vt:lpstr>
      <vt:lpstr>Justification</vt:lpstr>
      <vt:lpstr>Justification</vt:lpstr>
      <vt:lpstr>Objectives</vt:lpstr>
    </vt:vector>
  </TitlesOfParts>
  <Company>chinaunicom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面向R16网络演进思路及建议V2-RAN相关</dc:title>
  <dc:creator>孟丽</dc:creator>
  <dc:description>面向R16无线网新功能引入分析-毫米波部分（1页，高帅）</dc:description>
  <cp:lastModifiedBy>李培</cp:lastModifiedBy>
  <cp:revision>1330</cp:revision>
  <dcterms:created xsi:type="dcterms:W3CDTF">2018-07-25T01:57:08Z</dcterms:created>
  <dcterms:modified xsi:type="dcterms:W3CDTF">2021-05-13T08:11:56Z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面向R16网络演进思路及建议V2-RAN相关</vt:lpwstr>
  </property>
  <property fmtid="{D5CDD505-2E9C-101B-9397-08002B2CF9AE}" pid="3" name="SlideDescription">
    <vt:lpwstr>面向R16无线网新功能引入分析-毫米波部分（1页，高帅）</vt:lpwstr>
  </property>
  <property fmtid="{D5CDD505-2E9C-101B-9397-08002B2CF9AE}" pid="4" name="_2015_ms_pID_725343">
    <vt:lpwstr>(2)bNsBdoq19bZKqs+6Tpi4ylV0HpFkhSmaIWIobjslGv8bnYlNQxrFsGVPPngOp396o4bZ9VYE
0eSuS7G/fEzDtqiXzJYlEIW9Mkz9Aanv5dv33BtdbvPd6/53Yxx/EObpKCML/dOgr6KCzf/2
t6w0xgaFbUuRXEOXqJKHLaTGvB4AdKGHqwJ7221L83Uz7ZfSuPvrt6hhJhD5Ipqh74PEBtlX
zeploXyPPEjiEAXOEp</vt:lpwstr>
  </property>
  <property fmtid="{D5CDD505-2E9C-101B-9397-08002B2CF9AE}" pid="5" name="_2015_ms_pID_7253431">
    <vt:lpwstr>3sVvhEIKyN8UQuqBXLn9SPAOVgEFU2kAAaxSE9tkSOcIaRULMrq0ju
A6FSYPZo/O0w+XgM5j0GLo5RfV2CQrEbZr7U117UvhyymsCqdsiBN1CxGkDM8yezeD74gnIF
g1azsEFFk6kMnRt8sKyeNW12uZGLO5Fc3yXL/OAhjmVxKXEdSpQZs9Ye8aqcM2l44p9gX7dV
I9fG5lLuAd+YsFsD</vt:lpwstr>
  </property>
</Properties>
</file>