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6" r:id="rId5"/>
    <p:sldId id="267" r:id="rId6"/>
    <p:sldId id="259" r:id="rId7"/>
    <p:sldId id="261" r:id="rId8"/>
    <p:sldId id="262" r:id="rId9"/>
    <p:sldId id="263" r:id="rId10"/>
    <p:sldId id="258" r:id="rId11"/>
    <p:sldId id="268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B0AE3-6E23-4E58-9CB2-D4519079A1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745864-9B93-4403-9B6E-6E051C2740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11B069-B0AC-4333-A7B7-2A123ED021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357633-0447-4E8B-A774-6E1D85EEA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836D0C-3C16-46AF-85BD-2D1437ACB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055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15DC9-19B8-4ECD-A6A4-87EBD4FC6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D6FB65-721D-42AC-B1B3-99EE81092F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342CDA-5ED6-473F-B468-AC5B440A0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36590-4A92-442D-B290-DD923E41C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B0324-DF24-4261-A25D-7843AB993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0568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7BCB6-9F06-49BC-8681-D15DC0A3CA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00A9C3-BCB9-4BF1-A62F-7604D8BAC1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6DC781-6BB5-4F8E-81B2-C44A54E46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44302E-9487-4176-8D74-CB437F49D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6EE241-7426-4E4D-9A47-7306572AC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4860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545D7-D27B-40B6-B1C3-18CEACC10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AB043-9D2D-4DC8-B30B-8ABC94E522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29A5E-6FB1-4E3E-8A76-42817B932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2B0313-8139-48C5-8705-BDCE154A11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30E4F7-8A9E-439F-A8B9-31FF08F9D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013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E4955-9F76-4B08-BE8F-5284466AA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789B8F-3886-4434-B24A-1A738389C9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32DB63-16EC-4D0C-9E3F-8F819CEEC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541419-0450-4103-9F87-C18BD265D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5A5994-4B8A-46CE-90E8-63F90118A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2457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351CA-ED6B-4E36-A16A-078E28FCB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709350-BFA1-4FF8-B0A7-1A102726E2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73F9CB-146B-4047-9E59-B6A6A30EA8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21A268-4F2A-4D09-A6FA-47E3E3523D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E7EB03-6474-4A5C-BEA2-414CC4B14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06F1FF-2E01-48BC-8051-89D47D3D8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1698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BC88C-9526-4C99-8093-5AFF8D0F2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80AD8F-DC98-457A-A90A-11D1AA1120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C76C58-6362-4D35-AE07-ED05096431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6BA122-0E37-4CA8-BC44-84B95A143B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9D14C83-D150-4F9E-910D-F227F63353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D1B1544-2C3D-400F-B0B1-15AD5B457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3E68BE-06EB-42C8-BD1C-0CBE5BF590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2DB9BB-5774-4E20-96A4-2745B361F2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5586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8AEEE-AFEC-4177-AD0F-6A49AC6C3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473602-7CDE-4350-9178-0E8D569F4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2AEE0A-3C08-42B7-8265-7E8570641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8EFA31-762C-46AA-AC4C-BDB142123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905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5726AA-5A58-437D-AC6B-1AE3856FE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687A58-28FA-4534-BEA2-B6521CE1C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BA3FE2-493F-4BDC-8A94-504237040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885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EC7DF8-73E2-4A63-91A5-FD5D82415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A4977-4EF5-4750-B60A-07A60900C9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859330-031F-4051-AE2E-82D105C73E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3A8CB8-E2C7-4C9E-B246-D48A98501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CC8629-9AF1-4B25-88C5-C55012BCC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6702C0-CB28-4953-B96B-749CCAF50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0142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7C654-C0E1-42A8-BEA9-184D96D5E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7C4DE36-4345-4132-A6FF-C7E2472384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A24C18-74DB-4B69-B849-BB2064A977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5C3C9D-AE94-4649-ADE5-DEFD14713A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60F20B-A9E8-48B8-980E-D81A81D1C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CCA058-F402-4E7C-AFBE-16BDE2297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900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BE188A5-793B-44DD-A943-B9CB7A5ABB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F02150-0FC6-4CBB-A124-ADB8334CBB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B4E78B-81A8-47AA-B77A-C38499E906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3C7DE4-C68B-470F-84B1-20673D94B6F9}" type="datetimeFigureOut">
              <a:rPr lang="en-GB" smtClean="0"/>
              <a:t>22/02/2019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6F809E-9D8F-49A7-B81C-D1E1E4D5A0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3925E3-0F4D-4BC7-A609-280520AD08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5E90-E427-4EDA-BF59-EABDBC1ED3E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8356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5CF10-5988-4BCD-B539-77DA2FB1C7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Questions REFEC</a:t>
            </a:r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FBA57F37-F51A-4580-B0D4-557771C9A80F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defPPr>
              <a:defRPr lang="nl-NL"/>
            </a:defPPr>
            <a:lvl1pPr marL="0" algn="ctr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en-GB" b="1" dirty="0"/>
              <a:t>S1-190455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2967444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C2255-F0D0-48C4-B56E-6E0A24C98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Exposure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2439BED3-F8CD-4956-8832-DA3DBF205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9867" y="1234000"/>
            <a:ext cx="10392266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provide a suitable API by which an authorized 3’rd party shall be able to provide the network with permission information of UEs.</a:t>
            </a:r>
            <a:endParaRPr kumimoji="0" lang="nl-NL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Editor’s note: clarification is needed – what permission information? Of any/all UEs? Of UEs associated to the 3</a:t>
            </a:r>
            <a:r>
              <a:rPr kumimoji="0" lang="en-US" altLang="ja-JP" sz="2000" b="0" i="0" u="sng" strike="noStrike" cap="none" normalizeH="0" baseline="3000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rd</a:t>
            </a:r>
            <a:r>
              <a:rPr kumimoji="0" lang="en-US" altLang="ja-JP" sz="20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party? Is this permission provided in real time – implying based on a request or provisioned?</a:t>
            </a:r>
            <a:endParaRPr kumimoji="0" lang="nl-NL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provide a suitable API by which an authorized 3’rd party shall be able to receive from the network information regarding the accessibility of UEs.  </a:t>
            </a:r>
            <a:endParaRPr kumimoji="0" lang="nl-NL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ja-JP" sz="2000" u="sng" dirty="0">
                <a:solidFill>
                  <a:srgbClr val="00808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Editor’s note: clarification is needed – what does ‘accessibility’ pertain to? Of any/all UEs? Of UEs associated to the 3rd party? </a:t>
            </a:r>
          </a:p>
        </p:txBody>
      </p:sp>
    </p:spTree>
    <p:extLst>
      <p:ext uri="{BB962C8B-B14F-4D97-AF65-F5344CB8AC3E}">
        <p14:creationId xmlns:p14="http://schemas.microsoft.com/office/powerpoint/2010/main" val="787130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B9638-E926-4F23-BFB5-1B7349EC5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Answers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D75BF8-7B35-4C31-A572-9A6FF0060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we have a requirement for “UE consent”, the first requirement is already covered and it can be deleted.</a:t>
            </a:r>
          </a:p>
          <a:p>
            <a:r>
              <a:rPr lang="en-GB" dirty="0"/>
              <a:t>Second requirement needs more off-line discussion. The API already exists and it is supported by 3GPP system. </a:t>
            </a:r>
          </a:p>
        </p:txBody>
      </p:sp>
    </p:spTree>
    <p:extLst>
      <p:ext uri="{BB962C8B-B14F-4D97-AF65-F5344CB8AC3E}">
        <p14:creationId xmlns:p14="http://schemas.microsoft.com/office/powerpoint/2010/main" val="4204880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AD2F6-4BF5-40F7-98D8-325D93A8A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Authorization UEs/ User permission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0375DF6-B144-49F0-A0F2-F3F8BD5742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718" y="1472821"/>
            <a:ext cx="1060908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support the relaying of traffic between remote UEs and a </a:t>
            </a:r>
            <a:r>
              <a:rPr kumimoji="0" lang="en-US" altLang="ja-JP" sz="20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gNB</a:t>
            </a: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using a chain of UEs which have the capability of doing so.</a:t>
            </a:r>
            <a:endParaRPr kumimoji="0" lang="nl-NL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Editor’s Note: clarify ‘which have the capability of doing so’ e.g., would use of the correct term, UE-UE relay, indicate the capability?</a:t>
            </a:r>
            <a:endParaRPr kumimoji="0" lang="en-US" altLang="ja-JP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748606B-A866-4F6C-A9A2-6479A043BE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718" y="2796260"/>
            <a:ext cx="10238295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enable the MNO to authorize UEs to be relayed by a chain of UEs. </a:t>
            </a:r>
            <a:endParaRPr lang="nl-NL" altLang="ja-JP" sz="20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000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enable the MNO to authorize UEs to relay traffic in a chain of UEs to / from other UEs.</a:t>
            </a:r>
            <a:endParaRPr lang="nl-NL" altLang="ja-JP" sz="20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000" u="sng" dirty="0">
                <a:solidFill>
                  <a:srgbClr val="00808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Editor’s note: Clarification is needed on the above 2 requirements – does this authorization apply for relaying traffic for UEs belonging to the same MNO or different MNOs?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ABE67465-8ED5-4DF2-AFFC-C08DF3CFE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458" y="4489032"/>
            <a:ext cx="10144813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support a mechanism to verify that the user of a UE has given permission to its being used as a relay in a relay chain. </a:t>
            </a:r>
            <a:endParaRPr kumimoji="0" lang="nl-NL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Editor’s note: clarification is needed – is this verification expected at the time of being requested to relay?  Would this be a subscribed capability?</a:t>
            </a:r>
            <a:endParaRPr kumimoji="0" lang="en-US" altLang="ja-JP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1441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5EE20E6-E7DB-456D-A755-4CF118D42545}"/>
              </a:ext>
            </a:extLst>
          </p:cNvPr>
          <p:cNvSpPr/>
          <p:nvPr/>
        </p:nvSpPr>
        <p:spPr>
          <a:xfrm>
            <a:off x="595459" y="1362891"/>
            <a:ext cx="11001081" cy="3633315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86AF7A2-CE7E-4D9D-9786-5BF07A596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Authorization UEs/ User permission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620FF73-7504-4655-A355-FC514C59E5F7}"/>
              </a:ext>
            </a:extLst>
          </p:cNvPr>
          <p:cNvSpPr txBox="1"/>
          <p:nvPr/>
        </p:nvSpPr>
        <p:spPr>
          <a:xfrm>
            <a:off x="791459" y="1527142"/>
            <a:ext cx="1060908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“Gap analysis”: No reference so ever in TS 22.278 7B Indirect 3GPP Communication or TS 22.261 6.9 Connectivity models about User permission</a:t>
            </a:r>
          </a:p>
          <a:p>
            <a:endParaRPr lang="en-GB" sz="2400" dirty="0"/>
          </a:p>
          <a:p>
            <a:r>
              <a:rPr lang="en-GB" sz="2400" dirty="0"/>
              <a:t>About network authorization:</a:t>
            </a:r>
          </a:p>
          <a:p>
            <a:pPr hangingPunct="0"/>
            <a:r>
              <a:rPr lang="en-GB" sz="2000" dirty="0"/>
              <a:t>A UE shall be capable of acting as an Evolved </a:t>
            </a:r>
            <a:r>
              <a:rPr lang="en-GB" sz="2000" dirty="0" err="1"/>
              <a:t>ProSe</a:t>
            </a:r>
            <a:r>
              <a:rPr lang="en-GB" sz="2000" dirty="0"/>
              <a:t> UE-to-Network Relay between an Evolved </a:t>
            </a:r>
            <a:r>
              <a:rPr lang="en-GB" sz="2000" dirty="0" err="1"/>
              <a:t>ProSe</a:t>
            </a:r>
            <a:r>
              <a:rPr lang="en-GB" sz="2000" dirty="0"/>
              <a:t> Remote UE and E-UTRAN if it is authorised by the3GPP network to act as a relay and served by this E-UTRAN.</a:t>
            </a:r>
            <a:endParaRPr lang="nl-NL" sz="2000" dirty="0"/>
          </a:p>
          <a:p>
            <a:pPr hangingPunct="0"/>
            <a:r>
              <a:rPr lang="en-GB" sz="2000" dirty="0"/>
              <a:t>An authorised Evolved </a:t>
            </a:r>
            <a:r>
              <a:rPr lang="en-GB" sz="2000" dirty="0" err="1"/>
              <a:t>ProSe</a:t>
            </a:r>
            <a:r>
              <a:rPr lang="en-GB" sz="2000" dirty="0"/>
              <a:t> UE-to-Network Relay shall be capable of being enabled/disabled by the 3GPP network to act as a relay to/from E-UTRAN for other Evolved </a:t>
            </a:r>
            <a:r>
              <a:rPr lang="en-GB" sz="2000" dirty="0" err="1"/>
              <a:t>ProSe</a:t>
            </a:r>
            <a:r>
              <a:rPr lang="en-GB" sz="2000" dirty="0"/>
              <a:t> Remote UEs unable to access E-UTRAN.</a:t>
            </a:r>
            <a:endParaRPr lang="nl-NL" sz="2000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881701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F59D4-A057-4513-BB8E-8866F3FD4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Answers [Authorization UEs/ User permission]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6963E8-AD5E-4603-9040-41C394BBF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First requirement will be moved to Relay Selection. And split in two: one part capability and one part selection.</a:t>
            </a:r>
          </a:p>
          <a:p>
            <a:pPr marL="0" indent="0">
              <a:buNone/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support the relaying of traffic between remote UEs and a </a:t>
            </a:r>
            <a:r>
              <a:rPr lang="en-US" altLang="ja-JP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gNB</a:t>
            </a: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using a chain of UEs.</a:t>
            </a:r>
          </a:p>
          <a:p>
            <a:pPr marL="0" indent="0">
              <a:buNone/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Editor note: we need to have something on selection. 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The following requirement will be rephrase  to talk about ”UE consent” or similar in to include multi-hop relay, taking into account scenarios like smart factories, public safety scenarios.</a:t>
            </a:r>
          </a:p>
          <a:p>
            <a:pPr marL="0" indent="0">
              <a:buNone/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support a mechanism to verify that the user of a UE has given permission to its being used as a relay in a relay chain.</a:t>
            </a:r>
          </a:p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38889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94FA0-EBB4-4E99-87D8-9B74B3B81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Answers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05C743-A706-4E00-99AF-BEA711DFA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Rewrite the requirements: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enable the MNO to authorize UEs to be relayed by a chain of UEs </a:t>
            </a:r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belonging or not to the same MNO</a:t>
            </a:r>
            <a:endParaRPr lang="nl-NL" altLang="ja-JP" dirty="0">
              <a:solidFill>
                <a:srgbClr val="FF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enable the MNO to authorize UEs to relay traffic in a chain of UEs to / from other UEs.</a:t>
            </a:r>
            <a:r>
              <a:rPr lang="en-US" altLang="ja-JP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belonging or not to the same MNO.</a:t>
            </a: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ja-JP" dirty="0">
              <a:solidFill>
                <a:srgbClr val="FF0000"/>
              </a:solidFill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Authorization may take into account use cases </a:t>
            </a:r>
            <a:r>
              <a:rPr lang="nl-NL" altLang="ja-JP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where</a:t>
            </a:r>
            <a:r>
              <a:rPr lang="nl-NL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nl-NL" altLang="ja-JP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authorization</a:t>
            </a:r>
            <a:r>
              <a:rPr lang="nl-NL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nl-NL" altLang="ja-JP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can</a:t>
            </a:r>
            <a:r>
              <a:rPr lang="nl-NL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nl-NL" altLang="ja-JP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be</a:t>
            </a:r>
            <a:r>
              <a:rPr lang="nl-NL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nl-NL" altLang="ja-JP" dirty="0" err="1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done</a:t>
            </a:r>
            <a:r>
              <a:rPr lang="nl-NL" altLang="ja-JP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in advance.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nl-NL" altLang="ja-JP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2514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3B539-2F41-44D6-91C4-79ED2A7AA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Relay Selection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14C7D4C0-431E-4B38-8DF3-8CEC86405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292219"/>
            <a:ext cx="10009472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Relay selection </a:t>
            </a:r>
            <a:endParaRPr kumimoji="0" lang="nl-NL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support the relaying of UE traffic through a chain of UEs which can support its intended traffic characteristics.</a:t>
            </a:r>
            <a:endParaRPr kumimoji="0" lang="nl-NL" altLang="ja-JP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sz="2000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Editor’s note: clarification is needed – is some additional information/process needed for a UE to find a relay UE with necessary traffic support?</a:t>
            </a:r>
            <a:endParaRPr kumimoji="0" lang="en-US" altLang="ja-JP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5070804-45BD-4130-BE8E-8AE54D5600C8}"/>
              </a:ext>
            </a:extLst>
          </p:cNvPr>
          <p:cNvSpPr/>
          <p:nvPr/>
        </p:nvSpPr>
        <p:spPr>
          <a:xfrm>
            <a:off x="537327" y="3016578"/>
            <a:ext cx="11301953" cy="3592737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EE0319-C1A5-442E-8706-C086FC1625F8}"/>
              </a:ext>
            </a:extLst>
          </p:cNvPr>
          <p:cNvSpPr txBox="1"/>
          <p:nvPr/>
        </p:nvSpPr>
        <p:spPr>
          <a:xfrm>
            <a:off x="657520" y="3016578"/>
            <a:ext cx="10609082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“Gap analysis”: TS </a:t>
            </a:r>
            <a:r>
              <a:rPr lang="en-GB" sz="2400" dirty="0" err="1"/>
              <a:t>TS</a:t>
            </a:r>
            <a:r>
              <a:rPr lang="en-GB" sz="2400" dirty="0"/>
              <a:t> 22.278 7C Relay UE Selection</a:t>
            </a:r>
          </a:p>
          <a:p>
            <a:pPr hangingPunct="0"/>
            <a:r>
              <a:rPr lang="en-GB" dirty="0"/>
              <a:t>The 3GPP system shall support selection of an E</a:t>
            </a:r>
            <a:r>
              <a:rPr lang="en-US" dirty="0" err="1"/>
              <a:t>volved</a:t>
            </a:r>
            <a:r>
              <a:rPr lang="en-US" dirty="0"/>
              <a:t> </a:t>
            </a:r>
            <a:r>
              <a:rPr lang="en-US" dirty="0" err="1"/>
              <a:t>ProSe</a:t>
            </a:r>
            <a:r>
              <a:rPr lang="en-US" dirty="0"/>
              <a:t> UE-to-Network R</a:t>
            </a:r>
            <a:r>
              <a:rPr lang="en-GB" dirty="0" err="1"/>
              <a:t>elay</a:t>
            </a:r>
            <a:r>
              <a:rPr lang="en-GB" dirty="0"/>
              <a:t> based on a combination of different criteria e.g., </a:t>
            </a:r>
            <a:endParaRPr lang="nl-NL" dirty="0"/>
          </a:p>
          <a:p>
            <a:pPr lvl="1"/>
            <a:r>
              <a:rPr lang="en-GB" dirty="0"/>
              <a:t>- the </a:t>
            </a:r>
            <a:r>
              <a:rPr lang="en-GB" dirty="0" err="1"/>
              <a:t>subcriptions</a:t>
            </a:r>
            <a:r>
              <a:rPr lang="en-GB" dirty="0"/>
              <a:t> of Evolved </a:t>
            </a:r>
            <a:r>
              <a:rPr lang="en-GB" dirty="0" err="1"/>
              <a:t>ProSe</a:t>
            </a:r>
            <a:r>
              <a:rPr lang="en-GB" dirty="0"/>
              <a:t> </a:t>
            </a:r>
            <a:r>
              <a:rPr lang="en-US" dirty="0"/>
              <a:t>UE-to-Network </a:t>
            </a:r>
            <a:r>
              <a:rPr lang="en-GB" dirty="0"/>
              <a:t>Relay and Evolved </a:t>
            </a:r>
            <a:r>
              <a:rPr lang="en-GB" dirty="0" err="1"/>
              <a:t>ProSe</a:t>
            </a:r>
            <a:r>
              <a:rPr lang="en-GB" dirty="0"/>
              <a:t> Remote UE, </a:t>
            </a:r>
            <a:endParaRPr lang="nl-NL" dirty="0"/>
          </a:p>
          <a:p>
            <a:pPr lvl="1"/>
            <a:r>
              <a:rPr lang="en-GB" dirty="0"/>
              <a:t>- the capabilities of the Evolved </a:t>
            </a:r>
            <a:r>
              <a:rPr lang="en-GB" dirty="0" err="1"/>
              <a:t>ProSe</a:t>
            </a:r>
            <a:r>
              <a:rPr lang="en-GB" dirty="0"/>
              <a:t> </a:t>
            </a:r>
            <a:r>
              <a:rPr lang="en-US" dirty="0"/>
              <a:t>UE-to-Network </a:t>
            </a:r>
            <a:r>
              <a:rPr lang="en-GB" dirty="0"/>
              <a:t>Relay, </a:t>
            </a:r>
            <a:endParaRPr lang="nl-NL" dirty="0"/>
          </a:p>
          <a:p>
            <a:pPr lvl="1"/>
            <a:r>
              <a:rPr lang="en-GB" dirty="0"/>
              <a:t>- the QoS that is </a:t>
            </a:r>
            <a:r>
              <a:rPr lang="en-GB" dirty="0" err="1"/>
              <a:t>achieveable</a:t>
            </a:r>
            <a:r>
              <a:rPr lang="en-GB" dirty="0"/>
              <a:t> by selecting the Evolved </a:t>
            </a:r>
            <a:r>
              <a:rPr lang="en-GB" dirty="0" err="1"/>
              <a:t>ProSe</a:t>
            </a:r>
            <a:r>
              <a:rPr lang="en-GB" dirty="0"/>
              <a:t> </a:t>
            </a:r>
            <a:r>
              <a:rPr lang="en-US" dirty="0"/>
              <a:t>UE-to-Network </a:t>
            </a:r>
            <a:r>
              <a:rPr lang="en-GB" dirty="0"/>
              <a:t>Relay, </a:t>
            </a:r>
            <a:endParaRPr lang="nl-NL" dirty="0"/>
          </a:p>
          <a:p>
            <a:pPr lvl="1"/>
            <a:r>
              <a:rPr lang="en-GB" dirty="0"/>
              <a:t>- the power consumption required by Evolved </a:t>
            </a:r>
            <a:r>
              <a:rPr lang="en-GB" dirty="0" err="1"/>
              <a:t>ProSe</a:t>
            </a:r>
            <a:r>
              <a:rPr lang="en-GB" dirty="0"/>
              <a:t> </a:t>
            </a:r>
            <a:r>
              <a:rPr lang="en-US" dirty="0"/>
              <a:t>UE-to-Network </a:t>
            </a:r>
            <a:r>
              <a:rPr lang="en-GB" dirty="0"/>
              <a:t>Relay UE and Evolved </a:t>
            </a:r>
            <a:r>
              <a:rPr lang="en-GB" dirty="0" err="1"/>
              <a:t>ProSe</a:t>
            </a:r>
            <a:r>
              <a:rPr lang="en-GB" dirty="0"/>
              <a:t> Remote UE, </a:t>
            </a:r>
            <a:endParaRPr lang="nl-NL" dirty="0"/>
          </a:p>
          <a:p>
            <a:pPr lvl="1"/>
            <a:r>
              <a:rPr lang="en-GB" dirty="0"/>
              <a:t>- the pre-paired Evolved </a:t>
            </a:r>
            <a:r>
              <a:rPr lang="en-US" dirty="0" err="1"/>
              <a:t>ProSse</a:t>
            </a:r>
            <a:r>
              <a:rPr lang="en-US" dirty="0"/>
              <a:t> UE-to-Network R</a:t>
            </a:r>
            <a:r>
              <a:rPr lang="en-GB" dirty="0" err="1"/>
              <a:t>elay</a:t>
            </a:r>
            <a:r>
              <a:rPr lang="en-GB" dirty="0"/>
              <a:t>,</a:t>
            </a:r>
            <a:endParaRPr lang="nl-NL" dirty="0"/>
          </a:p>
          <a:p>
            <a:pPr lvl="1"/>
            <a:r>
              <a:rPr lang="en-GB" dirty="0"/>
              <a:t>- the 3GPP or non-3GPP access the Evolved </a:t>
            </a:r>
            <a:r>
              <a:rPr lang="en-GB" dirty="0" err="1"/>
              <a:t>ProSe</a:t>
            </a:r>
            <a:r>
              <a:rPr lang="en-GB" dirty="0"/>
              <a:t> </a:t>
            </a:r>
            <a:r>
              <a:rPr lang="en-US" dirty="0"/>
              <a:t>UE-to-Network </a:t>
            </a:r>
            <a:r>
              <a:rPr lang="en-GB" dirty="0"/>
              <a:t>Relay uses to connect to the network, or</a:t>
            </a:r>
            <a:endParaRPr lang="nl-NL" dirty="0"/>
          </a:p>
          <a:p>
            <a:pPr lvl="1"/>
            <a:r>
              <a:rPr lang="en-GB" dirty="0"/>
              <a:t>- the 3GPP PLMN the Evolved </a:t>
            </a:r>
            <a:r>
              <a:rPr lang="en-GB" dirty="0" err="1"/>
              <a:t>ProSe</a:t>
            </a:r>
            <a:r>
              <a:rPr lang="en-GB" dirty="0"/>
              <a:t> </a:t>
            </a:r>
            <a:r>
              <a:rPr lang="en-US" dirty="0"/>
              <a:t>UE-to-Network </a:t>
            </a:r>
            <a:r>
              <a:rPr lang="en-GB" dirty="0"/>
              <a:t>Relay connects to.</a:t>
            </a:r>
            <a:endParaRPr lang="nl-NL" dirty="0"/>
          </a:p>
          <a:p>
            <a:pPr lvl="1" hangingPunct="0"/>
            <a:r>
              <a:rPr lang="en-GB" dirty="0"/>
              <a:t>Note</a:t>
            </a:r>
            <a:r>
              <a:rPr lang="en-US" dirty="0"/>
              <a:t>:</a:t>
            </a:r>
            <a:r>
              <a:rPr lang="en-GB" dirty="0"/>
              <a:t> Other criteria can play a role in selection of an E</a:t>
            </a:r>
            <a:r>
              <a:rPr lang="en-US" dirty="0" err="1"/>
              <a:t>volved</a:t>
            </a:r>
            <a:r>
              <a:rPr lang="en-US" dirty="0"/>
              <a:t> </a:t>
            </a:r>
            <a:r>
              <a:rPr lang="en-US" dirty="0" err="1"/>
              <a:t>ProSe</a:t>
            </a:r>
            <a:r>
              <a:rPr lang="en-US" dirty="0"/>
              <a:t> UE-to-Network R</a:t>
            </a:r>
            <a:r>
              <a:rPr lang="en-GB" dirty="0" err="1"/>
              <a:t>elay</a:t>
            </a:r>
            <a:r>
              <a:rPr lang="en-GB" dirty="0"/>
              <a:t>.</a:t>
            </a:r>
            <a:endParaRPr lang="nl-NL" dirty="0"/>
          </a:p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9130317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3B539-2F41-44D6-91C4-79ED2A7AA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Answers	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46BBA45-AE5C-4B84-8EDE-62497CCCB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3129"/>
            <a:ext cx="10515600" cy="3245227"/>
          </a:xfrm>
        </p:spPr>
        <p:txBody>
          <a:bodyPr/>
          <a:lstStyle/>
          <a:p>
            <a:r>
              <a:rPr lang="en-GB" dirty="0"/>
              <a:t>We will use the list of different criteria  for relay selection and see if it needs to be extended for the multi-hop scenario.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1584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718CC9-6F16-4912-9294-89D397E0B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293993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GB" dirty="0"/>
              <a:t>Service continuity</a:t>
            </a:r>
            <a:br>
              <a:rPr lang="en-GB" dirty="0"/>
            </a:br>
            <a:endParaRPr lang="en-GB" dirty="0"/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EA240E3-B832-4E1E-B783-B3452426A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1353006"/>
            <a:ext cx="10276002" cy="5139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Service</a:t>
            </a:r>
            <a:endParaRPr kumimoji="0" lang="nl-NL" altLang="ja-JP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maintain service continuity when remote UE traffic is relayed through a different chain of relays than the original.</a:t>
            </a:r>
            <a:endParaRPr kumimoji="0" lang="nl-NL" altLang="ja-JP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b="0" i="0" u="sng" strike="noStrike" cap="none" normalizeH="0" baseline="0" dirty="0">
                <a:ln>
                  <a:noFill/>
                </a:ln>
                <a:solidFill>
                  <a:srgbClr val="008080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Editor’s note: clarification is needed – does this imply the entire chain of relay’s changes or 1 or more relay UEs change?</a:t>
            </a:r>
            <a:endParaRPr kumimoji="0" lang="nl-NL" altLang="ja-JP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maintain service continuity when remote UE traffic is relayed to a different </a:t>
            </a:r>
            <a:r>
              <a:rPr kumimoji="0" lang="en-US" altLang="ja-JP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gNB</a:t>
            </a:r>
            <a:r>
              <a:rPr kumimoji="0" lang="en-US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.</a:t>
            </a:r>
            <a:endParaRPr kumimoji="0" lang="nl-NL" altLang="ja-JP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Editor’s Note: The last requirement refers to the handover of the last relay in a chain of UE relays to a different </a:t>
            </a:r>
            <a:r>
              <a:rPr kumimoji="0" lang="en-GB" altLang="ja-JP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gNB</a:t>
            </a:r>
            <a:r>
              <a:rPr kumimoji="0" lang="en-GB" altLang="ja-JP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and may require further clarification.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altLang="ja-JP" sz="2800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New proposal [</a:t>
            </a:r>
            <a:r>
              <a:rPr kumimoji="0" lang="en-GB" altLang="ja-JP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Interdigital’s</a:t>
            </a:r>
            <a:r>
              <a:rPr kumimoji="0" lang="en-GB" altLang="ja-JP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Contribution] - edited</a:t>
            </a:r>
          </a:p>
          <a:p>
            <a:pPr lvl="0"/>
            <a:r>
              <a:rPr lang="en-GB" altLang="nl-NL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maintain service continuity when </a:t>
            </a:r>
            <a:r>
              <a:rPr lang="en-GB" altLang="nl-NL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remote UE moves </a:t>
            </a:r>
            <a:r>
              <a:rPr lang="en-GB" altLang="nl-NL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from direct </a:t>
            </a:r>
            <a:r>
              <a:rPr lang="en-GB" altLang="nl-NL" i="1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network connection </a:t>
            </a:r>
            <a:r>
              <a:rPr lang="en-GB" altLang="nl-NL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to indirect </a:t>
            </a:r>
            <a:r>
              <a:rPr lang="en-GB" altLang="nl-NL" i="1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network connection </a:t>
            </a:r>
            <a:r>
              <a:rPr lang="en-GB" altLang="nl-NL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through a chain of relays and vice-versa.</a:t>
            </a:r>
            <a:endParaRPr lang="nl-NL" altLang="nl-NL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0"/>
            <a:r>
              <a:rPr lang="en-GB" altLang="nl-NL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5G system shall maintain service continuity </a:t>
            </a:r>
            <a:r>
              <a:rPr lang="en-GB" altLang="nl-NL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a remote UE when the communication path to the network changes (e.g. change of one or more relay of UEs, change of the </a:t>
            </a:r>
            <a:r>
              <a:rPr lang="en-GB" altLang="nl-NL" dirty="0" err="1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gNodeB</a:t>
            </a:r>
            <a:r>
              <a:rPr lang="en-GB" altLang="nl-NL" dirty="0">
                <a:solidFill>
                  <a:srgbClr val="FF0000"/>
                </a:solidFill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).</a:t>
            </a:r>
            <a:endParaRPr lang="en-GB" altLang="nl-NL" dirty="0"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ja-JP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6306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9DE6A20-D6FE-4206-8894-7B466CAB72B6}"/>
              </a:ext>
            </a:extLst>
          </p:cNvPr>
          <p:cNvSpPr/>
          <p:nvPr/>
        </p:nvSpPr>
        <p:spPr>
          <a:xfrm>
            <a:off x="546755" y="1474733"/>
            <a:ext cx="11301953" cy="2020256"/>
          </a:xfrm>
          <a:prstGeom prst="rect">
            <a:avLst/>
          </a:prstGeom>
          <a:ln w="381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D9A0AC-F355-4C75-9989-ACECB80021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Service continuity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3BE3FA-7AC8-4430-BA5A-16F4B2E795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1514425"/>
          </a:xfrm>
        </p:spPr>
        <p:txBody>
          <a:bodyPr/>
          <a:lstStyle/>
          <a:p>
            <a:pPr marL="0" indent="0">
              <a:buNone/>
            </a:pPr>
            <a:r>
              <a:rPr lang="en-GB" sz="2400" dirty="0"/>
              <a:t>“Gap analysis”: TS </a:t>
            </a:r>
            <a:r>
              <a:rPr lang="en-GB" sz="2400" dirty="0" err="1"/>
              <a:t>TS</a:t>
            </a:r>
            <a:r>
              <a:rPr lang="en-GB" sz="2400" dirty="0"/>
              <a:t> 22.278 7B2 </a:t>
            </a:r>
            <a:r>
              <a:rPr lang="en-US" sz="2400" dirty="0"/>
              <a:t>General Requirements for Indirect 3GPP Communication</a:t>
            </a:r>
            <a:endParaRPr lang="en-GB" sz="2400" dirty="0"/>
          </a:p>
          <a:p>
            <a:pPr marL="0" indent="0">
              <a:buNone/>
            </a:pPr>
            <a:r>
              <a:rPr lang="en-US" sz="1800" dirty="0"/>
              <a:t>The 3GPP network shall be able to ensure service continuity when the </a:t>
            </a:r>
            <a:r>
              <a:rPr lang="en-GB" sz="1800" dirty="0"/>
              <a:t>Evolved </a:t>
            </a:r>
            <a:r>
              <a:rPr lang="en-US" sz="1800" dirty="0" err="1"/>
              <a:t>ProSe</a:t>
            </a:r>
            <a:r>
              <a:rPr lang="en-US" sz="1800" dirty="0"/>
              <a:t> Remote UE changes from </a:t>
            </a:r>
            <a:r>
              <a:rPr lang="en-GB" sz="1800" dirty="0"/>
              <a:t>a direct 3GPP communication to an Indirect 3GPP Communication</a:t>
            </a:r>
            <a:r>
              <a:rPr lang="en-US" sz="1800" dirty="0"/>
              <a:t> and vice-versa.</a:t>
            </a:r>
            <a:endParaRPr lang="nl-NL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3DCE40-64F9-43E1-8B12-544205A68DF5}"/>
              </a:ext>
            </a:extLst>
          </p:cNvPr>
          <p:cNvSpPr txBox="1"/>
          <p:nvPr/>
        </p:nvSpPr>
        <p:spPr>
          <a:xfrm>
            <a:off x="838200" y="3902697"/>
            <a:ext cx="1051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Answers Service continuity:</a:t>
            </a:r>
          </a:p>
          <a:p>
            <a:endParaRPr lang="en-GB" dirty="0"/>
          </a:p>
          <a:p>
            <a:r>
              <a:rPr lang="en-GB" dirty="0"/>
              <a:t>The Service </a:t>
            </a:r>
            <a:r>
              <a:rPr lang="en-GB" dirty="0" err="1"/>
              <a:t>Coninuity</a:t>
            </a:r>
            <a:r>
              <a:rPr lang="en-GB" dirty="0"/>
              <a:t> requirements have been rewritten in the previous slide.</a:t>
            </a:r>
          </a:p>
        </p:txBody>
      </p:sp>
    </p:spTree>
    <p:extLst>
      <p:ext uri="{BB962C8B-B14F-4D97-AF65-F5344CB8AC3E}">
        <p14:creationId xmlns:p14="http://schemas.microsoft.com/office/powerpoint/2010/main" val="4281076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</TotalTime>
  <Words>1146</Words>
  <Application>Microsoft Office PowerPoint</Application>
  <PresentationFormat>Widescreen</PresentationFormat>
  <Paragraphs>70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MS Mincho</vt:lpstr>
      <vt:lpstr>游ゴシック</vt:lpstr>
      <vt:lpstr>Arial</vt:lpstr>
      <vt:lpstr>Calibri</vt:lpstr>
      <vt:lpstr>Calibri Light</vt:lpstr>
      <vt:lpstr>Times New Roman</vt:lpstr>
      <vt:lpstr>Office Theme</vt:lpstr>
      <vt:lpstr>Questions REFEC</vt:lpstr>
      <vt:lpstr>Authorization UEs/ User permission</vt:lpstr>
      <vt:lpstr>Authorization UEs/ User permission</vt:lpstr>
      <vt:lpstr>Answers [Authorization UEs/ User permission]</vt:lpstr>
      <vt:lpstr>Answers 2</vt:lpstr>
      <vt:lpstr>Relay Selection</vt:lpstr>
      <vt:lpstr>Answers </vt:lpstr>
      <vt:lpstr>Service continuity </vt:lpstr>
      <vt:lpstr>Service continuity</vt:lpstr>
      <vt:lpstr>Exposure</vt:lpstr>
      <vt:lpstr>Answers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Questions REFEC</dc:title>
  <dc:creator>Almodovar Chico, J.L. (José)</dc:creator>
  <cp:lastModifiedBy>Almodovar Chico, J.L. (José)</cp:lastModifiedBy>
  <cp:revision>31</cp:revision>
  <dcterms:created xsi:type="dcterms:W3CDTF">2019-02-19T18:19:24Z</dcterms:created>
  <dcterms:modified xsi:type="dcterms:W3CDTF">2019-02-22T06:41:11Z</dcterms:modified>
</cp:coreProperties>
</file>