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9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257A3-D654-4313-8E8C-0A7F0E9543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F124EC-EDB4-4572-AFD4-1A36B55D6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12C4B-FC9A-4962-9890-4DDC4D04F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D1D74-9EEE-4850-9EAE-40D6FE6E5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D70C0-450E-4570-8725-984A2AC97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03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6D51A-737B-41F7-9810-024E7D5A2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6B2925-DCC1-4276-AD0B-ADC655133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EDE87-3F6A-4EA3-B3C3-18D53B8BE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C129F-BB61-4A37-BE01-F6818B2AC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85D15-13FC-440F-A3D4-81853EC04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590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12CB3F-7BEA-4FAA-93ED-65FAFB032F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2CD084-2AF1-4CC5-A597-0F6DE12E3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15CE6-E19B-4D0D-B833-9A176A1F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8A5F4-9D8E-45C0-A9E1-C7E0A51A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0E6B0-BFBA-4A34-9FA4-818D09C37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0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62D21-5757-467E-983C-D3BC9347C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6F41E-982B-4FFC-BF6E-FDFD2CD8B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9AB07-ABD4-4824-A16D-55D27C5A7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2421C-92E1-496C-A274-305F1D53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482B1-1BCB-4EA3-94B1-1B2145DB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AE92E-5C65-4EB3-953D-10FEE3F80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A6773-21FF-4405-B9BD-EB8DED103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F2CD0-9F3F-473A-912E-2D82D7345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70925-8D0F-49FD-A56C-BAB96907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F65AE5-9EE1-4734-A125-673BFE767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71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0AB6A-E538-422B-8592-DE4E6B497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4F351-0858-4698-98EE-D20DD811B5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B2B3D8-144A-4E88-96DB-0ED77DF20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1D8478-43CC-4B7F-93E9-5FB2D3ADE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C18976-C2D5-4AB4-84C2-9F330CA77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A5AD8A-CEE3-42F8-9E8C-9D61BDD50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7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75B5B-2C20-4A3F-8A36-F6FEE4B9C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4AC7C-3BBB-4D92-B0F8-E4C599499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84542-A67D-42D4-98F3-CE3219F60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086DA3-561C-476D-AE8C-E8B6C6903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355AE-6459-4A8B-ADCE-B00619A3FB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AC848A-2CA0-435B-B5C6-E453FA9B0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B2978-6C11-44AE-9782-C2E1F438E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437F92-71C5-4A81-A0A0-EEBF8785B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2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0B66F-DECE-442D-BFC1-D1D4EB02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B7D571-3D01-448D-BE90-CA434401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410638-9A4E-4830-8EE6-978582849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2726BB-6F19-4DA1-A084-504D3583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4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DBED33-A9E6-4957-9273-A16A00630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C4422B-66FA-44CF-A17E-7F85A0CAC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276531-9981-481B-BE02-031741BFF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2EEA3-2642-4302-9663-216ED508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273C9-354C-4F97-8EAE-F532A695F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30A41-2044-4C81-80D3-504F323C0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DE38C3-7193-4E95-948E-17C930D6A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0434DB-28D9-45BE-92F9-C4E2E6F5D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B1ED34-D024-46B2-82D0-E5C9EFAB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05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713E-CBA2-4790-AE0B-CA5DE1287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374464-945B-4783-8AB0-1F62902C9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83CAF6-6DF5-47FE-BD76-9E3BC92EE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C62ABD-7849-4C7C-9418-2F81D7261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D559BF-5B4A-478D-B9FD-85514B781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689293-9F7F-49F1-9DAD-E025D7516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18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1DF78-7CB2-408D-B1DA-752197633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8F77C-B3F7-4230-96E1-DBCE62BAF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0F4F6-A7BB-4275-A98D-36F6A51DFB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EF713-0E72-4692-A4FF-277B23D051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AB9F8-6F6D-4159-80F1-55D42B7FB7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4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7649B-4D0F-49BA-9CFB-4AC30087F5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 1 input for</a:t>
            </a:r>
            <a:br>
              <a:rPr lang="en-US" dirty="0"/>
            </a:br>
            <a:r>
              <a:rPr lang="en-US" dirty="0"/>
              <a:t>joint SA 1+4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9521C-D3BE-4E80-9DF4-E5715C4ADF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5/2/2016</a:t>
            </a:r>
          </a:p>
          <a:p>
            <a:r>
              <a:rPr lang="en-US" dirty="0"/>
              <a:t>Fukuoka, Japan</a:t>
            </a:r>
          </a:p>
          <a:p>
            <a:r>
              <a:rPr lang="en-US" dirty="0"/>
              <a:t>S1-180223</a:t>
            </a:r>
          </a:p>
        </p:txBody>
      </p:sp>
    </p:spTree>
    <p:extLst>
      <p:ext uri="{BB962C8B-B14F-4D97-AF65-F5344CB8AC3E}">
        <p14:creationId xmlns:p14="http://schemas.microsoft.com/office/powerpoint/2010/main" val="873583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BDF9F-CB5F-4C33-B29E-986AF3F17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 1 discussion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A59AE-DD86-4A4B-B05A-C88A51544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of 5G multimedia related KPIs in TS 22.261</a:t>
            </a:r>
          </a:p>
          <a:p>
            <a:r>
              <a:rPr lang="en-US" dirty="0"/>
              <a:t>Bandwidth  and bandwidth classification of 5G media</a:t>
            </a:r>
          </a:p>
          <a:p>
            <a:r>
              <a:rPr lang="en-US" dirty="0"/>
              <a:t>SA 4 review </a:t>
            </a:r>
            <a:r>
              <a:rPr lang="en-US"/>
              <a:t>of S1-180293 and S1-180294 </a:t>
            </a:r>
            <a:r>
              <a:rPr lang="en-US" dirty="0"/>
              <a:t>(clarifications of video related V2X use cases)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045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1/5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Clause 6.13.2 (multimedia broadcast)</a:t>
            </a:r>
          </a:p>
          <a:p>
            <a:pPr lvl="1"/>
            <a:r>
              <a:rPr lang="en-GB" dirty="0"/>
              <a:t>The 5G system shall support operation of a downlink only broadcast/multicast system over a wide geographic area in a spectrally efficient manner for stationary and mobile UEs.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The 5G system shall be able to support broadcast/multicast of UHD streaming video (e.g., 4K/8K UHD).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x-none" dirty="0"/>
              <a:t>NOTE:	Taking into account the bandwidth needs for different streaming video resolution.</a:t>
            </a:r>
            <a:endParaRPr lang="en-US" dirty="0"/>
          </a:p>
          <a:p>
            <a:pPr lvl="1"/>
            <a:r>
              <a:rPr lang="en-GB" dirty="0"/>
              <a:t>The 5G network shall allow the operator to </a:t>
            </a:r>
            <a:r>
              <a:rPr lang="en-GB" dirty="0">
                <a:highlight>
                  <a:srgbClr val="FFFF00"/>
                </a:highlight>
              </a:rPr>
              <a:t>configure and broadcast multiple quality levels</a:t>
            </a:r>
            <a:r>
              <a:rPr lang="en-GB" dirty="0"/>
              <a:t> (i.e., video resolutions) of broadcast/multicast content for the same user service in a stand-alone 3GPP based broadcast/multicast system.</a:t>
            </a:r>
            <a:endParaRPr lang="en-US" dirty="0"/>
          </a:p>
          <a:p>
            <a:pPr lvl="1"/>
            <a:r>
              <a:rPr lang="en-GB" dirty="0"/>
              <a:t>The 5G network shall support </a:t>
            </a:r>
            <a:r>
              <a:rPr lang="en-GB" dirty="0">
                <a:highlight>
                  <a:srgbClr val="FFFF00"/>
                </a:highlight>
              </a:rPr>
              <a:t>parallel transfer of multiple quality levels </a:t>
            </a:r>
            <a:r>
              <a:rPr lang="en-GB" dirty="0"/>
              <a:t>(i.e., video resolutions) of broadcast/multicast content for the same user service to the same UE taking into account e.g., UE capability, radio characteristics</a:t>
            </a:r>
            <a:r>
              <a:rPr lang="en-GB" sz="1600" dirty="0"/>
              <a:t>,</a:t>
            </a:r>
            <a:r>
              <a:rPr lang="en-GB" dirty="0"/>
              <a:t> application information.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865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2/5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Clause 6.17.2 (voice latency for long range coverage)</a:t>
            </a:r>
          </a:p>
          <a:p>
            <a:pPr lvl="1"/>
            <a:r>
              <a:rPr lang="en-GB" dirty="0"/>
              <a:t>The 5G system shall support the extreme long range coverage (up to 100 km) in low density areas (up to 2 user/km</a:t>
            </a:r>
            <a:r>
              <a:rPr lang="en-GB" baseline="30000" dirty="0"/>
              <a:t>2</a:t>
            </a:r>
            <a:r>
              <a:rPr lang="en-GB" dirty="0"/>
              <a:t>).</a:t>
            </a:r>
            <a:endParaRPr lang="en-US" dirty="0"/>
          </a:p>
          <a:p>
            <a:pPr lvl="1"/>
            <a:r>
              <a:rPr lang="en-GB" dirty="0"/>
              <a:t>The 5G system shall support a minimum user throughput of 1 </a:t>
            </a:r>
            <a:r>
              <a:rPr lang="en-GB" dirty="0" err="1"/>
              <a:t>Mbps</a:t>
            </a:r>
            <a:r>
              <a:rPr lang="en-GB" dirty="0"/>
              <a:t> on DL and 100 kbps on UL at the edge of coverage.</a:t>
            </a:r>
            <a:endParaRPr lang="en-US" dirty="0"/>
          </a:p>
          <a:p>
            <a:pPr lvl="1"/>
            <a:r>
              <a:rPr lang="en-GB" dirty="0"/>
              <a:t>The 5G system shall support a minimum cell throughput capacity of 10 </a:t>
            </a:r>
            <a:r>
              <a:rPr lang="en-GB" dirty="0" err="1"/>
              <a:t>Mbps</a:t>
            </a:r>
            <a:r>
              <a:rPr lang="en-GB" dirty="0"/>
              <a:t>/cell on DL (based on an assumption of 1 GB/month/sub).</a:t>
            </a:r>
            <a:endParaRPr lang="en-US" dirty="0"/>
          </a:p>
          <a:p>
            <a:pPr lvl="1"/>
            <a:r>
              <a:rPr lang="en-GB" dirty="0"/>
              <a:t>The 5G system shall support a maximum of </a:t>
            </a:r>
            <a:r>
              <a:rPr lang="en-GB" dirty="0">
                <a:highlight>
                  <a:srgbClr val="FFFF00"/>
                </a:highlight>
              </a:rPr>
              <a:t>[400] </a:t>
            </a:r>
            <a:r>
              <a:rPr lang="en-GB" dirty="0" err="1"/>
              <a:t>ms</a:t>
            </a:r>
            <a:r>
              <a:rPr lang="en-GB" dirty="0"/>
              <a:t> E2E latency for voice services at the edge of coverage.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028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824" y="232232"/>
            <a:ext cx="10515600" cy="870678"/>
          </a:xfrm>
        </p:spPr>
        <p:txBody>
          <a:bodyPr/>
          <a:lstStyle/>
          <a:p>
            <a:r>
              <a:rPr lang="en-US" dirty="0"/>
              <a:t>TS 22.261 multimedia KPIs 3/5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824" y="934881"/>
            <a:ext cx="10515600" cy="1003300"/>
          </a:xfrm>
        </p:spPr>
        <p:txBody>
          <a:bodyPr>
            <a:normAutofit/>
          </a:bodyPr>
          <a:lstStyle/>
          <a:p>
            <a:r>
              <a:rPr lang="en-US" dirty="0"/>
              <a:t>Table 7.1-1 (high data rate and traffic density scenarios)</a:t>
            </a:r>
          </a:p>
          <a:p>
            <a:pPr lvl="1"/>
            <a:endParaRPr lang="en-US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AB821D5-772A-4E48-AD29-21D54C20F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986444"/>
              </p:ext>
            </p:extLst>
          </p:nvPr>
        </p:nvGraphicFramePr>
        <p:xfrm>
          <a:off x="485749" y="1306745"/>
          <a:ext cx="9910915" cy="5434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9263">
                  <a:extLst>
                    <a:ext uri="{9D8B030D-6E8A-4147-A177-3AD203B41FA5}">
                      <a16:colId xmlns:a16="http://schemas.microsoft.com/office/drawing/2014/main" val="4131545912"/>
                    </a:ext>
                  </a:extLst>
                </a:gridCol>
                <a:gridCol w="930885">
                  <a:extLst>
                    <a:ext uri="{9D8B030D-6E8A-4147-A177-3AD203B41FA5}">
                      <a16:colId xmlns:a16="http://schemas.microsoft.com/office/drawing/2014/main" val="591068208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2207795051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319172027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2282870156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2071067522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3061608903"/>
                    </a:ext>
                  </a:extLst>
                </a:gridCol>
                <a:gridCol w="931825">
                  <a:extLst>
                    <a:ext uri="{9D8B030D-6E8A-4147-A177-3AD203B41FA5}">
                      <a16:colId xmlns:a16="http://schemas.microsoft.com/office/drawing/2014/main" val="3177531462"/>
                    </a:ext>
                  </a:extLst>
                </a:gridCol>
                <a:gridCol w="1196452">
                  <a:extLst>
                    <a:ext uri="{9D8B030D-6E8A-4147-A177-3AD203B41FA5}">
                      <a16:colId xmlns:a16="http://schemas.microsoft.com/office/drawing/2014/main" val="3285004159"/>
                    </a:ext>
                  </a:extLst>
                </a:gridCol>
                <a:gridCol w="931825">
                  <a:extLst>
                    <a:ext uri="{9D8B030D-6E8A-4147-A177-3AD203B41FA5}">
                      <a16:colId xmlns:a16="http://schemas.microsoft.com/office/drawing/2014/main" val="3652700873"/>
                    </a:ext>
                  </a:extLst>
                </a:gridCol>
              </a:tblGrid>
              <a:tr h="4401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Scenario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Experienced data rate (DL)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Experienced data rate (UL)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traffic capacity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(DL)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traffic capacity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(UL)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Overall user density 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Activity factor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speed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Coverage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3258220311"/>
                  </a:ext>
                </a:extLst>
              </a:tr>
              <a:tr h="440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Urban macro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100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 and users in vehicles (up to 120 km/h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Full network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376310963"/>
                  </a:ext>
                </a:extLst>
              </a:tr>
              <a:tr h="440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Rural macro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500 Mbps/km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 and users in vehicles (up to 120 km/h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Full network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97240148"/>
                  </a:ext>
                </a:extLst>
              </a:tr>
              <a:tr h="5868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Indoor hotspot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1 Gbps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250 000/km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note 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Office and residential (note 2) (note 3)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1613427841"/>
                  </a:ext>
                </a:extLst>
              </a:tr>
              <a:tr h="440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Broadband access in a crowd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[3,75]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[7,5]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[500 000]/km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Confined area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628501473"/>
                  </a:ext>
                </a:extLst>
              </a:tr>
              <a:tr h="5969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Dense urban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300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750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125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25 000/km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 and users in vehicles (up to 60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Downtown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558535949"/>
                  </a:ext>
                </a:extLst>
              </a:tr>
              <a:tr h="5868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Broadcast-like services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Maximum 200 Mbps (per TV channel)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</a:rPr>
                        <a:t>N/A or modest (e.g., 500 kbps per user)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N/A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[15] TV channels of [20 Mbps] on one carrier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Stationary users, pedestrians and users in vehicles (up to 500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Full network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343846455"/>
                  </a:ext>
                </a:extLst>
              </a:tr>
              <a:tr h="2934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High-speed 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 Gbps/train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7,5 Gbps/train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1 000/train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Users in trains (up to 500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Along railways</a:t>
                      </a:r>
                      <a:endParaRPr lang="en-US" sz="10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1975929065"/>
                  </a:ext>
                </a:extLst>
              </a:tr>
              <a:tr h="2934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High-speed vehicle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[100]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[50]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Users in vehicles (up to 250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Along roads</a:t>
                      </a:r>
                      <a:endParaRPr lang="en-US" sz="10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1224238468"/>
                  </a:ext>
                </a:extLst>
              </a:tr>
              <a:tr h="2934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Airplanes connectivity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15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7,5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1,2 Gbps/plane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600 Mbps/plane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400/plane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Users in airplanes (up to 1 000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819280165"/>
                  </a:ext>
                </a:extLst>
              </a:tr>
              <a:tr h="880346">
                <a:tc gridSpan="10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1: 	For users in vehicles, the UE can be connected to the network directly, or via an on-board moving base station.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2:		A certain traffic mix is assumed; only some users use services that require the highest data rates [2].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3: 	For interactive audio and video services, for example, virtual meetings, the required two-way end-to-end latency (UL and DL) is 2‑4 </a:t>
                      </a:r>
                      <a:r>
                        <a:rPr lang="en-GB" sz="1000" dirty="0" err="1">
                          <a:effectLst/>
                        </a:rPr>
                        <a:t>ms</a:t>
                      </a:r>
                      <a:r>
                        <a:rPr lang="en-GB" sz="1000" dirty="0">
                          <a:effectLst/>
                        </a:rPr>
                        <a:t> while the corresponding experienced data rate needs to be up to 8K 3D video [300 </a:t>
                      </a:r>
                      <a:r>
                        <a:rPr lang="en-GB" sz="1000" dirty="0" err="1">
                          <a:effectLst/>
                        </a:rPr>
                        <a:t>Mbps</a:t>
                      </a:r>
                      <a:r>
                        <a:rPr lang="en-GB" sz="1000" dirty="0">
                          <a:effectLst/>
                        </a:rPr>
                        <a:t>] in uplink and downlink.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4: 	These values are derived based on overall user density. Detailed information can be found in [10].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5: 	All the values in this table are targeted values and not strict requirements.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536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612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4/5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Clause 7.2.3 (VR, interactive voice)</a:t>
            </a:r>
          </a:p>
          <a:p>
            <a:pPr lvl="1"/>
            <a:r>
              <a:rPr lang="en-GB" dirty="0"/>
              <a:t>To support VR environments with low motion-to-photon capabilities, the 5G system shall support:</a:t>
            </a:r>
            <a:endParaRPr lang="en-US" dirty="0"/>
          </a:p>
          <a:p>
            <a:pPr lvl="2"/>
            <a:r>
              <a:rPr lang="x-none" dirty="0"/>
              <a:t>motion-to-photon latency in the range of 7-15ms while maintaining the required user data rate of </a:t>
            </a:r>
            <a:r>
              <a:rPr lang="x-none" dirty="0">
                <a:highlight>
                  <a:srgbClr val="FFFF00"/>
                </a:highlight>
              </a:rPr>
              <a:t>[1Gbps] </a:t>
            </a:r>
            <a:r>
              <a:rPr lang="x-none" dirty="0"/>
              <a:t>and</a:t>
            </a:r>
            <a:endParaRPr lang="en-US" dirty="0"/>
          </a:p>
          <a:p>
            <a:pPr lvl="2"/>
            <a:r>
              <a:rPr lang="x-none" dirty="0"/>
              <a:t>motion-to-sound delay of </a:t>
            </a:r>
            <a:r>
              <a:rPr lang="x-none" dirty="0">
                <a:highlight>
                  <a:srgbClr val="FFFF00"/>
                </a:highlight>
              </a:rPr>
              <a:t>[&lt;20ms].</a:t>
            </a:r>
            <a:endParaRPr lang="en-US" dirty="0"/>
          </a:p>
          <a:p>
            <a:pPr lvl="1"/>
            <a:r>
              <a:rPr lang="en-GB" dirty="0"/>
              <a:t>To support interactive task completion during voice conversations the 5G system shall support low-delay speech coding for interactive conversational services (</a:t>
            </a:r>
            <a:r>
              <a:rPr lang="en-GB" dirty="0">
                <a:highlight>
                  <a:srgbClr val="FFFF00"/>
                </a:highlight>
              </a:rPr>
              <a:t>100 </a:t>
            </a:r>
            <a:r>
              <a:rPr lang="en-GB" dirty="0" err="1">
                <a:highlight>
                  <a:srgbClr val="FFFF00"/>
                </a:highlight>
              </a:rPr>
              <a:t>ms</a:t>
            </a:r>
            <a:r>
              <a:rPr lang="en-GB" dirty="0"/>
              <a:t>, one way mouth-to-ear).</a:t>
            </a:r>
          </a:p>
          <a:p>
            <a:pPr lvl="1"/>
            <a:r>
              <a:rPr lang="en-GB" dirty="0"/>
              <a:t>To support VR environments the 5G system shall support audio-video synchronisation thresholds:</a:t>
            </a:r>
            <a:endParaRPr lang="en-US" dirty="0"/>
          </a:p>
          <a:p>
            <a:pPr lvl="2"/>
            <a:r>
              <a:rPr lang="x-none" dirty="0"/>
              <a:t>in the range of </a:t>
            </a:r>
            <a:r>
              <a:rPr lang="x-none" dirty="0">
                <a:highlight>
                  <a:srgbClr val="FFFF00"/>
                </a:highlight>
              </a:rPr>
              <a:t>[125ms-5ms] </a:t>
            </a:r>
            <a:r>
              <a:rPr lang="x-none" dirty="0"/>
              <a:t>for audio delayed and</a:t>
            </a:r>
            <a:endParaRPr lang="en-US" dirty="0"/>
          </a:p>
          <a:p>
            <a:pPr lvl="2"/>
            <a:r>
              <a:rPr lang="x-none" dirty="0"/>
              <a:t>in the range of </a:t>
            </a:r>
            <a:r>
              <a:rPr lang="x-none" dirty="0">
                <a:highlight>
                  <a:srgbClr val="FFFF00"/>
                </a:highlight>
              </a:rPr>
              <a:t>[45ms-5ms] </a:t>
            </a:r>
            <a:r>
              <a:rPr lang="x-none" dirty="0"/>
              <a:t>for audio advanced.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543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5/5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012" y="1394972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Annex A, table A.1-1 (latency needs from example vertical use cases)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7A04A50-7584-4728-B744-F838D22B0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555859"/>
              </p:ext>
            </p:extLst>
          </p:nvPr>
        </p:nvGraphicFramePr>
        <p:xfrm>
          <a:off x="2923532" y="2041503"/>
          <a:ext cx="5584783" cy="4351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693">
                  <a:extLst>
                    <a:ext uri="{9D8B030D-6E8A-4147-A177-3AD203B41FA5}">
                      <a16:colId xmlns:a16="http://schemas.microsoft.com/office/drawing/2014/main" val="564980690"/>
                    </a:ext>
                  </a:extLst>
                </a:gridCol>
                <a:gridCol w="1219848">
                  <a:extLst>
                    <a:ext uri="{9D8B030D-6E8A-4147-A177-3AD203B41FA5}">
                      <a16:colId xmlns:a16="http://schemas.microsoft.com/office/drawing/2014/main" val="3446221007"/>
                    </a:ext>
                  </a:extLst>
                </a:gridCol>
                <a:gridCol w="1220414">
                  <a:extLst>
                    <a:ext uri="{9D8B030D-6E8A-4147-A177-3AD203B41FA5}">
                      <a16:colId xmlns:a16="http://schemas.microsoft.com/office/drawing/2014/main" val="1148130171"/>
                    </a:ext>
                  </a:extLst>
                </a:gridCol>
                <a:gridCol w="1220414">
                  <a:extLst>
                    <a:ext uri="{9D8B030D-6E8A-4147-A177-3AD203B41FA5}">
                      <a16:colId xmlns:a16="http://schemas.microsoft.com/office/drawing/2014/main" val="3906815217"/>
                    </a:ext>
                  </a:extLst>
                </a:gridCol>
                <a:gridCol w="1220414">
                  <a:extLst>
                    <a:ext uri="{9D8B030D-6E8A-4147-A177-3AD203B41FA5}">
                      <a16:colId xmlns:a16="http://schemas.microsoft.com/office/drawing/2014/main" val="720636728"/>
                    </a:ext>
                  </a:extLst>
                </a:gridCol>
              </a:tblGrid>
              <a:tr h="217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Services/</a:t>
                      </a:r>
                      <a:br>
                        <a:rPr lang="fi-FI" sz="700">
                          <a:effectLst/>
                        </a:rPr>
                      </a:br>
                      <a:r>
                        <a:rPr lang="fi-FI" sz="700">
                          <a:effectLst/>
                        </a:rPr>
                        <a:t>Use cases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Automotive use cases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Transport, logistics, IoT use cases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Health and wellness, smart cities use cases 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Media and entertainment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val="788488402"/>
                  </a:ext>
                </a:extLst>
              </a:tr>
              <a:tr h="13054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Description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Expand detectable range beyond on board sensor capability by sharing views or detected objects among traffic participants, coordinate trajectories among vehicles, sharing coarse driving intention, real-time remote operation of vehicles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Real-time sensing, reporting, feedback, control, remote, asset tracking, monitoring; context-aware services, recommendations at shopping mall, airport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Live video feed (4K, 8K, 3D for remote healthcare (consultation, monitoring) and assisted surgery, real-time commands to control medical devices for treatment (e.g., medication, surgery); remote monitoring, surveillance and guidance for citizens and law enforcement officers.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Media production services based on aggregation of various media feeds at servers; real-time peer-to-peer or server-client sharing of data (object information) for collaborative gaming, live streaming at live events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val="2296515488"/>
                  </a:ext>
                </a:extLst>
              </a:tr>
              <a:tr h="28283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Latency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mid/long-term environment modelling (dynamic high-definition digital map update):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Not critical (100 ms end-to-end)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short term environment modelling (sensor sharing): &lt;20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cooperation (coordinated control):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&lt;3 ms end-to-end for platooning ,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&lt;10 ms end-to-end for cooperative manoeuvres .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&lt;100 ms end-to-end for coarse driving intention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remote vehicle operation: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10-30 ms end-to-end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massive connectivity for time-critical sensing and feedback: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&lt;30 ms end–to-end.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remote drone operation and cooperative farm machinery: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10-30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Real-time control for discrete automation: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≤1 ms end-to-end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real-time video/ telepresence/augmented reality for remote healthcare and assisted surgery, for monitoring and guidance (smart cities):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Real-time command and control for remote medication and surgery: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10-100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smart grid: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&lt;5 ms end-to-end for transmission/grid backbone,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&lt;50 ms end-to-end for distribution/grid backhaul,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Time-critical sensing and feedback for smart cities: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30 ms end-to-end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 dirty="0">
                          <a:effectLst/>
                          <a:highlight>
                            <a:srgbClr val="FFFF00"/>
                          </a:highlight>
                        </a:rPr>
                        <a:t>For live streaming in crowded areas, services for media production, augmented reality for collaborative gaming etc.: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 dirty="0">
                          <a:effectLst/>
                          <a:highlight>
                            <a:srgbClr val="FFFF00"/>
                          </a:highlight>
                        </a:rPr>
                        <a:t>20 ms end–to-end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val="2373797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324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1D64B-6E4B-4DB6-A251-D3771715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media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AC9D-DC57-4E33-9C6F-6041355FB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SA 1 is looking for guidance on the bandwidth on the following media types and how they might fit into bandwidth categories such as low, medium, high, very high, ultra high:</a:t>
            </a:r>
          </a:p>
          <a:p>
            <a:r>
              <a:rPr lang="en-GB" dirty="0"/>
              <a:t>720p video @ 30fps</a:t>
            </a:r>
            <a:endParaRPr lang="en-US" dirty="0"/>
          </a:p>
          <a:p>
            <a:r>
              <a:rPr lang="en-GB" dirty="0"/>
              <a:t>1080p video @ 30fps</a:t>
            </a:r>
            <a:endParaRPr lang="en-US" dirty="0"/>
          </a:p>
          <a:p>
            <a:r>
              <a:rPr lang="en-GB" dirty="0"/>
              <a:t>4k video @ 30fps</a:t>
            </a:r>
            <a:endParaRPr lang="en-US" dirty="0"/>
          </a:p>
          <a:p>
            <a:r>
              <a:rPr lang="en-GB" dirty="0"/>
              <a:t>8k video @ 30fps</a:t>
            </a:r>
            <a:endParaRPr lang="en-US" dirty="0"/>
          </a:p>
          <a:p>
            <a:r>
              <a:rPr lang="en-GB" dirty="0"/>
              <a:t>Basic 360 VR</a:t>
            </a:r>
            <a:endParaRPr lang="en-US" dirty="0"/>
          </a:p>
          <a:p>
            <a:r>
              <a:rPr lang="en-GB" dirty="0"/>
              <a:t>HD 360 VR </a:t>
            </a:r>
            <a:endParaRPr lang="en-US" dirty="0"/>
          </a:p>
          <a:p>
            <a:r>
              <a:rPr lang="en-GB" dirty="0"/>
              <a:t>Retinal VR</a:t>
            </a:r>
            <a:endParaRPr lang="en-US" dirty="0"/>
          </a:p>
          <a:p>
            <a:r>
              <a:rPr lang="en-GB" dirty="0"/>
              <a:t>AR UL/DL</a:t>
            </a:r>
            <a:endParaRPr lang="en-US" dirty="0"/>
          </a:p>
          <a:p>
            <a:r>
              <a:rPr lang="en-GB" dirty="0"/>
              <a:t>Narrowband voice</a:t>
            </a:r>
            <a:endParaRPr lang="en-US" dirty="0"/>
          </a:p>
          <a:p>
            <a:r>
              <a:rPr lang="en-GB" dirty="0"/>
              <a:t>Wideband voice</a:t>
            </a:r>
            <a:endParaRPr lang="en-US" dirty="0"/>
          </a:p>
          <a:p>
            <a:r>
              <a:rPr lang="en-GB" dirty="0"/>
              <a:t>Super-wideband voice</a:t>
            </a:r>
            <a:endParaRPr lang="en-US" dirty="0"/>
          </a:p>
          <a:p>
            <a:r>
              <a:rPr lang="en-GB" dirty="0"/>
              <a:t>Normal quality audio</a:t>
            </a:r>
            <a:endParaRPr lang="en-US" dirty="0"/>
          </a:p>
          <a:p>
            <a:r>
              <a:rPr lang="en-GB" dirty="0"/>
              <a:t>High quality audio </a:t>
            </a:r>
            <a:endParaRPr lang="en-US" dirty="0"/>
          </a:p>
          <a:p>
            <a:r>
              <a:rPr lang="en-GB" dirty="0"/>
              <a:t>Extreme quality audio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Are there others SA 1 should consider or be aware of?</a:t>
            </a:r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</a:rPr>
              <a:t>&lt;Eddy&gt;</a:t>
            </a:r>
          </a:p>
        </p:txBody>
      </p:sp>
    </p:spTree>
    <p:extLst>
      <p:ext uri="{BB962C8B-B14F-4D97-AF65-F5344CB8AC3E}">
        <p14:creationId xmlns:p14="http://schemas.microsoft.com/office/powerpoint/2010/main" val="1826025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1164</Words>
  <Application>Microsoft Office PowerPoint</Application>
  <PresentationFormat>Widescreen</PresentationFormat>
  <Paragraphs>212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SA 1 input for joint SA 1+4 session</vt:lpstr>
      <vt:lpstr>SA 1 discussion topics</vt:lpstr>
      <vt:lpstr>TS 22.261 multimedia KPIs 1/5</vt:lpstr>
      <vt:lpstr>TS 22.261 multimedia KPIs 2/5</vt:lpstr>
      <vt:lpstr>TS 22.261 multimedia KPIs 3/5</vt:lpstr>
      <vt:lpstr>TS 22.261 multimedia KPIs 4/5</vt:lpstr>
      <vt:lpstr>TS 22.261 multimedia KPIs 5/5</vt:lpstr>
      <vt:lpstr>Specific media bandwidth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1 input for joint SA 1-SA 4 session</dc:title>
  <dc:creator>greg schumacher</dc:creator>
  <cp:lastModifiedBy>greg schumacher</cp:lastModifiedBy>
  <cp:revision>18</cp:revision>
  <dcterms:created xsi:type="dcterms:W3CDTF">2018-02-05T02:27:39Z</dcterms:created>
  <dcterms:modified xsi:type="dcterms:W3CDTF">2018-02-06T00:50:15Z</dcterms:modified>
</cp:coreProperties>
</file>