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7" r:id="rId2"/>
    <p:sldId id="264" r:id="rId3"/>
    <p:sldId id="265" r:id="rId4"/>
    <p:sldId id="266" r:id="rId5"/>
    <p:sldId id="269" r:id="rId6"/>
    <p:sldId id="270" r:id="rId7"/>
    <p:sldId id="271" r:id="rId8"/>
  </p:sldIdLst>
  <p:sldSz cx="9144000" cy="6858000" type="screen4x3"/>
  <p:notesSz cx="6732588" cy="9855200"/>
  <p:defaultTex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720">
          <p15:clr>
            <a:srgbClr val="A4A3A4"/>
          </p15:clr>
        </p15:guide>
        <p15:guide id="2" pos="2880">
          <p15:clr>
            <a:srgbClr val="A4A3A4"/>
          </p15:clr>
        </p15:guide>
      </p15:sldGuideLst>
    </p:ext>
    <p:ext uri="{2D200454-40CA-4A62-9FC3-DE9A4176ACB9}">
      <p15:notesGuideLst xmlns="" xmlns:p15="http://schemas.microsoft.com/office/powerpoint/2012/main">
        <p15:guide id="1" orient="horz" pos="3104">
          <p15:clr>
            <a:srgbClr val="A4A3A4"/>
          </p15:clr>
        </p15:guide>
        <p15:guide id="2" pos="212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angda (Standard, Huawei)" initials="W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66CC"/>
    <a:srgbClr val="FF7C80"/>
    <a:srgbClr val="00FF00"/>
    <a:srgbClr val="FF0000"/>
    <a:srgbClr val="FFFF00"/>
    <a:srgbClr val="FFCC66"/>
    <a:srgbClr val="003399"/>
    <a:srgbClr val="00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03" autoAdjust="0"/>
    <p:restoredTop sz="86401" autoAdjust="0"/>
  </p:normalViewPr>
  <p:slideViewPr>
    <p:cSldViewPr>
      <p:cViewPr>
        <p:scale>
          <a:sx n="90" d="100"/>
          <a:sy n="90" d="100"/>
        </p:scale>
        <p:origin x="-780" y="426"/>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818" y="-96"/>
      </p:cViewPr>
      <p:guideLst>
        <p:guide orient="horz" pos="3104"/>
        <p:guide pos="212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27" tIns="45714" rIns="91427" bIns="45714" numCol="1" anchor="t" anchorCtr="0" compatLnSpc="1">
            <a:prstTxWarp prst="textNoShape">
              <a:avLst/>
            </a:prstTxWarp>
          </a:bodyPr>
          <a:lstStyle>
            <a:lvl1pPr algn="ctr" eaLnBrk="1" hangingPunct="1">
              <a:spcBef>
                <a:spcPct val="0"/>
              </a:spcBef>
              <a:spcAft>
                <a:spcPct val="0"/>
              </a:spcAft>
              <a:buFontTx/>
              <a:buNone/>
              <a:defRPr sz="1600" b="1">
                <a:solidFill>
                  <a:schemeClr val="accent2"/>
                </a:solidFill>
                <a:latin typeface="Bookman Old Style" pitchFamily="18" charset="0"/>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eaLnBrk="1" hangingPunct="1">
              <a:spcBef>
                <a:spcPct val="0"/>
              </a:spcBef>
              <a:spcAft>
                <a:spcPct val="0"/>
              </a:spcAft>
              <a:buFontTx/>
              <a:buNone/>
              <a:defRPr sz="1000">
                <a:latin typeface="Arial" charset="0"/>
              </a:defRPr>
            </a:lvl1pPr>
          </a:lstStyle>
          <a:p>
            <a:pPr>
              <a:defRPr/>
            </a:pPr>
            <a:endParaRPr lang="en-GB"/>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algn="r" eaLnBrk="1" hangingPunct="1">
              <a:defRPr sz="1000" smtClean="0"/>
            </a:lvl1pPr>
          </a:lstStyle>
          <a:p>
            <a:pPr>
              <a:defRPr/>
            </a:pPr>
            <a:fld id="{7DB5D46A-1FFB-4EF7-B761-839DEEF79F80}" type="slidenum">
              <a:rPr lang="en-GB"/>
              <a:pPr>
                <a:defRPr/>
              </a:pPr>
              <a:t>‹#›</a:t>
            </a:fld>
            <a:endParaRPr lang="en-GB"/>
          </a:p>
        </p:txBody>
      </p:sp>
    </p:spTree>
    <p:extLst>
      <p:ext uri="{BB962C8B-B14F-4D97-AF65-F5344CB8AC3E}">
        <p14:creationId xmlns:p14="http://schemas.microsoft.com/office/powerpoint/2010/main" xmlns="" val="34179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2051" name="Rectangle 3"/>
          <p:cNvSpPr>
            <a:spLocks noGrp="1" noChangeArrowheads="1"/>
          </p:cNvSpPr>
          <p:nvPr>
            <p:ph type="body" sz="quarter" idx="3"/>
          </p:nvPr>
        </p:nvSpPr>
        <p:spPr bwMode="auto">
          <a:xfrm>
            <a:off x="896938" y="4681538"/>
            <a:ext cx="4938712" cy="4433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76" tIns="44444" rIns="90476" bIns="44444"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Tree>
    <p:extLst>
      <p:ext uri="{BB962C8B-B14F-4D97-AF65-F5344CB8AC3E}">
        <p14:creationId xmlns:p14="http://schemas.microsoft.com/office/powerpoint/2010/main" xmlns="" val="336563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842038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3261631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smtClean="0"/>
          </a:p>
        </p:txBody>
      </p:sp>
    </p:spTree>
    <p:extLst>
      <p:ext uri="{BB962C8B-B14F-4D97-AF65-F5344CB8AC3E}">
        <p14:creationId xmlns:p14="http://schemas.microsoft.com/office/powerpoint/2010/main" xmlns="" val="842038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smtClean="0"/>
              <a:t>Click to edit Master subtitle style</a:t>
            </a:r>
            <a:endParaRPr lang="en-GB" noProof="0" dirty="0"/>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90EAA2A2-D7B6-4AD3-A23E-CF57BD437A1D}" type="slidenum">
              <a:rPr lang="en-GB"/>
              <a:pPr>
                <a:defRPr/>
              </a:pPr>
              <a:t>‹#›</a:t>
            </a:fld>
            <a:endParaRPr lang="en-GB"/>
          </a:p>
        </p:txBody>
      </p:sp>
    </p:spTree>
    <p:extLst>
      <p:ext uri="{BB962C8B-B14F-4D97-AF65-F5344CB8AC3E}">
        <p14:creationId xmlns:p14="http://schemas.microsoft.com/office/powerpoint/2010/main" xmlns="" val="104924971"/>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256" y="413792"/>
            <a:ext cx="6909048" cy="782960"/>
          </a:xfrm>
        </p:spPr>
        <p:txBody>
          <a:bodyPr/>
          <a:lstStyle>
            <a:lvl1pPr>
              <a:defRPr sz="3600"/>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395536" y="1268760"/>
            <a:ext cx="8352928" cy="5112568"/>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38511184-F15A-4058-9126-49BCD423C07A}" type="slidenum">
              <a:rPr lang="en-GB"/>
              <a:pPr>
                <a:defRPr/>
              </a:pPr>
              <a:t>‹#›</a:t>
            </a:fld>
            <a:endParaRPr lang="en-GB"/>
          </a:p>
        </p:txBody>
      </p:sp>
    </p:spTree>
    <p:extLst>
      <p:ext uri="{BB962C8B-B14F-4D97-AF65-F5344CB8AC3E}">
        <p14:creationId xmlns:p14="http://schemas.microsoft.com/office/powerpoint/2010/main" xmlns="" val="3003620717"/>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7" name="Rectangle 2"/>
          <p:cNvSpPr>
            <a:spLocks noGrp="1" noChangeArrowheads="1"/>
          </p:cNvSpPr>
          <p:nvPr>
            <p:ph type="title"/>
          </p:nvPr>
        </p:nvSpPr>
        <p:spPr bwMode="auto">
          <a:xfrm>
            <a:off x="685800" y="609600"/>
            <a:ext cx="64770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GB" smtClean="0"/>
              <a:t>Click to edit Master title style</a:t>
            </a:r>
          </a:p>
        </p:txBody>
      </p:sp>
      <p:pic>
        <p:nvPicPr>
          <p:cNvPr id="1028" name="Picture 9" descr="3GPP_TM"/>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391400" y="123825"/>
            <a:ext cx="1485900" cy="866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9" name="Picture 10" descr="3GPP_backgrd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5800" y="1884363"/>
            <a:ext cx="7924800" cy="4614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7" name="Rectangle 13"/>
          <p:cNvSpPr>
            <a:spLocks noGrp="1" noChangeArrowheads="1"/>
          </p:cNvSpPr>
          <p:nvPr>
            <p:ph type="sldNum" sz="quarter" idx="4"/>
          </p:nvPr>
        </p:nvSpPr>
        <p:spPr bwMode="auto">
          <a:xfrm>
            <a:off x="7010400" y="6381750"/>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itchFamily="18" charset="0"/>
              </a:defRPr>
            </a:lvl1pPr>
          </a:lstStyle>
          <a:p>
            <a:pPr>
              <a:defRPr/>
            </a:pPr>
            <a:fld id="{F596F7A4-FA51-44BF-8319-AAA0F40B49C0}"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Lst>
  <p:transition spd="slow"/>
  <p:timing>
    <p:tnLst>
      <p:par>
        <p:cTn id="1" dur="indefinite" restart="never" nodeType="tmRoot"/>
      </p:par>
    </p:tnLst>
  </p:timing>
  <p:hf hdr="0" dt="0"/>
  <p:txStyles>
    <p:titleStyle>
      <a:lvl1pPr algn="l" rtl="0" eaLnBrk="0" fontAlgn="base" hangingPunct="0">
        <a:spcBef>
          <a:spcPct val="0"/>
        </a:spcBef>
        <a:spcAft>
          <a:spcPct val="0"/>
        </a:spcAft>
        <a:defRPr sz="4000" b="1" i="1">
          <a:solidFill>
            <a:schemeClr val="tx1"/>
          </a:solidFill>
          <a:latin typeface="+mj-lt"/>
          <a:ea typeface="+mj-ea"/>
          <a:cs typeface="+mj-cs"/>
        </a:defRPr>
      </a:lvl1pPr>
      <a:lvl2pPr algn="l" rtl="0" eaLnBrk="0" fontAlgn="base" hangingPunct="0">
        <a:spcBef>
          <a:spcPct val="0"/>
        </a:spcBef>
        <a:spcAft>
          <a:spcPct val="0"/>
        </a:spcAft>
        <a:defRPr sz="4000" b="1" i="1">
          <a:solidFill>
            <a:schemeClr val="tx1"/>
          </a:solidFill>
          <a:latin typeface="Arial" charset="0"/>
        </a:defRPr>
      </a:lvl2pPr>
      <a:lvl3pPr algn="l" rtl="0" eaLnBrk="0" fontAlgn="base" hangingPunct="0">
        <a:spcBef>
          <a:spcPct val="0"/>
        </a:spcBef>
        <a:spcAft>
          <a:spcPct val="0"/>
        </a:spcAft>
        <a:defRPr sz="4000" b="1" i="1">
          <a:solidFill>
            <a:schemeClr val="tx1"/>
          </a:solidFill>
          <a:latin typeface="Arial" charset="0"/>
        </a:defRPr>
      </a:lvl3pPr>
      <a:lvl4pPr algn="l" rtl="0" eaLnBrk="0" fontAlgn="base" hangingPunct="0">
        <a:spcBef>
          <a:spcPct val="0"/>
        </a:spcBef>
        <a:spcAft>
          <a:spcPct val="0"/>
        </a:spcAft>
        <a:defRPr sz="4000" b="1" i="1">
          <a:solidFill>
            <a:schemeClr val="tx1"/>
          </a:solidFill>
          <a:latin typeface="Arial" charset="0"/>
        </a:defRPr>
      </a:lvl4pPr>
      <a:lvl5pPr algn="l" rtl="0" eaLnBrk="0" fontAlgn="base" hangingPunct="0">
        <a:spcBef>
          <a:spcPct val="0"/>
        </a:spcBef>
        <a:spcAft>
          <a:spcPct val="0"/>
        </a:spcAft>
        <a:defRPr sz="4000" b="1" i="1">
          <a:solidFill>
            <a:schemeClr val="tx1"/>
          </a:solidFill>
          <a:latin typeface="Arial" charset="0"/>
        </a:defRPr>
      </a:lvl5pPr>
      <a:lvl6pPr marL="457200" algn="l" rtl="0" eaLnBrk="0" fontAlgn="base" hangingPunct="0">
        <a:spcBef>
          <a:spcPct val="0"/>
        </a:spcBef>
        <a:spcAft>
          <a:spcPct val="0"/>
        </a:spcAft>
        <a:defRPr sz="4000" b="1" i="1">
          <a:solidFill>
            <a:schemeClr val="tx1"/>
          </a:solidFill>
          <a:latin typeface="Arial" charset="0"/>
        </a:defRPr>
      </a:lvl6pPr>
      <a:lvl7pPr marL="914400" algn="l" rtl="0" eaLnBrk="0" fontAlgn="base" hangingPunct="0">
        <a:spcBef>
          <a:spcPct val="0"/>
        </a:spcBef>
        <a:spcAft>
          <a:spcPct val="0"/>
        </a:spcAft>
        <a:defRPr sz="4000" b="1" i="1">
          <a:solidFill>
            <a:schemeClr val="tx1"/>
          </a:solidFill>
          <a:latin typeface="Arial" charset="0"/>
        </a:defRPr>
      </a:lvl7pPr>
      <a:lvl8pPr marL="1371600" algn="l" rtl="0" eaLnBrk="0" fontAlgn="base" hangingPunct="0">
        <a:spcBef>
          <a:spcPct val="0"/>
        </a:spcBef>
        <a:spcAft>
          <a:spcPct val="0"/>
        </a:spcAft>
        <a:defRPr sz="4000" b="1" i="1">
          <a:solidFill>
            <a:schemeClr val="tx1"/>
          </a:solidFill>
          <a:latin typeface="Arial" charset="0"/>
        </a:defRPr>
      </a:lvl8pPr>
      <a:lvl9pPr marL="1828800" algn="l" rtl="0" eaLnBrk="0" fontAlgn="base" hangingPunct="0">
        <a:spcBef>
          <a:spcPct val="0"/>
        </a:spcBef>
        <a:spcAft>
          <a:spcPct val="0"/>
        </a:spcAft>
        <a:defRPr sz="4000" b="1" i="1">
          <a:solidFill>
            <a:schemeClr val="tx1"/>
          </a:solidFill>
          <a:latin typeface="Arial" charset="0"/>
        </a:defRPr>
      </a:lvl9pPr>
    </p:titleStyle>
    <p:body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US" dirty="0" smtClean="0"/>
              <a:t>Discussion on the aspects of REAR</a:t>
            </a:r>
            <a:endParaRPr lang="en-US" dirty="0" smtClean="0">
              <a:solidFill>
                <a:srgbClr val="FF0000"/>
              </a:solidFill>
            </a:endParaRPr>
          </a:p>
        </p:txBody>
      </p:sp>
      <p:sp>
        <p:nvSpPr>
          <p:cNvPr id="4099" name="Rectangle 3"/>
          <p:cNvSpPr>
            <a:spLocks noGrp="1" noChangeArrowheads="1"/>
          </p:cNvSpPr>
          <p:nvPr>
            <p:ph type="subTitle" idx="1"/>
          </p:nvPr>
        </p:nvSpPr>
        <p:spPr/>
        <p:txBody>
          <a:bodyPr/>
          <a:lstStyle/>
          <a:p>
            <a:r>
              <a:rPr lang="en-US" dirty="0" err="1" smtClean="0"/>
              <a:t>Da</a:t>
            </a:r>
            <a:r>
              <a:rPr lang="en-US" dirty="0" smtClean="0"/>
              <a:t> Wang</a:t>
            </a:r>
          </a:p>
          <a:p>
            <a:r>
              <a:rPr lang="en-GB" altLang="zh-CN" dirty="0" smtClean="0"/>
              <a:t>hw.wangda@huawei.com</a:t>
            </a:r>
            <a:endParaRPr lang="en-US" dirty="0" smtClean="0"/>
          </a:p>
          <a:p>
            <a:r>
              <a:rPr lang="en-GB" altLang="zh-CN" dirty="0" smtClean="0"/>
              <a:t>Huawei, </a:t>
            </a:r>
            <a:r>
              <a:rPr lang="en-GB" altLang="zh-CN" dirty="0" err="1" smtClean="0"/>
              <a:t>Hisilicon</a:t>
            </a:r>
            <a:endParaRPr lang="en-US" dirty="0" smtClean="0"/>
          </a:p>
        </p:txBody>
      </p:sp>
      <p:sp>
        <p:nvSpPr>
          <p:cNvPr id="4100" name="Footer Placeholder 3"/>
          <p:cNvSpPr>
            <a:spLocks noGrp="1"/>
          </p:cNvSpPr>
          <p:nvPr>
            <p:ph type="ftr" sz="quarter" idx="4294967295"/>
          </p:nvPr>
        </p:nvSpPr>
        <p:spPr>
          <a:xfrm>
            <a:off x="0" y="0"/>
            <a:ext cx="2860675" cy="836712"/>
          </a:xfrm>
          <a:prstGeom prst="rect">
            <a:avLst/>
          </a:prstGeo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r>
              <a:rPr lang="en-GB" b="1" dirty="0" smtClean="0"/>
              <a:t>S1-161159 </a:t>
            </a:r>
            <a:r>
              <a:rPr lang="en-GB" sz="1800" b="1" i="1" dirty="0" smtClean="0">
                <a:solidFill>
                  <a:srgbClr val="0070C0"/>
                </a:solidFill>
                <a:ea typeface="MS Mincho" pitchFamily="49" charset="-128"/>
              </a:rPr>
              <a:t>(revision of S1-16xxxx)</a:t>
            </a:r>
            <a:endParaRPr lang="en-GB" b="1" dirty="0" smtClean="0"/>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1</a:t>
            </a:fld>
            <a:endParaRPr lang="en-GB" sz="1600"/>
          </a:p>
        </p:txBody>
      </p:sp>
      <p:sp>
        <p:nvSpPr>
          <p:cNvPr id="9" name="Text Box 5"/>
          <p:cNvSpPr txBox="1">
            <a:spLocks noChangeArrowheads="1"/>
          </p:cNvSpPr>
          <p:nvPr/>
        </p:nvSpPr>
        <p:spPr bwMode="auto">
          <a:xfrm>
            <a:off x="0" y="6291263"/>
            <a:ext cx="2591608" cy="57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WG1 Meeting </a:t>
            </a:r>
            <a:r>
              <a:rPr lang="en-GB" sz="1200" b="1" dirty="0" smtClean="0"/>
              <a:t>#74</a:t>
            </a:r>
            <a:endParaRPr lang="en-GB" sz="1200" b="1" dirty="0"/>
          </a:p>
          <a:p>
            <a:pPr>
              <a:spcBef>
                <a:spcPct val="20000"/>
              </a:spcBef>
              <a:spcAft>
                <a:spcPts val="600"/>
              </a:spcAft>
            </a:pPr>
            <a:r>
              <a:rPr lang="en-GB" sz="1200" b="1" dirty="0" smtClean="0"/>
              <a:t>Venice, Italy, 9-13 May 2016</a:t>
            </a:r>
            <a:endParaRPr lang="en-GB" sz="1200" dirty="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6910387" cy="782637"/>
          </a:xfrm>
        </p:spPr>
        <p:txBody>
          <a:bodyPr/>
          <a:lstStyle/>
          <a:p>
            <a:r>
              <a:rPr lang="en-GB" dirty="0" smtClean="0"/>
              <a:t>Abstract</a:t>
            </a:r>
          </a:p>
        </p:txBody>
      </p:sp>
      <p:sp>
        <p:nvSpPr>
          <p:cNvPr id="5123" name="Rectangle 18"/>
          <p:cNvSpPr>
            <a:spLocks noGrp="1" noChangeArrowheads="1"/>
          </p:cNvSpPr>
          <p:nvPr>
            <p:ph idx="1"/>
          </p:nvPr>
        </p:nvSpPr>
        <p:spPr>
          <a:xfrm>
            <a:off x="395288" y="1268413"/>
            <a:ext cx="8353425" cy="5113337"/>
          </a:xfrm>
        </p:spPr>
        <p:txBody>
          <a:bodyPr/>
          <a:lstStyle/>
          <a:p>
            <a:r>
              <a:rPr lang="en-GB" altLang="zh-CN" dirty="0" smtClean="0"/>
              <a:t>This discussion paper is to analyse and </a:t>
            </a:r>
            <a:r>
              <a:rPr lang="en-US" altLang="zh-CN" dirty="0" smtClean="0"/>
              <a:t>classify </a:t>
            </a:r>
            <a:r>
              <a:rPr lang="en-GB" altLang="zh-CN" dirty="0" smtClean="0"/>
              <a:t>the requirements on REAR according to the aspects in REAR WID </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a:t>
            </a:fld>
            <a:endParaRPr lang="en-GB" sz="160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6910387" cy="782637"/>
          </a:xfrm>
        </p:spPr>
        <p:txBody>
          <a:bodyPr/>
          <a:lstStyle/>
          <a:p>
            <a:r>
              <a:rPr lang="en-GB" altLang="zh-CN" dirty="0" smtClean="0"/>
              <a:t>Aspects in the REAR WID</a:t>
            </a:r>
            <a:endParaRPr lang="en-GB" dirty="0" smtClean="0"/>
          </a:p>
        </p:txBody>
      </p:sp>
      <p:sp>
        <p:nvSpPr>
          <p:cNvPr id="5123" name="Rectangle 18"/>
          <p:cNvSpPr>
            <a:spLocks noGrp="1" noChangeArrowheads="1"/>
          </p:cNvSpPr>
          <p:nvPr>
            <p:ph idx="1"/>
          </p:nvPr>
        </p:nvSpPr>
        <p:spPr>
          <a:xfrm>
            <a:off x="395288" y="1268413"/>
            <a:ext cx="8353425" cy="5113337"/>
          </a:xfrm>
        </p:spPr>
        <p:txBody>
          <a:bodyPr/>
          <a:lstStyle/>
          <a:p>
            <a:r>
              <a:rPr lang="en-GB" altLang="zh-CN" sz="2000" dirty="0" smtClean="0"/>
              <a:t>The following aspects are mentioned in the REAR WID:</a:t>
            </a:r>
            <a:endParaRPr lang="zh-CN" altLang="zh-CN" sz="2000" dirty="0" smtClean="0"/>
          </a:p>
          <a:p>
            <a:pPr lvl="1"/>
            <a:r>
              <a:rPr lang="en-GB" altLang="zh-CN" sz="1200" dirty="0" smtClean="0"/>
              <a:t>The communication between the remote UE and the relay UE to use either E-UTRA or WLAN.</a:t>
            </a:r>
            <a:endParaRPr lang="zh-CN" altLang="zh-CN" sz="1200" dirty="0" smtClean="0"/>
          </a:p>
          <a:p>
            <a:pPr lvl="1"/>
            <a:r>
              <a:rPr lang="en-GB" altLang="zh-CN" sz="1200" dirty="0" smtClean="0"/>
              <a:t>The 3GPP system to support a user traffic session of a remote UE to be relayed to the network via a relay UE.</a:t>
            </a:r>
            <a:endParaRPr lang="zh-CN" altLang="zh-CN" sz="1200" dirty="0" smtClean="0"/>
          </a:p>
          <a:p>
            <a:pPr lvl="1">
              <a:buNone/>
            </a:pPr>
            <a:r>
              <a:rPr lang="en-GB" altLang="zh-CN" sz="1200" dirty="0" smtClean="0"/>
              <a:t>	Note: The remote UE has the functionality to directly connect to the EPC without a relay.</a:t>
            </a:r>
            <a:endParaRPr lang="zh-CN" altLang="zh-CN" sz="1200" dirty="0" smtClean="0"/>
          </a:p>
          <a:p>
            <a:pPr lvl="1"/>
            <a:r>
              <a:rPr lang="en-GB" altLang="zh-CN" sz="1200" dirty="0" smtClean="0"/>
              <a:t>Security related requirements </a:t>
            </a:r>
            <a:r>
              <a:rPr lang="en-US" altLang="zh-CN" sz="1200" dirty="0" smtClean="0"/>
              <a:t>for communication from the remote UE to the EPC, </a:t>
            </a:r>
            <a:r>
              <a:rPr lang="en-GB" altLang="zh-CN" sz="1200" dirty="0" smtClean="0"/>
              <a:t>including Lawful Interception aspects</a:t>
            </a:r>
            <a:r>
              <a:rPr lang="en-US" altLang="zh-CN" sz="1200" dirty="0" smtClean="0"/>
              <a:t>.</a:t>
            </a:r>
            <a:endParaRPr lang="zh-CN" altLang="zh-CN" sz="1200" dirty="0" smtClean="0"/>
          </a:p>
          <a:p>
            <a:pPr lvl="1"/>
            <a:r>
              <a:rPr lang="en-GB" altLang="zh-CN" sz="1200" dirty="0" smtClean="0"/>
              <a:t>Evaluate what 3GPP services that the 3GPP system will be able to support on a remote UE connecting through a UE acting as a relay including e.g. emergency calls. In addition, it is also needed to consider if the 3GPP system need to support service continuity or fallback (e.g. CS Fallback) for those services.</a:t>
            </a:r>
            <a:endParaRPr lang="zh-CN" altLang="zh-CN" sz="1200" dirty="0" smtClean="0"/>
          </a:p>
          <a:p>
            <a:pPr lvl="1"/>
            <a:r>
              <a:rPr lang="en-GB" altLang="zh-CN" sz="1200" dirty="0" smtClean="0"/>
              <a:t>Service requirements regarding different ownership and different HPLMNs of the remote UE and relay UE. </a:t>
            </a:r>
            <a:endParaRPr lang="zh-CN" altLang="zh-CN" sz="1200" dirty="0" smtClean="0"/>
          </a:p>
          <a:p>
            <a:pPr lvl="1"/>
            <a:r>
              <a:rPr lang="en-GB" altLang="zh-CN" sz="1200" dirty="0" smtClean="0"/>
              <a:t>Basic service requirements regarding charging aspects for respective MNO subscriptions.</a:t>
            </a:r>
            <a:endParaRPr lang="zh-CN" altLang="zh-CN" sz="1200" dirty="0" smtClean="0"/>
          </a:p>
          <a:p>
            <a:pPr lvl="1"/>
            <a:r>
              <a:rPr lang="en-GB" altLang="zh-CN" sz="1200" dirty="0" smtClean="0"/>
              <a:t>What roaming scenarios that the 3GPP system will support regarding roaming of a remote UE and connecting though an available relay UE in the visited network or a roaming relay UE. </a:t>
            </a:r>
            <a:endParaRPr lang="zh-CN" altLang="zh-CN" sz="1200" dirty="0" smtClean="0"/>
          </a:p>
          <a:p>
            <a:pPr lvl="1"/>
            <a:r>
              <a:rPr lang="en-GB" altLang="zh-CN" sz="1200" dirty="0" smtClean="0"/>
              <a:t>Service requirements regarding UE consent and/or MNO control of remote UE connecting through relay UE.</a:t>
            </a:r>
            <a:endParaRPr lang="zh-CN" altLang="zh-CN" sz="1200" dirty="0" smtClean="0"/>
          </a:p>
          <a:p>
            <a:pPr lvl="1"/>
            <a:r>
              <a:rPr lang="en-GB" altLang="zh-CN" sz="1200" dirty="0" smtClean="0"/>
              <a:t>Service requirements on </a:t>
            </a:r>
            <a:r>
              <a:rPr lang="en-GB" altLang="zh-CN" sz="1200" dirty="0" err="1" smtClean="0"/>
              <a:t>QoS</a:t>
            </a:r>
            <a:r>
              <a:rPr lang="en-GB" altLang="zh-CN" sz="1200" dirty="0" smtClean="0"/>
              <a:t> for the services provided to a remote UE connected via a relay UE.</a:t>
            </a:r>
            <a:endParaRPr lang="zh-CN" altLang="zh-CN" sz="1200" dirty="0" smtClean="0"/>
          </a:p>
          <a:p>
            <a:pPr lvl="1"/>
            <a:r>
              <a:rPr lang="en-GB" altLang="zh-CN" sz="1200" dirty="0" smtClean="0"/>
              <a:t>Service requirements regarding PLMN selection.</a:t>
            </a:r>
            <a:endParaRPr lang="zh-CN" altLang="zh-CN" sz="1200" dirty="0" smtClean="0"/>
          </a:p>
          <a:p>
            <a:pPr lvl="1"/>
            <a:r>
              <a:rPr lang="en-GB" altLang="zh-CN" sz="1200" dirty="0" smtClean="0"/>
              <a:t>Lower power consumption and lower complexity aspects for the remote UE.</a:t>
            </a:r>
            <a:endParaRPr lang="zh-CN" altLang="zh-CN" sz="1200" dirty="0" smtClean="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3</a:t>
            </a:fld>
            <a:endParaRPr lang="en-GB" sz="160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6910387" cy="782637"/>
          </a:xfrm>
        </p:spPr>
        <p:txBody>
          <a:bodyPr/>
          <a:lstStyle/>
          <a:p>
            <a:r>
              <a:rPr lang="en-GB" altLang="zh-CN" dirty="0" smtClean="0"/>
              <a:t>Analysis on these aspects</a:t>
            </a:r>
            <a:endParaRPr lang="en-GB" dirty="0" smtClean="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4</a:t>
            </a:fld>
            <a:endParaRPr lang="en-GB" sz="1600"/>
          </a:p>
        </p:txBody>
      </p:sp>
      <p:graphicFrame>
        <p:nvGraphicFramePr>
          <p:cNvPr id="7" name="表格 6"/>
          <p:cNvGraphicFramePr>
            <a:graphicFrameLocks noGrp="1"/>
          </p:cNvGraphicFramePr>
          <p:nvPr/>
        </p:nvGraphicFramePr>
        <p:xfrm>
          <a:off x="467544" y="1124744"/>
          <a:ext cx="8208912" cy="5466080"/>
        </p:xfrm>
        <a:graphic>
          <a:graphicData uri="http://schemas.openxmlformats.org/drawingml/2006/table">
            <a:tbl>
              <a:tblPr firstRow="1" bandRow="1">
                <a:tableStyleId>{5C22544A-7EE6-4342-B048-85BDC9FD1C3A}</a:tableStyleId>
              </a:tblPr>
              <a:tblGrid>
                <a:gridCol w="4824536"/>
                <a:gridCol w="3384376"/>
              </a:tblGrid>
              <a:tr h="370840">
                <a:tc>
                  <a:txBody>
                    <a:bodyPr/>
                    <a:lstStyle/>
                    <a:p>
                      <a:r>
                        <a:rPr lang="en-US" dirty="0" smtClean="0"/>
                        <a:t>Aspects</a:t>
                      </a:r>
                      <a:endParaRPr lang="en-US" dirty="0"/>
                    </a:p>
                  </a:txBody>
                  <a:tcPr anchor="ctr"/>
                </a:tc>
                <a:tc>
                  <a:txBody>
                    <a:bodyPr/>
                    <a:lstStyle/>
                    <a:p>
                      <a:r>
                        <a:rPr lang="en-US" dirty="0" smtClean="0"/>
                        <a:t>Analysis</a:t>
                      </a:r>
                      <a:endParaRPr lang="en-US" dirty="0"/>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The communication between the remote UE and the relay UE to use either E-UTRA or WLAN</a:t>
                      </a:r>
                      <a:endParaRPr lang="zh-CN" altLang="zh-CN" sz="1000" dirty="0" smtClean="0"/>
                    </a:p>
                  </a:txBody>
                  <a:tcPr anchor="ctr"/>
                </a:tc>
                <a:tc>
                  <a:txBody>
                    <a:bodyPr/>
                    <a:lstStyle/>
                    <a:p>
                      <a:r>
                        <a:rPr lang="en-US" sz="1000" dirty="0" smtClean="0"/>
                        <a:t>Belong</a:t>
                      </a:r>
                      <a:r>
                        <a:rPr lang="en-US" sz="1000" baseline="0" dirty="0" smtClean="0"/>
                        <a:t> to the scenario aspects</a:t>
                      </a:r>
                      <a:endParaRPr lang="en-US" sz="1000"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kern="1200" noProof="0" dirty="0" smtClean="0">
                          <a:solidFill>
                            <a:schemeClr val="dk1"/>
                          </a:solidFill>
                          <a:latin typeface="+mn-lt"/>
                          <a:ea typeface="+mn-ea"/>
                          <a:cs typeface="+mn-cs"/>
                        </a:rPr>
                        <a:t>The 3GPP system to support a user traffic session of a remote UE to be relayed to the network via a relay UE</a:t>
                      </a:r>
                    </a:p>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Note: The remote UE has the functionality to directly connect to the EPC without a relay</a:t>
                      </a:r>
                      <a:endParaRPr lang="en-US" altLang="zh-CN" sz="1000" kern="1200" dirty="0" smtClean="0">
                        <a:solidFill>
                          <a:schemeClr val="dk1"/>
                        </a:solidFill>
                        <a:latin typeface="+mn-lt"/>
                        <a:ea typeface="+mn-ea"/>
                        <a:cs typeface="+mn-cs"/>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a:t>
                      </a:r>
                      <a:r>
                        <a:rPr lang="en-US" altLang="zh-CN" sz="1000" baseline="0" dirty="0" smtClean="0"/>
                        <a:t> to the scenario aspects</a:t>
                      </a:r>
                      <a:endParaRPr lang="en-US" altLang="zh-CN" sz="1000" dirty="0" smtClean="0"/>
                    </a:p>
                  </a:txBody>
                  <a:tcPr anchor="ctr"/>
                </a:tc>
              </a:tr>
              <a:tr h="370840">
                <a:tc>
                  <a:txBody>
                    <a:bodyPr/>
                    <a:lstStyle/>
                    <a:p>
                      <a:r>
                        <a:rPr lang="en-GB" altLang="zh-CN" sz="1000" dirty="0" smtClean="0"/>
                        <a:t>Security related requirements </a:t>
                      </a:r>
                      <a:r>
                        <a:rPr lang="en-US" altLang="zh-CN" sz="1000" dirty="0" smtClean="0"/>
                        <a:t>for communication from the remote UE to the EPC, </a:t>
                      </a:r>
                      <a:r>
                        <a:rPr lang="en-GB" altLang="zh-CN" sz="1000" dirty="0" smtClean="0"/>
                        <a:t>including Lawful Interception aspects</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a:t>
                      </a:r>
                      <a:r>
                        <a:rPr lang="en-US" altLang="zh-CN" sz="1000" baseline="0" dirty="0" smtClean="0"/>
                        <a:t> to the security aspects</a:t>
                      </a:r>
                      <a:endParaRPr lang="en-US" altLang="zh-CN" sz="1000" dirty="0" smtClean="0"/>
                    </a:p>
                    <a:p>
                      <a:endParaRPr lang="en-US" sz="1000" dirty="0"/>
                    </a:p>
                  </a:txBody>
                  <a:tcPr anchor="ctr"/>
                </a:tc>
              </a:tr>
              <a:tr h="370840">
                <a:tc>
                  <a:txBody>
                    <a:bodyPr/>
                    <a:lstStyle/>
                    <a:p>
                      <a:r>
                        <a:rPr lang="en-GB" altLang="zh-CN" sz="1000" dirty="0" smtClean="0"/>
                        <a:t>Evaluate what 3GPP services that the 3GPP system will be able to support on a remote UE connecting through a UE acting as a relay including e.g. emergency calls. In addition, it is also needed to consider if the 3GPP system need to support service continuity or fallback (e.g. CS Fallback) for those services</a:t>
                      </a:r>
                      <a:endParaRPr lang="en-US" sz="1000" dirty="0"/>
                    </a:p>
                  </a:txBody>
                  <a:tcPr anchor="ctr"/>
                </a:tc>
                <a:tc>
                  <a:txBody>
                    <a:bodyPr/>
                    <a:lstStyle/>
                    <a:p>
                      <a:r>
                        <a:rPr lang="en-US" sz="1000" dirty="0" smtClean="0"/>
                        <a:t>Belong to t</a:t>
                      </a:r>
                      <a:r>
                        <a:rPr lang="en-US" sz="1000" baseline="0" dirty="0" smtClean="0"/>
                        <a:t>he 3GPP services and service continuity aspects</a:t>
                      </a:r>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Service requirements regarding different ownership and different HPLMNs of the remote UE and relay UE</a:t>
                      </a:r>
                      <a:endParaRPr lang="en-US" altLang="zh-CN" sz="1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 to the different </a:t>
                      </a:r>
                      <a:r>
                        <a:rPr lang="en-US" altLang="zh-CN" sz="1000" dirty="0" smtClean="0"/>
                        <a:t>PLMNs </a:t>
                      </a:r>
                      <a:r>
                        <a:rPr lang="en-US" altLang="zh-CN" sz="1000" dirty="0" smtClean="0"/>
                        <a:t>aspects</a:t>
                      </a:r>
                    </a:p>
                  </a:txBody>
                  <a:tcPr anchor="ctr"/>
                </a:tc>
              </a:tr>
              <a:tr h="370840">
                <a:tc>
                  <a:txBody>
                    <a:bodyPr/>
                    <a:lstStyle/>
                    <a:p>
                      <a:r>
                        <a:rPr lang="en-GB" altLang="zh-CN" sz="1000" dirty="0" smtClean="0"/>
                        <a:t>Basic service requirements regarding charging aspects for respective MNO subscriptions</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a:t>
                      </a:r>
                      <a:r>
                        <a:rPr lang="en-US" altLang="zh-CN" sz="1000" baseline="0" dirty="0" smtClean="0"/>
                        <a:t> to the charging aspects</a:t>
                      </a:r>
                      <a:endParaRPr lang="en-US" altLang="zh-CN" sz="1000" dirty="0" smtClean="0"/>
                    </a:p>
                  </a:txBody>
                  <a:tcPr anchor="ctr"/>
                </a:tc>
              </a:tr>
              <a:tr h="370840">
                <a:tc>
                  <a:txBody>
                    <a:bodyPr/>
                    <a:lstStyle/>
                    <a:p>
                      <a:r>
                        <a:rPr lang="en-GB" altLang="zh-CN" sz="1000" dirty="0" smtClean="0"/>
                        <a:t>What roaming scenarios that the 3GPP system will support regarding roaming of a remote UE and connecting though an available relay UE in the visited network or a roaming relay UE</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 to the </a:t>
                      </a:r>
                      <a:r>
                        <a:rPr lang="en-US" altLang="zh-CN" sz="1000" dirty="0" smtClean="0"/>
                        <a:t>roaming aspects</a:t>
                      </a:r>
                      <a:endParaRPr lang="en-US" altLang="zh-CN" sz="1000" dirty="0" smtClean="0"/>
                    </a:p>
                  </a:txBody>
                  <a:tcPr anchor="ctr"/>
                </a:tc>
              </a:tr>
              <a:tr h="370840">
                <a:tc>
                  <a:txBody>
                    <a:bodyPr/>
                    <a:lstStyle/>
                    <a:p>
                      <a:r>
                        <a:rPr lang="en-GB" altLang="zh-CN" sz="1000" dirty="0" smtClean="0"/>
                        <a:t>Service requirements regarding UE consent and/or MNO control of remote UE connecting through relay UE</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a:t>
                      </a:r>
                      <a:r>
                        <a:rPr lang="en-US" altLang="zh-CN" sz="1000" baseline="0" dirty="0" smtClean="0"/>
                        <a:t> to the scenario aspects</a:t>
                      </a:r>
                      <a:endParaRPr lang="en-US" altLang="zh-CN" sz="1000" dirty="0" smtClean="0"/>
                    </a:p>
                  </a:txBody>
                  <a:tcPr anchor="ctr"/>
                </a:tc>
              </a:tr>
              <a:tr h="370840">
                <a:tc>
                  <a:txBody>
                    <a:bodyPr/>
                    <a:lstStyle/>
                    <a:p>
                      <a:r>
                        <a:rPr lang="en-GB" altLang="zh-CN" sz="1000" dirty="0" smtClean="0"/>
                        <a:t>Service requirements on </a:t>
                      </a:r>
                      <a:r>
                        <a:rPr lang="en-GB" altLang="zh-CN" sz="1000" dirty="0" err="1" smtClean="0"/>
                        <a:t>QoS</a:t>
                      </a:r>
                      <a:r>
                        <a:rPr lang="en-GB" altLang="zh-CN" sz="1000" dirty="0" smtClean="0"/>
                        <a:t> for the services provided to a remote UE connected via a relay UE</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a:t>
                      </a:r>
                      <a:r>
                        <a:rPr lang="en-US" altLang="zh-CN" sz="1000" baseline="0" dirty="0" smtClean="0"/>
                        <a:t> to the </a:t>
                      </a:r>
                      <a:r>
                        <a:rPr lang="en-US" altLang="zh-CN" sz="1000" baseline="0" dirty="0" err="1" smtClean="0"/>
                        <a:t>QoS</a:t>
                      </a:r>
                      <a:r>
                        <a:rPr lang="en-US" altLang="zh-CN" sz="1000" baseline="0" dirty="0" smtClean="0"/>
                        <a:t> aspects</a:t>
                      </a:r>
                      <a:endParaRPr lang="en-US" altLang="zh-CN" sz="1000" dirty="0" smtClean="0"/>
                    </a:p>
                  </a:txBody>
                  <a:tcPr anchor="ctr"/>
                </a:tc>
              </a:tr>
              <a:tr h="370840">
                <a:tc>
                  <a:txBody>
                    <a:bodyPr/>
                    <a:lstStyle/>
                    <a:p>
                      <a:r>
                        <a:rPr lang="en-GB" altLang="zh-CN" sz="1000" dirty="0" smtClean="0"/>
                        <a:t>Service requirements regarding PLMN selection</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 to the different ownership and PLMNs aspects</a:t>
                      </a:r>
                    </a:p>
                  </a:txBody>
                  <a:tcPr anchor="ctr"/>
                </a:tc>
              </a:tr>
              <a:tr h="370840">
                <a:tc>
                  <a:txBody>
                    <a:bodyPr/>
                    <a:lstStyle/>
                    <a:p>
                      <a:r>
                        <a:rPr lang="en-GB" altLang="zh-CN" sz="1000" dirty="0" smtClean="0"/>
                        <a:t>Lower power consumption and lower complexity aspects for the remote UE</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Belong</a:t>
                      </a:r>
                      <a:r>
                        <a:rPr lang="en-US" altLang="zh-CN" sz="1000" baseline="0" dirty="0" smtClean="0"/>
                        <a:t> to the </a:t>
                      </a:r>
                      <a:r>
                        <a:rPr lang="en-GB" altLang="zh-CN" sz="1000" dirty="0" smtClean="0"/>
                        <a:t>power consumption and complexity </a:t>
                      </a:r>
                      <a:r>
                        <a:rPr lang="en-US" altLang="zh-CN" sz="1000" baseline="0" dirty="0" smtClean="0"/>
                        <a:t>aspects</a:t>
                      </a:r>
                      <a:endParaRPr lang="en-US" altLang="zh-CN" sz="1000" dirty="0" smtClean="0"/>
                    </a:p>
                  </a:txBody>
                  <a:tcPr anchor="ctr"/>
                </a:tc>
              </a:tr>
            </a:tbl>
          </a:graphicData>
        </a:graphic>
      </p:graphicFrame>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6910387" cy="782637"/>
          </a:xfrm>
        </p:spPr>
        <p:txBody>
          <a:bodyPr/>
          <a:lstStyle/>
          <a:p>
            <a:r>
              <a:rPr lang="en-US" altLang="zh-CN" dirty="0" smtClean="0"/>
              <a:t>Categorization and CRs</a:t>
            </a:r>
            <a:endParaRPr lang="en-GB" dirty="0" smtClean="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5</a:t>
            </a:fld>
            <a:endParaRPr lang="en-GB" sz="1600"/>
          </a:p>
        </p:txBody>
      </p:sp>
      <p:graphicFrame>
        <p:nvGraphicFramePr>
          <p:cNvPr id="7" name="表格 6"/>
          <p:cNvGraphicFramePr>
            <a:graphicFrameLocks noGrp="1"/>
          </p:cNvGraphicFramePr>
          <p:nvPr/>
        </p:nvGraphicFramePr>
        <p:xfrm>
          <a:off x="467544" y="1052736"/>
          <a:ext cx="8208912" cy="5636984"/>
        </p:xfrm>
        <a:graphic>
          <a:graphicData uri="http://schemas.openxmlformats.org/drawingml/2006/table">
            <a:tbl>
              <a:tblPr firstRow="1" bandRow="1">
                <a:tableStyleId>{5C22544A-7EE6-4342-B048-85BDC9FD1C3A}</a:tableStyleId>
              </a:tblPr>
              <a:tblGrid>
                <a:gridCol w="2016224"/>
                <a:gridCol w="4061092"/>
                <a:gridCol w="2131596"/>
              </a:tblGrid>
              <a:tr h="370840">
                <a:tc>
                  <a:txBody>
                    <a:bodyPr/>
                    <a:lstStyle/>
                    <a:p>
                      <a:r>
                        <a:rPr lang="en-US" altLang="zh-CN" dirty="0" smtClean="0"/>
                        <a:t>Categorization</a:t>
                      </a:r>
                      <a:endParaRPr lang="en-US" dirty="0"/>
                    </a:p>
                  </a:txBody>
                  <a:tcPr anchor="ctr"/>
                </a:tc>
                <a:tc>
                  <a:txBody>
                    <a:bodyPr/>
                    <a:lstStyle/>
                    <a:p>
                      <a:r>
                        <a:rPr lang="en-US" dirty="0" smtClean="0"/>
                        <a:t>Aspects</a:t>
                      </a:r>
                      <a:endParaRPr lang="en-US" dirty="0"/>
                    </a:p>
                  </a:txBody>
                  <a:tcPr anchor="ctr"/>
                </a:tc>
                <a:tc>
                  <a:txBody>
                    <a:bodyPr/>
                    <a:lstStyle/>
                    <a:p>
                      <a:r>
                        <a:rPr lang="en-US" dirty="0" smtClean="0"/>
                        <a:t>CR proposals</a:t>
                      </a:r>
                      <a:endParaRPr lang="en-US" dirty="0"/>
                    </a:p>
                  </a:txBody>
                  <a:tcPr anchor="ctr"/>
                </a:tc>
              </a:tr>
              <a:tr h="370840">
                <a:tc rowSpan="3">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Scenario aspects</a:t>
                      </a:r>
                      <a:endParaRPr lang="zh-CN" altLang="zh-CN" sz="1000"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zh-CN" altLang="zh-CN" sz="1000" dirty="0" smtClean="0"/>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The communication between the remote UE and the relay UE to use either E-UTRA or WLAN</a:t>
                      </a:r>
                      <a:endParaRPr lang="zh-CN" altLang="zh-CN" sz="1000" dirty="0" smtClean="0"/>
                    </a:p>
                  </a:txBody>
                  <a:tcPr anchor="ctr"/>
                </a:tc>
                <a:tc rowSpan="3">
                  <a:txBody>
                    <a:bodyPr/>
                    <a:lstStyle/>
                    <a:p>
                      <a:r>
                        <a:rPr lang="en-US" altLang="zh-CN" sz="1000" kern="1200" noProof="0" dirty="0" smtClean="0">
                          <a:solidFill>
                            <a:schemeClr val="dk1"/>
                          </a:solidFill>
                          <a:latin typeface="+mn-lt"/>
                          <a:ea typeface="+mn-ea"/>
                          <a:cs typeface="+mn-cs"/>
                        </a:rPr>
                        <a:t>Discuss in </a:t>
                      </a:r>
                      <a:r>
                        <a:rPr lang="en-US" altLang="zh-CN" sz="1000" kern="1200" noProof="0" dirty="0" smtClean="0">
                          <a:solidFill>
                            <a:schemeClr val="dk1"/>
                          </a:solidFill>
                          <a:latin typeface="+mn-lt"/>
                          <a:ea typeface="+mn-ea"/>
                          <a:cs typeface="+mn-cs"/>
                        </a:rPr>
                        <a:t>S1-161160</a:t>
                      </a:r>
                      <a:endParaRPr lang="en-US" altLang="zh-CN" sz="1000" kern="1200" noProof="0" dirty="0" smtClean="0">
                        <a:solidFill>
                          <a:schemeClr val="dk1"/>
                        </a:solidFill>
                        <a:latin typeface="+mn-lt"/>
                        <a:ea typeface="+mn-ea"/>
                        <a:cs typeface="+mn-cs"/>
                      </a:endParaRPr>
                    </a:p>
                    <a:p>
                      <a:r>
                        <a:rPr lang="en-US" altLang="zh-CN" sz="1000" kern="1200" noProof="0" dirty="0" smtClean="0">
                          <a:solidFill>
                            <a:schemeClr val="dk1"/>
                          </a:solidFill>
                          <a:latin typeface="+mn-lt"/>
                          <a:ea typeface="+mn-ea"/>
                          <a:cs typeface="+mn-cs"/>
                        </a:rPr>
                        <a:t>Propose in </a:t>
                      </a:r>
                      <a:r>
                        <a:rPr lang="en-US" altLang="zh-CN" sz="1000" kern="1200" noProof="0" dirty="0" smtClean="0">
                          <a:solidFill>
                            <a:schemeClr val="dk1"/>
                          </a:solidFill>
                          <a:latin typeface="+mn-lt"/>
                          <a:ea typeface="+mn-ea"/>
                          <a:cs typeface="+mn-cs"/>
                        </a:rPr>
                        <a:t>S1-161167</a:t>
                      </a:r>
                      <a:endParaRPr lang="en-US" altLang="zh-CN" sz="1000" kern="1200" noProof="0" dirty="0">
                        <a:solidFill>
                          <a:schemeClr val="dk1"/>
                        </a:solidFill>
                        <a:latin typeface="+mn-lt"/>
                        <a:ea typeface="+mn-ea"/>
                        <a:cs typeface="+mn-cs"/>
                      </a:endParaRPr>
                    </a:p>
                  </a:txBody>
                  <a:tcPr anchor="ctr"/>
                </a:tc>
              </a:tr>
              <a:tr h="37084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kern="1200" dirty="0" smtClean="0">
                        <a:solidFill>
                          <a:schemeClr val="dk1"/>
                        </a:solidFill>
                        <a:latin typeface="+mn-lt"/>
                        <a:ea typeface="+mn-ea"/>
                        <a:cs typeface="+mn-cs"/>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kern="1200" noProof="0" dirty="0" smtClean="0">
                          <a:solidFill>
                            <a:schemeClr val="dk1"/>
                          </a:solidFill>
                          <a:latin typeface="+mn-lt"/>
                          <a:ea typeface="+mn-ea"/>
                          <a:cs typeface="+mn-cs"/>
                        </a:rPr>
                        <a:t>The 3GPP system to support a user traffic session of a remote UE to be relayed to the network via a relay UE</a:t>
                      </a:r>
                    </a:p>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Note: The remote UE has the functionality to directly connect to the EPC without a relay</a:t>
                      </a:r>
                      <a:endParaRPr lang="en-US" altLang="zh-CN" sz="1000" kern="1200" dirty="0" smtClean="0">
                        <a:solidFill>
                          <a:schemeClr val="dk1"/>
                        </a:solidFill>
                        <a:latin typeface="+mn-lt"/>
                        <a:ea typeface="+mn-ea"/>
                        <a:cs typeface="+mn-cs"/>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nchor="ctr"/>
                </a:tc>
              </a:tr>
              <a:tr h="370840">
                <a:tc vMerge="1">
                  <a:txBody>
                    <a:bodyPr/>
                    <a:lstStyle/>
                    <a:p>
                      <a:endParaRPr lang="en-US" sz="1200" dirty="0"/>
                    </a:p>
                  </a:txBody>
                  <a:tcPr anchor="ctr"/>
                </a:tc>
                <a:tc>
                  <a:txBody>
                    <a:bodyPr/>
                    <a:lstStyle/>
                    <a:p>
                      <a:r>
                        <a:rPr lang="en-GB" altLang="zh-CN" sz="1000" dirty="0" smtClean="0"/>
                        <a:t>Service requirements regarding UE consent and/or MNO control of remote UE connecting through relay UE</a:t>
                      </a:r>
                      <a:endParaRPr lang="en-US" sz="1000" dirty="0"/>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nchor="ctr"/>
                </a:tc>
              </a:tr>
              <a:tr h="871944">
                <a:tc>
                  <a:txBody>
                    <a:bodyPr/>
                    <a:lstStyle/>
                    <a:p>
                      <a:r>
                        <a:rPr lang="en-US" sz="1000" dirty="0" smtClean="0"/>
                        <a:t>3GPP services and service continuity aspects</a:t>
                      </a:r>
                      <a:endParaRPr lang="en-US" sz="1000" dirty="0"/>
                    </a:p>
                  </a:txBody>
                  <a:tcPr anchor="ctr"/>
                </a:tc>
                <a:tc>
                  <a:txBody>
                    <a:bodyPr/>
                    <a:lstStyle/>
                    <a:p>
                      <a:r>
                        <a:rPr lang="en-GB" altLang="zh-CN" sz="1000" dirty="0" smtClean="0"/>
                        <a:t>Evaluate what 3GPP services that the 3GPP system will be able to support on a remote UE connecting through a UE acting as a relay including e.g. emergency calls. In addition, it is also needed to consider if the 3GPP system need to support service continuity or fallback (e.g. CS Fallback) for those services</a:t>
                      </a:r>
                      <a:endParaRPr lang="en-US" sz="1000" dirty="0"/>
                    </a:p>
                  </a:txBody>
                  <a:tcPr anchor="ctr"/>
                </a:tc>
                <a:tc>
                  <a:txBody>
                    <a:bodyPr/>
                    <a:lstStyle/>
                    <a:p>
                      <a:r>
                        <a:rPr lang="en-US" altLang="zh-CN" sz="1000" kern="1200" noProof="0" dirty="0" smtClean="0">
                          <a:solidFill>
                            <a:schemeClr val="dk1"/>
                          </a:solidFill>
                          <a:latin typeface="+mn-lt"/>
                          <a:ea typeface="+mn-ea"/>
                          <a:cs typeface="+mn-cs"/>
                        </a:rPr>
                        <a:t>Discuss in </a:t>
                      </a:r>
                      <a:r>
                        <a:rPr lang="en-US" altLang="zh-CN" sz="1000" kern="1200" noProof="0" dirty="0" smtClean="0">
                          <a:solidFill>
                            <a:schemeClr val="dk1"/>
                          </a:solidFill>
                          <a:latin typeface="+mn-lt"/>
                          <a:ea typeface="+mn-ea"/>
                          <a:cs typeface="+mn-cs"/>
                        </a:rPr>
                        <a:t>S1-161161</a:t>
                      </a:r>
                      <a:endParaRPr lang="en-US" altLang="zh-CN" sz="1000" kern="1200" noProof="0" dirty="0" smtClean="0">
                        <a:solidFill>
                          <a:schemeClr val="dk1"/>
                        </a:solidFill>
                        <a:latin typeface="+mn-lt"/>
                        <a:ea typeface="+mn-ea"/>
                        <a:cs typeface="+mn-cs"/>
                      </a:endParaRPr>
                    </a:p>
                    <a:p>
                      <a:r>
                        <a:rPr lang="en-US" altLang="zh-CN" sz="1000" kern="1200" noProof="0" dirty="0" smtClean="0">
                          <a:solidFill>
                            <a:schemeClr val="dk1"/>
                          </a:solidFill>
                          <a:latin typeface="+mn-lt"/>
                          <a:ea typeface="+mn-ea"/>
                          <a:cs typeface="+mn-cs"/>
                        </a:rPr>
                        <a:t>Propose in S1-161167</a:t>
                      </a:r>
                    </a:p>
                    <a:p>
                      <a:endParaRPr lang="en-US" altLang="zh-CN" sz="1000" kern="1200" noProof="0" dirty="0" smtClean="0">
                        <a:solidFill>
                          <a:schemeClr val="dk1"/>
                        </a:solidFill>
                        <a:latin typeface="+mn-lt"/>
                        <a:ea typeface="+mn-ea"/>
                        <a:cs typeface="+mn-cs"/>
                      </a:endParaRPr>
                    </a:p>
                  </a:txBody>
                  <a:tcPr anchor="ctr"/>
                </a:tc>
              </a:tr>
              <a:tr h="370840">
                <a:tc>
                  <a:txBody>
                    <a:bodyPr/>
                    <a:lstStyle/>
                    <a:p>
                      <a:r>
                        <a:rPr lang="en-US" sz="1000" dirty="0" smtClean="0"/>
                        <a:t>Power consumption and complexity aspects</a:t>
                      </a:r>
                      <a:endParaRPr lang="en-US" sz="1000" dirty="0"/>
                    </a:p>
                  </a:txBody>
                  <a:tcPr anchor="ctr"/>
                </a:tc>
                <a:tc>
                  <a:txBody>
                    <a:bodyPr/>
                    <a:lstStyle/>
                    <a:p>
                      <a:r>
                        <a:rPr lang="en-GB" altLang="zh-CN" sz="1000" dirty="0" smtClean="0"/>
                        <a:t>Lower power consumption and lower complexity aspects for the remote UE</a:t>
                      </a:r>
                      <a:endParaRPr lang="en-US" sz="1000" dirty="0"/>
                    </a:p>
                  </a:txBody>
                  <a:tcPr anchor="ctr"/>
                </a:tc>
                <a:tc>
                  <a:txBody>
                    <a:bodyPr/>
                    <a:lstStyle/>
                    <a:p>
                      <a:r>
                        <a:rPr lang="en-US" altLang="zh-CN" sz="1000" kern="1200" noProof="0" dirty="0" smtClean="0">
                          <a:solidFill>
                            <a:schemeClr val="dk1"/>
                          </a:solidFill>
                          <a:latin typeface="+mn-lt"/>
                          <a:ea typeface="+mn-ea"/>
                          <a:cs typeface="+mn-cs"/>
                        </a:rPr>
                        <a:t>Discuss in </a:t>
                      </a:r>
                      <a:r>
                        <a:rPr lang="en-US" altLang="zh-CN" sz="1000" kern="1200" noProof="0" dirty="0" smtClean="0">
                          <a:solidFill>
                            <a:schemeClr val="dk1"/>
                          </a:solidFill>
                          <a:latin typeface="+mn-lt"/>
                          <a:ea typeface="+mn-ea"/>
                          <a:cs typeface="+mn-cs"/>
                        </a:rPr>
                        <a:t>S1-161162</a:t>
                      </a:r>
                      <a:endParaRPr lang="en-US" altLang="zh-CN" sz="1000" kern="1200" noProof="0" dirty="0" smtClean="0">
                        <a:solidFill>
                          <a:schemeClr val="dk1"/>
                        </a:solidFill>
                        <a:latin typeface="+mn-lt"/>
                        <a:ea typeface="+mn-ea"/>
                        <a:cs typeface="+mn-cs"/>
                      </a:endParaRPr>
                    </a:p>
                    <a:p>
                      <a:r>
                        <a:rPr lang="en-US" altLang="zh-CN" sz="1000" kern="1200" noProof="0" dirty="0" smtClean="0">
                          <a:solidFill>
                            <a:schemeClr val="dk1"/>
                          </a:solidFill>
                          <a:latin typeface="+mn-lt"/>
                          <a:ea typeface="+mn-ea"/>
                          <a:cs typeface="+mn-cs"/>
                        </a:rPr>
                        <a:t>Propose in S1-161167</a:t>
                      </a:r>
                      <a:endParaRPr lang="en-US" altLang="zh-CN" sz="1000" kern="1200" noProof="0" dirty="0">
                        <a:solidFill>
                          <a:schemeClr val="dk1"/>
                        </a:solidFill>
                        <a:latin typeface="+mn-lt"/>
                        <a:ea typeface="+mn-ea"/>
                        <a:cs typeface="+mn-cs"/>
                      </a:endParaRPr>
                    </a:p>
                  </a:txBody>
                  <a:tcPr anchor="ctr"/>
                </a:tc>
              </a:tr>
              <a:tr h="370840">
                <a:tc>
                  <a:txBody>
                    <a:bodyPr/>
                    <a:lstStyle/>
                    <a:p>
                      <a:r>
                        <a:rPr lang="en-US" sz="1000" dirty="0" smtClean="0"/>
                        <a:t>Security aspects</a:t>
                      </a:r>
                      <a:endParaRPr lang="en-US" sz="1000" dirty="0"/>
                    </a:p>
                  </a:txBody>
                  <a:tcPr anchor="ctr"/>
                </a:tc>
                <a:tc>
                  <a:txBody>
                    <a:bodyPr/>
                    <a:lstStyle/>
                    <a:p>
                      <a:r>
                        <a:rPr lang="en-GB" altLang="zh-CN" sz="1000" dirty="0" smtClean="0"/>
                        <a:t>Security related requirements </a:t>
                      </a:r>
                      <a:r>
                        <a:rPr lang="en-US" altLang="zh-CN" sz="1000" dirty="0" smtClean="0"/>
                        <a:t>for communication from the remote UE to the EPC, </a:t>
                      </a:r>
                      <a:r>
                        <a:rPr lang="en-GB" altLang="zh-CN" sz="1000" dirty="0" smtClean="0"/>
                        <a:t>including Lawful Interception aspects</a:t>
                      </a:r>
                      <a:endParaRPr lang="en-US" sz="1000" dirty="0"/>
                    </a:p>
                  </a:txBody>
                  <a:tcPr anchor="ctr"/>
                </a:tc>
                <a:tc>
                  <a:txBody>
                    <a:bodyPr/>
                    <a:lstStyle/>
                    <a:p>
                      <a:r>
                        <a:rPr lang="en-US" altLang="zh-CN" sz="1000" kern="1200" noProof="0" dirty="0" smtClean="0">
                          <a:solidFill>
                            <a:schemeClr val="dk1"/>
                          </a:solidFill>
                          <a:latin typeface="+mn-lt"/>
                          <a:ea typeface="+mn-ea"/>
                          <a:cs typeface="+mn-cs"/>
                        </a:rPr>
                        <a:t>Discuss in </a:t>
                      </a:r>
                      <a:r>
                        <a:rPr lang="en-US" altLang="zh-CN" sz="1000" kern="1200" noProof="0" dirty="0" smtClean="0">
                          <a:solidFill>
                            <a:schemeClr val="dk1"/>
                          </a:solidFill>
                          <a:latin typeface="+mn-lt"/>
                          <a:ea typeface="+mn-ea"/>
                          <a:cs typeface="+mn-cs"/>
                        </a:rPr>
                        <a:t>S1-161163</a:t>
                      </a:r>
                      <a:endParaRPr lang="en-US" altLang="zh-CN" sz="1000" kern="1200" noProof="0" dirty="0" smtClean="0">
                        <a:solidFill>
                          <a:schemeClr val="dk1"/>
                        </a:solidFill>
                        <a:latin typeface="+mn-lt"/>
                        <a:ea typeface="+mn-ea"/>
                        <a:cs typeface="+mn-cs"/>
                      </a:endParaRPr>
                    </a:p>
                    <a:p>
                      <a:r>
                        <a:rPr lang="en-US" altLang="zh-CN" sz="1000" kern="1200" noProof="0" dirty="0" smtClean="0">
                          <a:solidFill>
                            <a:schemeClr val="dk1"/>
                          </a:solidFill>
                          <a:latin typeface="+mn-lt"/>
                          <a:ea typeface="+mn-ea"/>
                          <a:cs typeface="+mn-cs"/>
                        </a:rPr>
                        <a:t>Propose in S1-161167</a:t>
                      </a:r>
                      <a:endParaRPr lang="en-US" altLang="zh-CN" sz="1000" kern="1200" noProof="0" dirty="0">
                        <a:solidFill>
                          <a:schemeClr val="dk1"/>
                        </a:solidFill>
                        <a:latin typeface="+mn-lt"/>
                        <a:ea typeface="+mn-ea"/>
                        <a:cs typeface="+mn-cs"/>
                      </a:endParaRPr>
                    </a:p>
                  </a:txBody>
                  <a:tcPr anchor="ctr"/>
                </a:tc>
              </a:tr>
              <a:tr h="370840">
                <a:tc rowSpan="3">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Different </a:t>
                      </a:r>
                      <a:r>
                        <a:rPr lang="en-US" altLang="zh-CN" sz="1000" dirty="0" smtClean="0"/>
                        <a:t>PLMNs and roaming aspects</a:t>
                      </a:r>
                      <a:endParaRPr lang="en-US" altLang="zh-CN" sz="1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Service requirements regarding different ownership and different HPLMNs of the remote UE and relay UE</a:t>
                      </a:r>
                      <a:endParaRPr lang="en-US" altLang="zh-CN" sz="1000" dirty="0" smtClean="0"/>
                    </a:p>
                  </a:txBody>
                  <a:tcPr anchor="ctr"/>
                </a:tc>
                <a:tc rowSpan="3">
                  <a:txBody>
                    <a:bodyPr/>
                    <a:lstStyle/>
                    <a:p>
                      <a:r>
                        <a:rPr lang="en-US" altLang="zh-CN" sz="1000" kern="1200" noProof="0" dirty="0" smtClean="0">
                          <a:solidFill>
                            <a:schemeClr val="dk1"/>
                          </a:solidFill>
                          <a:latin typeface="+mn-lt"/>
                          <a:ea typeface="+mn-ea"/>
                          <a:cs typeface="+mn-cs"/>
                        </a:rPr>
                        <a:t>Discuss in </a:t>
                      </a:r>
                      <a:r>
                        <a:rPr lang="en-US" altLang="zh-CN" sz="1000" kern="1200" noProof="0" dirty="0" smtClean="0">
                          <a:solidFill>
                            <a:schemeClr val="dk1"/>
                          </a:solidFill>
                          <a:latin typeface="+mn-lt"/>
                          <a:ea typeface="+mn-ea"/>
                          <a:cs typeface="+mn-cs"/>
                        </a:rPr>
                        <a:t>S1-161164</a:t>
                      </a:r>
                      <a:endParaRPr lang="en-US" altLang="zh-CN" sz="1000" kern="1200" noProof="0" dirty="0" smtClean="0">
                        <a:solidFill>
                          <a:schemeClr val="dk1"/>
                        </a:solidFill>
                        <a:latin typeface="+mn-lt"/>
                        <a:ea typeface="+mn-ea"/>
                        <a:cs typeface="+mn-cs"/>
                      </a:endParaRPr>
                    </a:p>
                    <a:p>
                      <a:r>
                        <a:rPr lang="en-US" altLang="zh-CN" sz="1000" kern="1200" noProof="0" dirty="0" smtClean="0">
                          <a:solidFill>
                            <a:schemeClr val="dk1"/>
                          </a:solidFill>
                          <a:latin typeface="+mn-lt"/>
                          <a:ea typeface="+mn-ea"/>
                          <a:cs typeface="+mn-cs"/>
                        </a:rPr>
                        <a:t>Propose in S1-161167</a:t>
                      </a:r>
                      <a:endParaRPr lang="en-US" altLang="zh-CN" sz="1000" kern="1200" noProof="0" dirty="0">
                        <a:solidFill>
                          <a:schemeClr val="dk1"/>
                        </a:solidFill>
                        <a:latin typeface="+mn-lt"/>
                        <a:ea typeface="+mn-ea"/>
                        <a:cs typeface="+mn-cs"/>
                      </a:endParaRPr>
                    </a:p>
                  </a:txBody>
                  <a:tcPr anchor="ctr"/>
                </a:tc>
              </a:tr>
              <a:tr h="37084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kern="1200" dirty="0" smtClean="0">
                        <a:solidFill>
                          <a:schemeClr val="dk1"/>
                        </a:solidFill>
                        <a:latin typeface="+mn-lt"/>
                        <a:ea typeface="+mn-ea"/>
                        <a:cs typeface="+mn-cs"/>
                      </a:endParaRPr>
                    </a:p>
                  </a:txBody>
                  <a:tcPr anchor="ctr"/>
                </a:tc>
                <a:tc>
                  <a:txBody>
                    <a:bodyPr/>
                    <a:lstStyle/>
                    <a:p>
                      <a:r>
                        <a:rPr lang="en-GB" altLang="zh-CN" sz="1000" dirty="0" smtClean="0"/>
                        <a:t>What roaming scenarios that the 3GPP system will support regarding roaming of a remote UE and connecting though an available relay UE in the visited network or a roaming relay UE</a:t>
                      </a:r>
                      <a:endParaRPr lang="en-US" altLang="zh-CN" sz="1000" dirty="0"/>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nchor="ctr"/>
                </a:tc>
              </a:tr>
              <a:tr h="370840">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Service requirements regarding PLMN selection</a:t>
                      </a:r>
                      <a:endParaRPr lang="en-US" altLang="zh-CN" sz="1000" dirty="0" smtClean="0"/>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solidFill>
                          <a:srgbClr val="FF0000"/>
                        </a:solidFill>
                      </a:endParaRPr>
                    </a:p>
                  </a:txBody>
                  <a:tcPr anchor="ctr"/>
                </a:tc>
              </a:tr>
              <a:tr h="370840">
                <a:tc>
                  <a:txBody>
                    <a:bodyPr/>
                    <a:lstStyle/>
                    <a:p>
                      <a:r>
                        <a:rPr lang="en-US" altLang="zh-CN" sz="1000" baseline="0" dirty="0" err="1" smtClean="0"/>
                        <a:t>QoS</a:t>
                      </a:r>
                      <a:r>
                        <a:rPr lang="en-US" altLang="zh-CN" sz="1000" baseline="0" dirty="0" smtClean="0"/>
                        <a:t> aspects</a:t>
                      </a:r>
                      <a:endParaRPr lang="en-US" sz="1000" dirty="0"/>
                    </a:p>
                  </a:txBody>
                  <a:tcPr anchor="ctr"/>
                </a:tc>
                <a:tc>
                  <a:txBody>
                    <a:bodyPr/>
                    <a:lstStyle/>
                    <a:p>
                      <a:r>
                        <a:rPr lang="en-GB" altLang="zh-CN" sz="1000" dirty="0" smtClean="0"/>
                        <a:t>Service requirements on </a:t>
                      </a:r>
                      <a:r>
                        <a:rPr lang="en-GB" altLang="zh-CN" sz="1000" dirty="0" err="1" smtClean="0"/>
                        <a:t>QoS</a:t>
                      </a:r>
                      <a:r>
                        <a:rPr lang="en-GB" altLang="zh-CN" sz="1000" dirty="0" smtClean="0"/>
                        <a:t> for the services provided to a remote UE connected via a relay UE</a:t>
                      </a:r>
                      <a:endParaRPr lang="en-US" altLang="zh-CN" sz="1000" dirty="0"/>
                    </a:p>
                  </a:txBody>
                  <a:tcPr anchor="ctr"/>
                </a:tc>
                <a:tc>
                  <a:txBody>
                    <a:bodyPr/>
                    <a:lstStyle/>
                    <a:p>
                      <a:r>
                        <a:rPr lang="en-US" altLang="zh-CN" sz="1000" kern="1200" noProof="0" dirty="0" smtClean="0">
                          <a:solidFill>
                            <a:schemeClr val="dk1"/>
                          </a:solidFill>
                          <a:latin typeface="+mn-lt"/>
                          <a:ea typeface="+mn-ea"/>
                          <a:cs typeface="+mn-cs"/>
                        </a:rPr>
                        <a:t>Discuss in </a:t>
                      </a:r>
                      <a:r>
                        <a:rPr lang="en-US" altLang="zh-CN" sz="1000" kern="1200" noProof="0" dirty="0" smtClean="0">
                          <a:solidFill>
                            <a:schemeClr val="dk1"/>
                          </a:solidFill>
                          <a:latin typeface="+mn-lt"/>
                          <a:ea typeface="+mn-ea"/>
                          <a:cs typeface="+mn-cs"/>
                        </a:rPr>
                        <a:t>S1-161165</a:t>
                      </a:r>
                      <a:endParaRPr lang="en-US" altLang="zh-CN" sz="1000" kern="1200" noProof="0" dirty="0" smtClean="0">
                        <a:solidFill>
                          <a:schemeClr val="dk1"/>
                        </a:solidFill>
                        <a:latin typeface="+mn-lt"/>
                        <a:ea typeface="+mn-ea"/>
                        <a:cs typeface="+mn-cs"/>
                      </a:endParaRPr>
                    </a:p>
                    <a:p>
                      <a:r>
                        <a:rPr lang="en-US" altLang="zh-CN" sz="1000" kern="1200" noProof="0" dirty="0" smtClean="0">
                          <a:solidFill>
                            <a:schemeClr val="dk1"/>
                          </a:solidFill>
                          <a:latin typeface="+mn-lt"/>
                          <a:ea typeface="+mn-ea"/>
                          <a:cs typeface="+mn-cs"/>
                        </a:rPr>
                        <a:t>Propose in S1-161167</a:t>
                      </a:r>
                      <a:endParaRPr lang="en-US" altLang="zh-CN" sz="1000" kern="1200" noProof="0" dirty="0">
                        <a:solidFill>
                          <a:schemeClr val="dk1"/>
                        </a:solidFill>
                        <a:latin typeface="+mn-lt"/>
                        <a:ea typeface="+mn-ea"/>
                        <a:cs typeface="+mn-cs"/>
                      </a:endParaRPr>
                    </a:p>
                  </a:txBody>
                  <a:tcPr anchor="ctr"/>
                </a:tc>
              </a:tr>
              <a:tr h="370840">
                <a:tc>
                  <a:txBody>
                    <a:bodyPr/>
                    <a:lstStyle/>
                    <a:p>
                      <a:r>
                        <a:rPr lang="en-US" altLang="zh-CN" sz="1000" baseline="0" dirty="0" smtClean="0"/>
                        <a:t>Charging aspects</a:t>
                      </a:r>
                      <a:endParaRPr lang="en-US" sz="1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000" dirty="0" smtClean="0"/>
                        <a:t>Basic service requirements regarding charging aspects for respective MNO subscriptions</a:t>
                      </a:r>
                      <a:endParaRPr lang="en-US" altLang="zh-CN" sz="1000" dirty="0" smtClean="0"/>
                    </a:p>
                  </a:txBody>
                  <a:tcPr anchor="ctr"/>
                </a:tc>
                <a:tc>
                  <a:txBody>
                    <a:bodyPr/>
                    <a:lstStyle/>
                    <a:p>
                      <a:r>
                        <a:rPr lang="en-US" altLang="zh-CN" sz="1000" kern="1200" noProof="0" dirty="0" smtClean="0">
                          <a:solidFill>
                            <a:schemeClr val="dk1"/>
                          </a:solidFill>
                          <a:latin typeface="+mn-lt"/>
                          <a:ea typeface="+mn-ea"/>
                          <a:cs typeface="+mn-cs"/>
                        </a:rPr>
                        <a:t>Discuss in </a:t>
                      </a:r>
                      <a:r>
                        <a:rPr lang="en-US" altLang="zh-CN" sz="1000" kern="1200" noProof="0" dirty="0" smtClean="0">
                          <a:solidFill>
                            <a:schemeClr val="dk1"/>
                          </a:solidFill>
                          <a:latin typeface="+mn-lt"/>
                          <a:ea typeface="+mn-ea"/>
                          <a:cs typeface="+mn-cs"/>
                        </a:rPr>
                        <a:t>S1-161166</a:t>
                      </a:r>
                      <a:endParaRPr lang="en-US" altLang="zh-CN" sz="1000" kern="1200" noProof="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kern="1200" noProof="0" dirty="0" smtClean="0">
                          <a:solidFill>
                            <a:schemeClr val="dk1"/>
                          </a:solidFill>
                          <a:latin typeface="+mn-lt"/>
                          <a:ea typeface="+mn-ea"/>
                          <a:cs typeface="+mn-cs"/>
                        </a:rPr>
                        <a:t>Propose in S1-161168</a:t>
                      </a:r>
                      <a:endParaRPr lang="en-US" altLang="zh-CN" sz="1000" kern="1200" noProof="0" dirty="0" smtClean="0">
                        <a:solidFill>
                          <a:schemeClr val="dk1"/>
                        </a:solidFill>
                        <a:latin typeface="+mn-lt"/>
                        <a:ea typeface="+mn-ea"/>
                        <a:cs typeface="+mn-cs"/>
                      </a:endParaRPr>
                    </a:p>
                  </a:txBody>
                  <a:tcPr anchor="ctr"/>
                </a:tc>
              </a:tr>
            </a:tbl>
          </a:graphicData>
        </a:graphic>
      </p:graphicFrame>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6910387" cy="782637"/>
          </a:xfrm>
        </p:spPr>
        <p:txBody>
          <a:bodyPr/>
          <a:lstStyle/>
          <a:p>
            <a:r>
              <a:rPr lang="en-US" altLang="zh-CN" dirty="0" smtClean="0"/>
              <a:t>Additional CR proposals</a:t>
            </a:r>
            <a:endParaRPr lang="en-GB" dirty="0" smtClean="0"/>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6</a:t>
            </a:fld>
            <a:endParaRPr lang="en-GB" sz="1600"/>
          </a:p>
        </p:txBody>
      </p:sp>
      <p:graphicFrame>
        <p:nvGraphicFramePr>
          <p:cNvPr id="7" name="表格 6"/>
          <p:cNvGraphicFramePr>
            <a:graphicFrameLocks noGrp="1"/>
          </p:cNvGraphicFramePr>
          <p:nvPr/>
        </p:nvGraphicFramePr>
        <p:xfrm>
          <a:off x="467544" y="1547088"/>
          <a:ext cx="8208912" cy="3754120"/>
        </p:xfrm>
        <a:graphic>
          <a:graphicData uri="http://schemas.openxmlformats.org/drawingml/2006/table">
            <a:tbl>
              <a:tblPr firstRow="1" bandRow="1">
                <a:tableStyleId>{5C22544A-7EE6-4342-B048-85BDC9FD1C3A}</a:tableStyleId>
              </a:tblPr>
              <a:tblGrid>
                <a:gridCol w="1800200"/>
                <a:gridCol w="4277116"/>
                <a:gridCol w="2131596"/>
              </a:tblGrid>
              <a:tr h="370840">
                <a:tc>
                  <a:txBody>
                    <a:bodyPr/>
                    <a:lstStyle/>
                    <a:p>
                      <a:r>
                        <a:rPr lang="en-US" altLang="zh-CN" dirty="0" smtClean="0"/>
                        <a:t>Categorization</a:t>
                      </a:r>
                      <a:endParaRPr lang="en-US" dirty="0"/>
                    </a:p>
                  </a:txBody>
                  <a:tcPr anchor="ctr"/>
                </a:tc>
                <a:tc>
                  <a:txBody>
                    <a:bodyPr/>
                    <a:lstStyle/>
                    <a:p>
                      <a:r>
                        <a:rPr lang="en-US" dirty="0" smtClean="0"/>
                        <a:t>Aspects</a:t>
                      </a:r>
                      <a:endParaRPr lang="en-US" dirty="0"/>
                    </a:p>
                  </a:txBody>
                  <a:tcPr anchor="ctr"/>
                </a:tc>
                <a:tc>
                  <a:txBody>
                    <a:bodyPr/>
                    <a:lstStyle/>
                    <a:p>
                      <a:r>
                        <a:rPr lang="en-US" dirty="0" smtClean="0"/>
                        <a:t>CR proposals</a:t>
                      </a:r>
                      <a:endParaRPr lang="en-US" dirty="0"/>
                    </a:p>
                  </a:txBody>
                  <a:tcPr anchor="ct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One</a:t>
                      </a:r>
                      <a:r>
                        <a:rPr lang="en-US" sz="1400" baseline="0" dirty="0" smtClean="0"/>
                        <a:t> d</a:t>
                      </a:r>
                      <a:r>
                        <a:rPr lang="en-US" sz="1400" dirty="0" smtClean="0"/>
                        <a:t>efinition </a:t>
                      </a:r>
                      <a:r>
                        <a:rPr lang="en-US" sz="1400" dirty="0" smtClean="0"/>
                        <a:t>of </a:t>
                      </a:r>
                      <a:r>
                        <a:rPr lang="en-US" sz="1400" dirty="0" smtClean="0"/>
                        <a:t>indirect 3GPP connection</a:t>
                      </a:r>
                      <a:endParaRPr lang="en-US" sz="1400" dirty="0" smtClean="0"/>
                    </a:p>
                    <a:p>
                      <a:r>
                        <a:rPr lang="en-US" sz="1400" dirty="0" smtClean="0"/>
                        <a:t>(re-used</a:t>
                      </a:r>
                      <a:r>
                        <a:rPr lang="en-US" sz="1400" baseline="0" dirty="0" smtClean="0"/>
                        <a:t> the definitions in </a:t>
                      </a:r>
                      <a:r>
                        <a:rPr lang="en-US" sz="1400" baseline="0" dirty="0" err="1" smtClean="0"/>
                        <a:t>FS_SMARTER_MIoT</a:t>
                      </a:r>
                      <a:r>
                        <a:rPr lang="en-US" sz="1400" dirty="0" smtClean="0"/>
                        <a:t>)</a:t>
                      </a:r>
                      <a:endParaRPr 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t>Indirect </a:t>
                      </a:r>
                      <a:r>
                        <a:rPr lang="en-US" altLang="zh-CN" sz="1400" b="1" dirty="0" smtClean="0"/>
                        <a:t>3GPP </a:t>
                      </a:r>
                      <a:r>
                        <a:rPr lang="en-US" altLang="zh-CN" sz="1400" b="1" dirty="0" smtClean="0"/>
                        <a:t>Connection</a:t>
                      </a:r>
                      <a:r>
                        <a:rPr lang="en-US" altLang="zh-CN" sz="1400" b="1" dirty="0" smtClean="0"/>
                        <a:t>:</a:t>
                      </a:r>
                      <a:r>
                        <a:rPr lang="en-US" altLang="zh-CN" sz="1400" dirty="0" smtClean="0"/>
                        <a:t> </a:t>
                      </a:r>
                      <a:r>
                        <a:rPr lang="en-US" altLang="zh-CN" sz="1400" dirty="0" smtClean="0"/>
                        <a:t>The connection from a UE to a 3GPP network, where there is a relaying UE between the UE and the 3GPP network.</a:t>
                      </a:r>
                      <a:endParaRPr lang="en-US" sz="1400" dirty="0"/>
                    </a:p>
                  </a:txBody>
                  <a:tcPr anchor="ctr"/>
                </a:tc>
                <a:tc>
                  <a:txBody>
                    <a:bodyPr/>
                    <a:lstStyle/>
                    <a:p>
                      <a:r>
                        <a:rPr lang="en-US" altLang="zh-CN" sz="1400" kern="1200" noProof="0" dirty="0" smtClean="0">
                          <a:solidFill>
                            <a:schemeClr val="dk1"/>
                          </a:solidFill>
                          <a:latin typeface="+mn-lt"/>
                          <a:ea typeface="+mn-ea"/>
                          <a:cs typeface="+mn-cs"/>
                        </a:rPr>
                        <a:t>Propose in S1-161167</a:t>
                      </a:r>
                      <a:endParaRPr lang="en-US" altLang="zh-CN" sz="1400" kern="1200" noProof="0" dirty="0">
                        <a:solidFill>
                          <a:schemeClr val="dk1"/>
                        </a:solidFill>
                        <a:latin typeface="+mn-lt"/>
                        <a:ea typeface="+mn-ea"/>
                        <a:cs typeface="+mn-cs"/>
                      </a:endParaRPr>
                    </a:p>
                  </a:txBody>
                  <a:tcPr anchor="ctr"/>
                </a:tc>
              </a:tr>
              <a:tr h="168556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t>Description part</a:t>
                      </a:r>
                    </a:p>
                  </a:txBody>
                  <a:tcPr anchor="ctr"/>
                </a:tc>
                <a:tc>
                  <a:txBody>
                    <a:bodyPr/>
                    <a:lstStyle/>
                    <a:p>
                      <a:pPr hangingPunct="0"/>
                      <a:r>
                        <a:rPr lang="en-GB" altLang="zh-CN" sz="1400" kern="1200" dirty="0" smtClean="0">
                          <a:solidFill>
                            <a:schemeClr val="dk1"/>
                          </a:solidFill>
                          <a:latin typeface="+mn-lt"/>
                          <a:ea typeface="+mn-ea"/>
                          <a:cs typeface="+mn-cs"/>
                        </a:rPr>
                        <a:t>Indirect 3GPP Connection enables a UE (e.g. wearable device) to connect to the 3GPP network via another UE. The former UE is called ‘remote UE’ and the latter is called ‘relay UE’. The connection between the remote UE and the relaying UE is possible using E-UTRA or WLAN. When using E-UTRA both UEs need to be camping on and controlled by a 3GPP network.</a:t>
                      </a:r>
                      <a:endParaRPr lang="zh-CN" altLang="zh-CN" sz="1400" kern="1200" dirty="0" smtClean="0">
                        <a:solidFill>
                          <a:schemeClr val="dk1"/>
                        </a:solidFill>
                        <a:latin typeface="+mn-lt"/>
                        <a:ea typeface="+mn-ea"/>
                        <a:cs typeface="+mn-cs"/>
                      </a:endParaRPr>
                    </a:p>
                  </a:txBody>
                  <a:tcPr anchor="ctr"/>
                </a:tc>
                <a:tc>
                  <a:txBody>
                    <a:bodyPr/>
                    <a:lstStyle/>
                    <a:p>
                      <a:r>
                        <a:rPr lang="en-US" altLang="zh-CN" sz="1400" kern="1200" noProof="0" dirty="0" smtClean="0">
                          <a:solidFill>
                            <a:schemeClr val="dk1"/>
                          </a:solidFill>
                          <a:latin typeface="+mn-lt"/>
                          <a:ea typeface="+mn-ea"/>
                          <a:cs typeface="+mn-cs"/>
                        </a:rPr>
                        <a:t>Propose in S1-161167</a:t>
                      </a:r>
                      <a:endParaRPr lang="en-US" altLang="zh-CN" sz="1400" kern="1200" noProof="0" dirty="0">
                        <a:solidFill>
                          <a:schemeClr val="dk1"/>
                        </a:solidFill>
                        <a:latin typeface="+mn-lt"/>
                        <a:ea typeface="+mn-ea"/>
                        <a:cs typeface="+mn-cs"/>
                      </a:endParaRPr>
                    </a:p>
                  </a:txBody>
                  <a:tcPr anchor="ctr"/>
                </a:tc>
              </a:tr>
            </a:tbl>
          </a:graphicData>
        </a:graphic>
      </p:graphicFrame>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535039"/>
            <a:ext cx="7772400" cy="1470025"/>
          </a:xfrm>
        </p:spPr>
        <p:txBody>
          <a:bodyPr/>
          <a:lstStyle/>
          <a:p>
            <a:r>
              <a:rPr lang="en-US" dirty="0" smtClean="0">
                <a:latin typeface="+mn-lt"/>
              </a:rPr>
              <a:t>THANK YOU!</a:t>
            </a:r>
            <a:endParaRPr lang="en-US" dirty="0" smtClean="0">
              <a:solidFill>
                <a:srgbClr val="FF0000"/>
              </a:solidFill>
              <a:latin typeface="+mn-lt"/>
            </a:endParaRPr>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7</a:t>
            </a:fld>
            <a:endParaRPr lang="en-GB" sz="1600"/>
          </a:p>
        </p:txBody>
      </p:sp>
      <p:sp>
        <p:nvSpPr>
          <p:cNvPr id="9" name="Text Box 5"/>
          <p:cNvSpPr txBox="1">
            <a:spLocks noChangeArrowheads="1"/>
          </p:cNvSpPr>
          <p:nvPr/>
        </p:nvSpPr>
        <p:spPr bwMode="auto">
          <a:xfrm>
            <a:off x="0" y="6291263"/>
            <a:ext cx="2591608" cy="57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WG1 Meeting </a:t>
            </a:r>
            <a:r>
              <a:rPr lang="en-GB" sz="1200" b="1" dirty="0" smtClean="0"/>
              <a:t>#74</a:t>
            </a:r>
            <a:endParaRPr lang="en-GB" sz="1200" b="1" dirty="0"/>
          </a:p>
          <a:p>
            <a:pPr>
              <a:spcBef>
                <a:spcPct val="20000"/>
              </a:spcBef>
              <a:spcAft>
                <a:spcPts val="600"/>
              </a:spcAft>
            </a:pPr>
            <a:r>
              <a:rPr lang="en-GB" sz="1200" b="1" dirty="0" smtClean="0"/>
              <a:t>Venice, Italy, 9-13 May 2016</a:t>
            </a:r>
            <a:endParaRPr lang="en-GB" sz="1200" dirty="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Designs\Artsy.pot</Template>
  <TotalTime>356</TotalTime>
  <Words>886</Words>
  <Application>Microsoft Office PowerPoint</Application>
  <PresentationFormat>全屏显示(4:3)</PresentationFormat>
  <Paragraphs>114</Paragraphs>
  <Slides>7</Slides>
  <Notes>7</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Blank Presentation</vt:lpstr>
      <vt:lpstr>Discussion on the aspects of REAR</vt:lpstr>
      <vt:lpstr>Abstract</vt:lpstr>
      <vt:lpstr>Aspects in the REAR WID</vt:lpstr>
      <vt:lpstr>Analysis on these aspects</vt:lpstr>
      <vt:lpstr>Categorization and CRs</vt:lpstr>
      <vt:lpstr>Additional CR proposals</vt:lpstr>
      <vt:lpstr>THANK YOU!</vt:lpstr>
    </vt:vector>
  </TitlesOfParts>
  <Company>MCC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Maurice Pope</dc:creator>
  <cp:keywords>3GPP</cp:keywords>
  <cp:lastModifiedBy>Wangda (Standard, Huawei)</cp:lastModifiedBy>
  <cp:revision>418</cp:revision>
  <cp:lastPrinted>2000-01-14T10:02:55Z</cp:lastPrinted>
  <dcterms:created xsi:type="dcterms:W3CDTF">1999-11-22T09:19:47Z</dcterms:created>
  <dcterms:modified xsi:type="dcterms:W3CDTF">2016-04-29T20:52:30Z</dcterms:modified>
  <cp:category>Presentation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(3)fwPBVDoMOeQJ9mRq9WYrMS6SjzxI69mcJJFrwdI1BSA8YE3ciRA30AqM3EAv2PmLFpWoVUZm
BNiiIz1u50YzmL+6sjvsC6/y9YneQ/4p3dNOhRviqo3jv8tZGGsL0Q1bZSspR5f217rxC0cj
clGROXvSxnFpDgs+pRXYQxW/k0LZ5Xg+ekai6GRyAiytMQs4da+ZrKNRyF/YKRu4A84pmWnv
MwNvmwfelb430CeqR9</vt:lpwstr>
  </property>
  <property fmtid="{D5CDD505-2E9C-101B-9397-08002B2CF9AE}" pid="3" name="_2015_ms_pID_7253431">
    <vt:lpwstr>jaOeYbafW0woMk+W1arDQsJiirdAip4T/pYhOkmwwJUKJ9cAZ7Iaov
VA/fAxQ4+apOWA9cdfl181pwTvXViOR7c8IvNZYnzNFsoSWrOpfdWUEQPCGK6nS/tnnHWFCy
diz3mN9Al+K4/aGJTPVvJdhffhWGc/pQGLHCk2sQQyOflyryyAqaAxEN4JHUa6NSOEzxguSW
CDN5WDtN2Ejr6bMfT+oHGyDNBZw/qun6OEfD</vt:lpwstr>
  </property>
  <property fmtid="{D5CDD505-2E9C-101B-9397-08002B2CF9AE}" pid="4" name="_2015_ms_pID_7253432">
    <vt:lpwstr>vVZZF6oH2CS/Za5q++aZnjGpM0d/6lQUFKug
KxG0o/Fq</vt:lpwstr>
  </property>
</Properties>
</file>