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GB" dirty="0" smtClean="0"/>
              <a:t>New </a:t>
            </a:r>
            <a:r>
              <a:rPr lang="en-GB" dirty="0"/>
              <a:t>Services and Markets Technology </a:t>
            </a:r>
            <a:r>
              <a:rPr lang="en-GB" dirty="0" smtClean="0"/>
              <a:t>Enablers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S1-151624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S1-151438)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SP-150142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S1-151624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TR Skeleton, scope, mechanism for consolidation of potential requirements and 20 Use Cases agreed</a:t>
            </a:r>
          </a:p>
          <a:p>
            <a:pPr lvl="1">
              <a:defRPr/>
            </a:pPr>
            <a:r>
              <a:rPr lang="en-GB" sz="2000" dirty="0" smtClean="0"/>
              <a:t>Over 40% of the use case areas in industry white papers included to some extent.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</a:p>
          <a:p>
            <a:pPr lvl="1">
              <a:defRPr/>
            </a:pPr>
            <a:r>
              <a:rPr lang="en-GB" sz="2000" dirty="0" smtClean="0"/>
              <a:t>Phase 1, </a:t>
            </a:r>
            <a:r>
              <a:rPr lang="en-GB" sz="2000" dirty="0" smtClean="0"/>
              <a:t>Step 3 in SID, </a:t>
            </a:r>
            <a:r>
              <a:rPr lang="en-GB" sz="2000" dirty="0" smtClean="0"/>
              <a:t>complete TR 22.891 20</a:t>
            </a:r>
            <a:r>
              <a:rPr lang="en-GB" sz="2000" dirty="0" smtClean="0"/>
              <a:t>%</a:t>
            </a:r>
          </a:p>
          <a:p>
            <a:pPr lvl="1">
              <a:defRPr/>
            </a:pPr>
            <a:r>
              <a:rPr lang="en-GB" sz="2000" dirty="0" smtClean="0"/>
              <a:t>Phase 1, </a:t>
            </a:r>
            <a:r>
              <a:rPr lang="en-GB" sz="2000" dirty="0" smtClean="0"/>
              <a:t>Step 5 in SID, </a:t>
            </a:r>
            <a:r>
              <a:rPr lang="en-GB" sz="2000" dirty="0" smtClean="0"/>
              <a:t>completion of subsequent TRs 0</a:t>
            </a:r>
            <a:r>
              <a:rPr lang="en-GB" sz="2000" dirty="0" smtClean="0"/>
              <a:t>%</a:t>
            </a:r>
          </a:p>
          <a:p>
            <a:pPr>
              <a:defRPr/>
            </a:pPr>
            <a:r>
              <a:rPr lang="en-GB" dirty="0" smtClean="0"/>
              <a:t>Draft TR 22.891 Completion: 20%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Secure storage of subscriber identity and network access and authentication credentials for low complexity devices.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S1-151624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7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12 (7+5).</a:t>
            </a:r>
          </a:p>
          <a:p>
            <a:pPr lvl="1">
              <a:defRPr/>
            </a:pPr>
            <a:r>
              <a:rPr lang="en-GB" dirty="0" smtClean="0"/>
              <a:t>Need more meeting time if we are to meet target delivery dates. 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S1-151624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</a:t>
            </a:r>
            <a:r>
              <a:rPr lang="en-GB" sz="2400" dirty="0" smtClean="0"/>
              <a:t>completion date in </a:t>
            </a:r>
            <a:r>
              <a:rPr lang="en-GB" sz="2400" dirty="0" smtClean="0"/>
              <a:t>WID, </a:t>
            </a:r>
            <a:r>
              <a:rPr lang="en-GB" sz="2400" dirty="0" smtClean="0"/>
              <a:t>Steps 1-5</a:t>
            </a:r>
            <a:r>
              <a:rPr lang="en-GB" sz="2400" dirty="0"/>
              <a:t>, all </a:t>
            </a:r>
            <a:r>
              <a:rPr lang="en-GB" sz="2400" dirty="0" smtClean="0"/>
              <a:t>TRs complete: 03/2016 </a:t>
            </a:r>
            <a:r>
              <a:rPr lang="en-GB" sz="2400" dirty="0" smtClean="0"/>
              <a:t>SA#71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/>
              <a:t>y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Target </a:t>
            </a:r>
            <a:r>
              <a:rPr lang="en-GB" sz="2000" dirty="0" smtClean="0"/>
              <a:t>completion </a:t>
            </a:r>
            <a:r>
              <a:rPr lang="en-GB" sz="2000" dirty="0" smtClean="0"/>
              <a:t>date for TR 22.891 may have to change if there is insufficient progress in SA1#71, Belgrade.</a:t>
            </a:r>
            <a:endParaRPr lang="en-GB" sz="1800" dirty="0" smtClean="0"/>
          </a:p>
          <a:p>
            <a:pPr>
              <a:defRPr/>
            </a:pPr>
            <a:r>
              <a:rPr lang="en-GB" sz="2400" dirty="0" smtClean="0"/>
              <a:t>Expected date to send TR 22.891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SA#69 </a:t>
            </a:r>
            <a:r>
              <a:rPr lang="en-GB" sz="2200" dirty="0" smtClean="0"/>
              <a:t>(</a:t>
            </a:r>
            <a:r>
              <a:rPr lang="en-GB" sz="2200" dirty="0" smtClean="0"/>
              <a:t>09/2015</a:t>
            </a:r>
            <a:r>
              <a:rPr lang="en-GB" sz="2200" dirty="0" smtClean="0"/>
              <a:t>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SA#70 </a:t>
            </a:r>
            <a:r>
              <a:rPr lang="en-GB" sz="2200" dirty="0" smtClean="0"/>
              <a:t>(</a:t>
            </a:r>
            <a:r>
              <a:rPr lang="en-GB" sz="2200" dirty="0" smtClean="0"/>
              <a:t>12/2015</a:t>
            </a:r>
            <a:r>
              <a:rPr lang="en-GB" sz="2200" dirty="0" smtClean="0"/>
              <a:t>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S1-151624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SA1#71 (Aug 2015):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Introduce remaining key use cases</a:t>
            </a:r>
          </a:p>
          <a:p>
            <a:pPr lvl="1">
              <a:defRPr/>
            </a:pPr>
            <a:r>
              <a:rPr lang="en-GB" sz="2000" dirty="0" smtClean="0"/>
              <a:t>Consolidation of potential requirements</a:t>
            </a:r>
          </a:p>
          <a:p>
            <a:pPr lvl="1">
              <a:defRPr/>
            </a:pPr>
            <a:r>
              <a:rPr lang="en-GB" sz="2000" dirty="0" smtClean="0"/>
              <a:t>Preparation for RAN Workshop at September plenaries.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Late use cases, grouping of use cases.</a:t>
            </a:r>
          </a:p>
          <a:p>
            <a:pPr lvl="2">
              <a:defRPr/>
            </a:pPr>
            <a:r>
              <a:rPr lang="en-GB" dirty="0" smtClean="0"/>
              <a:t>Approve new Study items </a:t>
            </a:r>
            <a:r>
              <a:rPr lang="en-GB" dirty="0" smtClean="0"/>
              <a:t>to produce subsequent TRs</a:t>
            </a:r>
            <a:r>
              <a:rPr lang="en-GB" dirty="0" smtClean="0"/>
              <a:t>.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(Feb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Add detailed use cases and potential requirements to </a:t>
            </a:r>
            <a:r>
              <a:rPr lang="en-GB" dirty="0" smtClean="0"/>
              <a:t>subsequent </a:t>
            </a:r>
            <a:r>
              <a:rPr lang="en-GB" dirty="0" smtClean="0"/>
              <a:t>TRs, using full SA1 use case template.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S1-151624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Discuss the need and focus of a 3 day Ad Hoc meeting for SMARTER.</a:t>
            </a:r>
          </a:p>
          <a:p>
            <a:pPr lvl="1">
              <a:defRPr/>
            </a:pPr>
            <a:r>
              <a:rPr lang="en-GB" sz="2000" dirty="0" smtClean="0"/>
              <a:t>Progress and convergence/compromise at SA1#70 has been positive and good.</a:t>
            </a:r>
          </a:p>
          <a:p>
            <a:pPr lvl="1">
              <a:defRPr/>
            </a:pPr>
            <a:r>
              <a:rPr lang="en-GB" sz="2000" dirty="0" smtClean="0"/>
              <a:t>Face to face discussions have been productive. Thus conference calls may not be as useful.</a:t>
            </a:r>
          </a:p>
          <a:p>
            <a:pPr lvl="1">
              <a:defRPr/>
            </a:pPr>
            <a:r>
              <a:rPr lang="en-GB" sz="2000" dirty="0" smtClean="0"/>
              <a:t>Do we accept a 3 month slip in delivery dates?</a:t>
            </a:r>
          </a:p>
          <a:p>
            <a:pPr lvl="1">
              <a:defRPr/>
            </a:pPr>
            <a:r>
              <a:rPr lang="en-GB" sz="2000" dirty="0" smtClean="0"/>
              <a:t>If not, an ad hoc will be necessary. Summer is often problematic. October may be better.</a:t>
            </a:r>
          </a:p>
          <a:p>
            <a:pPr lvl="1">
              <a:defRPr/>
            </a:pPr>
            <a:r>
              <a:rPr lang="en-GB" sz="2000" dirty="0" smtClean="0"/>
              <a:t>Complete use cases, proposed requirements etc. in Belgrade. Prepare content for RAN WS in Sept. </a:t>
            </a:r>
          </a:p>
          <a:p>
            <a:pPr lvl="1">
              <a:defRPr/>
            </a:pPr>
            <a:r>
              <a:rPr lang="en-GB" sz="2000" dirty="0" smtClean="0"/>
              <a:t>Make groups from the complete set of use cases and prepare draft SIDs for </a:t>
            </a:r>
            <a:r>
              <a:rPr lang="en-GB" sz="2000" dirty="0" smtClean="0"/>
              <a:t>subsequent </a:t>
            </a:r>
            <a:r>
              <a:rPr lang="en-GB" sz="2000" dirty="0" smtClean="0"/>
              <a:t>TRs at the Ad Hoc.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S1-151624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&lt;10%&gt;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&lt;20%&gt;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&lt;35%&gt;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(Feb 2016): &lt;60%&gt;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S1-151624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544</Words>
  <Application>Microsoft Office PowerPoint</Application>
  <PresentationFormat>On-screen Show (4:3)</PresentationFormat>
  <Paragraphs>86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SMARTER Status Update New Services and Markets Technology Enablers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316</cp:revision>
  <cp:lastPrinted>2000-01-14T10:02:55Z</cp:lastPrinted>
  <dcterms:created xsi:type="dcterms:W3CDTF">1999-11-22T09:19:47Z</dcterms:created>
  <dcterms:modified xsi:type="dcterms:W3CDTF">2015-04-17T21:45:36Z</dcterms:modified>
  <cp:category>Presentation</cp:category>
</cp:coreProperties>
</file>