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mp4" ContentType="video/unknown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5" r:id="rId2"/>
    <p:sldId id="286" r:id="rId3"/>
    <p:sldId id="294" r:id="rId4"/>
    <p:sldId id="297" r:id="rId5"/>
    <p:sldId id="296" r:id="rId6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01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1" autoAdjust="0"/>
    <p:restoredTop sz="94660"/>
  </p:normalViewPr>
  <p:slideViewPr>
    <p:cSldViewPr>
      <p:cViewPr varScale="1">
        <p:scale>
          <a:sx n="87" d="100"/>
          <a:sy n="87" d="100"/>
        </p:scale>
        <p:origin x="-2024" y="-96"/>
      </p:cViewPr>
      <p:guideLst>
        <p:guide orient="horz" pos="2160"/>
        <p:guide pos="28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2682" y="-108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C89BAE0-F6E9-444F-8BEE-B66F914635F1}" type="datetimeFigureOut">
              <a:rPr lang="en-GB" smtClean="0"/>
              <a:pPr/>
              <a:t>30/07/2012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E7C0FAA8-405B-4C0F-B4E4-B4F6C7C2008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6131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5ABA6A-EB52-4339-B3BB-D196DFE73D16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C0FAA8-405B-4C0F-B4E4-B4F6C7C20085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C0FAA8-405B-4C0F-B4E4-B4F6C7C20085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5ABA6A-EB52-4339-B3BB-D196DFE73D16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cid:image001.jpg@01CD0293.60879A00" TargetMode="Externa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976" y="1413422"/>
            <a:ext cx="6537764" cy="49679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4190" y="3140968"/>
            <a:ext cx="7772400" cy="893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9990" y="4032647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30/07/2012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3681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30/07/2012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4505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30/07/2012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2780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30/07/2012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129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30/07/2012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0158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30/07/2012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6" descr="http://a1.sphotos.ak.fbcdn.net/hphotos-ak-snc6/216742_10150283943054618_7857109617_7240373_1446742_n.jpg"/>
          <p:cNvPicPr>
            <a:picLocks noChangeAspect="1" noChangeArrowheads="1"/>
          </p:cNvPicPr>
          <p:nvPr userDrawn="1"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7236296" y="6021288"/>
            <a:ext cx="17240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96980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30/07/2012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486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30/07/2012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1662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30/07/2012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4402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30/07/2012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3778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C79E-EFB8-45A9-999B-02612D1812A6}" type="datetimeFigureOut">
              <a:rPr lang="en-GB" smtClean="0"/>
              <a:pPr/>
              <a:t>30/07/2012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8DBC-5EE2-4EE0-8F79-7E60A967AA9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8969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91680" y="34792"/>
            <a:ext cx="729793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C79E-EFB8-45A9-999B-02612D1812A6}" type="datetimeFigureOut">
              <a:rPr lang="en-GB" smtClean="0"/>
              <a:pPr/>
              <a:t>30/07/2012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DE2E8DBC-5EE2-4EE0-8F79-7E60A967AA9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1206584"/>
            <a:ext cx="9144000" cy="49727"/>
          </a:xfrm>
          <a:prstGeom prst="rect">
            <a:avLst/>
          </a:prstGeom>
          <a:solidFill>
            <a:srgbClr val="006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44" y="90144"/>
            <a:ext cx="1344212" cy="101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70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200" b="1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tony.gray@tandcca.com" TargetMode="External"/><Relationship Id="rId4" Type="http://schemas.openxmlformats.org/officeDocument/2006/relationships/hyperlink" Target="http://www.tandcca.com/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www.tandcca.com/about/article/17582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image" Target="../media/image4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tony.gray@tandcca.com" TargetMode="External"/><Relationship Id="rId4" Type="http://schemas.openxmlformats.org/officeDocument/2006/relationships/hyperlink" Target="http://www.tandcca.com/" TargetMode="External"/><Relationship Id="rId5" Type="http://schemas.openxmlformats.org/officeDocument/2006/relationships/image" Target="../media/image5.png"/><Relationship Id="rId6" Type="http://schemas.openxmlformats.org/officeDocument/2006/relationships/image" Target="../media/image6.jpeg"/><Relationship Id="rId7" Type="http://schemas.openxmlformats.org/officeDocument/2006/relationships/hyperlink" Target="http://www.facebook.com/tandcca" TargetMode="External"/><Relationship Id="rId8" Type="http://schemas.openxmlformats.org/officeDocument/2006/relationships/image" Target="../media/image7.jpeg"/><Relationship Id="rId9" Type="http://schemas.openxmlformats.org/officeDocument/2006/relationships/image" Target="../media/image8.jpeg"/><Relationship Id="rId10" Type="http://schemas.openxmlformats.org/officeDocument/2006/relationships/hyperlink" Target="http://www.youtube.com/user/tandcca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47827" y="282714"/>
            <a:ext cx="74166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GB" sz="2400" b="1" dirty="0" smtClean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Critical Communications </a:t>
            </a:r>
            <a:r>
              <a:rPr lang="en-GB" sz="2400" b="1" dirty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Broadband Group (</a:t>
            </a:r>
            <a:r>
              <a:rPr lang="en-GB" sz="2400" b="1" dirty="0" smtClean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CCBG</a:t>
            </a:r>
            <a:r>
              <a:rPr lang="en-GB" sz="2400" b="1" dirty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)</a:t>
            </a:r>
            <a:endParaRPr lang="en-GB" sz="2400" i="1" dirty="0">
              <a:solidFill>
                <a:srgbClr val="006CB5"/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2998" y="1628800"/>
            <a:ext cx="8318203" cy="49675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GB" sz="2600" b="1" i="1" dirty="0" smtClean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3GPP LS12-001 - Additional information:</a:t>
            </a:r>
          </a:p>
          <a:p>
            <a:pPr algn="ctr">
              <a:lnSpc>
                <a:spcPct val="130000"/>
              </a:lnSpc>
            </a:pPr>
            <a:r>
              <a:rPr lang="en-GB" sz="2600" b="1" i="1" dirty="0" smtClean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Group </a:t>
            </a:r>
            <a:r>
              <a:rPr lang="en-GB" sz="2600" b="1" i="1" dirty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Communications &amp; Proximity-based Services </a:t>
            </a:r>
          </a:p>
          <a:p>
            <a:pPr algn="ctr">
              <a:lnSpc>
                <a:spcPct val="130000"/>
              </a:lnSpc>
            </a:pPr>
            <a:endParaRPr lang="en-GB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  <a:p>
            <a:pPr algn="ctr">
              <a:lnSpc>
                <a:spcPct val="130000"/>
              </a:lnSpc>
            </a:pPr>
            <a:endParaRPr lang="en-GB" sz="2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  <a:p>
            <a:pPr algn="ctr">
              <a:lnSpc>
                <a:spcPct val="130000"/>
              </a:lnSpc>
            </a:pPr>
            <a:r>
              <a:rPr lang="en-GB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Tony Gray</a:t>
            </a:r>
          </a:p>
          <a:p>
            <a:pPr algn="ctr">
              <a:lnSpc>
                <a:spcPct val="130000"/>
              </a:lnSpc>
            </a:pPr>
            <a:r>
              <a:rPr lang="en-GB" sz="14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Board Member, TETRA &amp; Critical Communications Association (TCCA)</a:t>
            </a:r>
          </a:p>
          <a:p>
            <a:pPr algn="ctr">
              <a:lnSpc>
                <a:spcPct val="130000"/>
              </a:lnSpc>
            </a:pPr>
            <a:r>
              <a:rPr lang="en-GB" sz="14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Chairman</a:t>
            </a:r>
            <a:r>
              <a:rPr lang="en-GB" sz="14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, TCCA </a:t>
            </a:r>
            <a:r>
              <a:rPr lang="en-GB" sz="14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Critical Communications broadband Group (CCBG)</a:t>
            </a:r>
            <a:endParaRPr lang="en-GB" sz="1400" b="1" i="1" dirty="0" smtClean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  <a:p>
            <a:pPr algn="ctr">
              <a:lnSpc>
                <a:spcPct val="130000"/>
              </a:lnSpc>
            </a:pPr>
            <a:endParaRPr lang="en-GB" sz="1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  <a:p>
            <a:pPr algn="ctr">
              <a:lnSpc>
                <a:spcPct val="130000"/>
              </a:lnSpc>
            </a:pP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Regional </a:t>
            </a:r>
            <a:r>
              <a:rPr lang="en-GB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Business Director</a:t>
            </a:r>
          </a:p>
          <a:p>
            <a:pPr algn="ctr">
              <a:lnSpc>
                <a:spcPct val="130000"/>
              </a:lnSpc>
            </a:pPr>
            <a:r>
              <a:rPr lang="en-GB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P3 </a:t>
            </a:r>
            <a:r>
              <a:rPr lang="en-GB" sz="1400" b="1" dirty="0">
                <a:solidFill>
                  <a:srgbClr val="1B01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communications GmbH</a:t>
            </a:r>
            <a:endParaRPr lang="en-GB" sz="1400" b="1" dirty="0" smtClean="0">
              <a:solidFill>
                <a:srgbClr val="1B01B5"/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  <a:p>
            <a:pPr algn="ctr">
              <a:lnSpc>
                <a:spcPct val="130000"/>
              </a:lnSpc>
            </a:pPr>
            <a:r>
              <a:rPr lang="en-GB" sz="1400" dirty="0" smtClean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e: </a:t>
            </a:r>
            <a:r>
              <a:rPr lang="en-GB" sz="1400" dirty="0" smtClean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  <a:hlinkClick r:id="rId3"/>
              </a:rPr>
              <a:t>tony.gray@tandcca.com</a:t>
            </a:r>
            <a:endParaRPr lang="en-GB" sz="1400" dirty="0" smtClean="0">
              <a:solidFill>
                <a:srgbClr val="006CB5"/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  <a:p>
            <a:pPr algn="ctr">
              <a:lnSpc>
                <a:spcPct val="130000"/>
              </a:lnSpc>
            </a:pPr>
            <a:r>
              <a:rPr lang="en-GB" sz="1400" dirty="0" smtClean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t: +49 151 276 54501</a:t>
            </a:r>
            <a:endParaRPr lang="en-GB" sz="1400" dirty="0">
              <a:solidFill>
                <a:srgbClr val="006CB5"/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  <a:p>
            <a:pPr algn="ctr">
              <a:lnSpc>
                <a:spcPct val="130000"/>
              </a:lnSpc>
            </a:pPr>
            <a:endParaRPr lang="en-GB" sz="1200" dirty="0" smtClean="0">
              <a:solidFill>
                <a:srgbClr val="006CB5"/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  <a:p>
            <a:pPr algn="ctr"/>
            <a:endParaRPr lang="en-GB" sz="1200" dirty="0" smtClean="0">
              <a:solidFill>
                <a:srgbClr val="006CB5"/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  <a:p>
            <a:pPr algn="ctr"/>
            <a:r>
              <a:rPr lang="en-GB" sz="1200" i="1" dirty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CCBG is a working group of the TETRA </a:t>
            </a:r>
            <a:r>
              <a:rPr lang="en-GB" sz="1200" i="1" dirty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&amp;</a:t>
            </a:r>
            <a:r>
              <a:rPr lang="en-GB" sz="1200" i="1" dirty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 Critical Communications Association (TCCA)</a:t>
            </a:r>
          </a:p>
          <a:p>
            <a:pPr algn="ctr"/>
            <a:r>
              <a:rPr lang="en-GB" sz="1200" i="1" dirty="0" smtClean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  <a:hlinkClick r:id="rId4"/>
              </a:rPr>
              <a:t>www.tandcca.com</a:t>
            </a:r>
            <a:endParaRPr lang="en-GB" sz="1200" i="1" dirty="0">
              <a:solidFill>
                <a:srgbClr val="006CB5"/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279695"/>
      </p:ext>
    </p:extLst>
  </p:cSld>
  <p:clrMapOvr>
    <a:masterClrMapping/>
  </p:clrMapOvr>
  <p:transition xmlns:p14="http://schemas.microsoft.com/office/powerpoint/2010/main" spd="med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1680" y="0"/>
            <a:ext cx="7297936" cy="1143000"/>
          </a:xfr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About CCBG: </a:t>
            </a:r>
            <a:r>
              <a:rPr lang="en-GB" dirty="0" smtClean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Mission &amp; Aims</a:t>
            </a:r>
            <a:endParaRPr lang="en-GB" dirty="0">
              <a:solidFill>
                <a:srgbClr val="006CB5"/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GB" dirty="0" smtClean="0">
                <a:latin typeface="Trebuchet MS" pitchFamily="34" charset="0"/>
              </a:rPr>
              <a:t>CCBG works </a:t>
            </a:r>
            <a:r>
              <a:rPr lang="en-GB" dirty="0">
                <a:latin typeface="Trebuchet MS" pitchFamily="34" charset="0"/>
              </a:rPr>
              <a:t>with other relevant groups globally </a:t>
            </a:r>
            <a:r>
              <a:rPr lang="en-GB" dirty="0" smtClean="0">
                <a:latin typeface="Trebuchet MS" pitchFamily="34" charset="0"/>
              </a:rPr>
              <a:t>to:</a:t>
            </a:r>
          </a:p>
          <a:p>
            <a:pPr lvl="1">
              <a:lnSpc>
                <a:spcPct val="110000"/>
              </a:lnSpc>
            </a:pPr>
            <a:r>
              <a:rPr lang="en-GB" dirty="0">
                <a:latin typeface="Trebuchet MS" pitchFamily="34" charset="0"/>
              </a:rPr>
              <a:t>d</a:t>
            </a:r>
            <a:r>
              <a:rPr lang="en-GB" dirty="0" smtClean="0">
                <a:latin typeface="Trebuchet MS" pitchFamily="34" charset="0"/>
              </a:rPr>
              <a:t>rive </a:t>
            </a:r>
            <a:r>
              <a:rPr lang="en-GB" dirty="0">
                <a:latin typeface="Trebuchet MS" pitchFamily="34" charset="0"/>
              </a:rPr>
              <a:t>the </a:t>
            </a:r>
            <a:r>
              <a:rPr lang="en-GB" dirty="0" smtClean="0">
                <a:latin typeface="Trebuchet MS" pitchFamily="34" charset="0"/>
              </a:rPr>
              <a:t>development &amp; adoption </a:t>
            </a:r>
            <a:r>
              <a:rPr lang="en-GB" dirty="0">
                <a:latin typeface="Trebuchet MS" pitchFamily="34" charset="0"/>
              </a:rPr>
              <a:t>of common </a:t>
            </a:r>
            <a:r>
              <a:rPr lang="en-GB" dirty="0" smtClean="0">
                <a:latin typeface="Trebuchet MS" pitchFamily="34" charset="0"/>
              </a:rPr>
              <a:t>worldwide mobile </a:t>
            </a:r>
            <a:r>
              <a:rPr lang="en-GB" dirty="0">
                <a:latin typeface="Trebuchet MS" pitchFamily="34" charset="0"/>
              </a:rPr>
              <a:t>broadband </a:t>
            </a:r>
            <a:r>
              <a:rPr lang="en-GB" dirty="0" smtClean="0">
                <a:latin typeface="Trebuchet MS" pitchFamily="34" charset="0"/>
              </a:rPr>
              <a:t>standards &amp; solutions </a:t>
            </a:r>
            <a:r>
              <a:rPr lang="en-GB" dirty="0">
                <a:latin typeface="Trebuchet MS" pitchFamily="34" charset="0"/>
              </a:rPr>
              <a:t>for users who operate in a mission </a:t>
            </a:r>
            <a:r>
              <a:rPr lang="en-GB" dirty="0" smtClean="0">
                <a:latin typeface="Trebuchet MS" pitchFamily="34" charset="0"/>
              </a:rPr>
              <a:t>or </a:t>
            </a:r>
            <a:r>
              <a:rPr lang="en-GB" dirty="0">
                <a:latin typeface="Trebuchet MS" pitchFamily="34" charset="0"/>
              </a:rPr>
              <a:t>business critical </a:t>
            </a:r>
            <a:r>
              <a:rPr lang="en-GB" dirty="0" smtClean="0">
                <a:latin typeface="Trebuchet MS" pitchFamily="34" charset="0"/>
              </a:rPr>
              <a:t>environment.</a:t>
            </a:r>
          </a:p>
          <a:p>
            <a:pPr lvl="1">
              <a:lnSpc>
                <a:spcPct val="110000"/>
              </a:lnSpc>
            </a:pPr>
            <a:r>
              <a:rPr lang="en-GB" dirty="0" smtClean="0">
                <a:latin typeface="Trebuchet MS" pitchFamily="34" charset="0"/>
              </a:rPr>
              <a:t>lobby </a:t>
            </a:r>
            <a:r>
              <a:rPr lang="en-GB" dirty="0">
                <a:latin typeface="Trebuchet MS" pitchFamily="34" charset="0"/>
              </a:rPr>
              <a:t>for </a:t>
            </a:r>
            <a:r>
              <a:rPr lang="en-GB" dirty="0" smtClean="0">
                <a:latin typeface="Trebuchet MS" pitchFamily="34" charset="0"/>
              </a:rPr>
              <a:t>appropriate</a:t>
            </a:r>
            <a:r>
              <a:rPr lang="en-GB" dirty="0" smtClean="0">
                <a:latin typeface="Trebuchet MS" pitchFamily="34" charset="0"/>
              </a:rPr>
              <a:t>, &amp; as </a:t>
            </a:r>
            <a:r>
              <a:rPr lang="en-GB" dirty="0" smtClean="0">
                <a:latin typeface="Trebuchet MS" pitchFamily="34" charset="0"/>
              </a:rPr>
              <a:t>far as possible harmonised, </a:t>
            </a:r>
            <a:r>
              <a:rPr lang="en-GB" dirty="0">
                <a:latin typeface="Trebuchet MS" pitchFamily="34" charset="0"/>
              </a:rPr>
              <a:t>spectrum in which to deploy critical broadband </a:t>
            </a:r>
            <a:r>
              <a:rPr lang="en-GB" dirty="0" smtClean="0">
                <a:latin typeface="Trebuchet MS" pitchFamily="34" charset="0"/>
              </a:rPr>
              <a:t>services &amp; applications</a:t>
            </a:r>
            <a:r>
              <a:rPr lang="en-GB" dirty="0" smtClean="0">
                <a:latin typeface="Trebuchet MS" pitchFamily="34" charset="0"/>
              </a:rPr>
              <a:t>.</a:t>
            </a:r>
          </a:p>
          <a:p>
            <a:pPr>
              <a:lnSpc>
                <a:spcPct val="110000"/>
              </a:lnSpc>
            </a:pPr>
            <a:endParaRPr lang="en-GB" dirty="0" smtClean="0">
              <a:latin typeface="Trebuchet MS" pitchFamily="34" charset="0"/>
            </a:endParaRPr>
          </a:p>
          <a:p>
            <a:pPr>
              <a:lnSpc>
                <a:spcPct val="110000"/>
              </a:lnSpc>
            </a:pPr>
            <a:r>
              <a:rPr lang="en-GB" dirty="0" smtClean="0">
                <a:latin typeface="Trebuchet MS" pitchFamily="34" charset="0"/>
              </a:rPr>
              <a:t>Critical</a:t>
            </a:r>
            <a:r>
              <a:rPr lang="en-GB" dirty="0" smtClean="0">
                <a:latin typeface="Trebuchet MS" pitchFamily="34" charset="0"/>
              </a:rPr>
              <a:t> </a:t>
            </a:r>
            <a:r>
              <a:rPr lang="en-GB" dirty="0">
                <a:latin typeface="Trebuchet MS" pitchFamily="34" charset="0"/>
              </a:rPr>
              <a:t>broadband </a:t>
            </a:r>
            <a:r>
              <a:rPr lang="en-GB" dirty="0" smtClean="0">
                <a:latin typeface="Trebuchet MS" pitchFamily="34" charset="0"/>
              </a:rPr>
              <a:t>capabilities </a:t>
            </a:r>
            <a:r>
              <a:rPr lang="en-GB" dirty="0" smtClean="0">
                <a:latin typeface="Trebuchet MS" pitchFamily="34" charset="0"/>
              </a:rPr>
              <a:t>will:</a:t>
            </a:r>
            <a:endParaRPr lang="en-GB" dirty="0" smtClean="0">
              <a:latin typeface="Trebuchet MS" pitchFamily="34" charset="0"/>
            </a:endParaRPr>
          </a:p>
          <a:p>
            <a:pPr lvl="1">
              <a:lnSpc>
                <a:spcPct val="110000"/>
              </a:lnSpc>
            </a:pPr>
            <a:r>
              <a:rPr lang="en-GB" dirty="0" smtClean="0">
                <a:latin typeface="Trebuchet MS" pitchFamily="34" charset="0"/>
              </a:rPr>
              <a:t>enable </a:t>
            </a:r>
            <a:r>
              <a:rPr lang="en-GB" dirty="0">
                <a:latin typeface="Trebuchet MS" pitchFamily="34" charset="0"/>
              </a:rPr>
              <a:t>all </a:t>
            </a:r>
            <a:r>
              <a:rPr lang="en-GB" dirty="0" smtClean="0">
                <a:latin typeface="Trebuchet MS" pitchFamily="34" charset="0"/>
              </a:rPr>
              <a:t>critical comms users </a:t>
            </a:r>
            <a:r>
              <a:rPr lang="en-GB" dirty="0">
                <a:latin typeface="Trebuchet MS" pitchFamily="34" charset="0"/>
              </a:rPr>
              <a:t>to access their information systems, </a:t>
            </a:r>
            <a:r>
              <a:rPr lang="en-GB" dirty="0" smtClean="0">
                <a:latin typeface="Trebuchet MS" pitchFamily="34" charset="0"/>
              </a:rPr>
              <a:t>intranet &amp; internet </a:t>
            </a:r>
            <a:r>
              <a:rPr lang="en-GB" dirty="0">
                <a:latin typeface="Trebuchet MS" pitchFamily="34" charset="0"/>
              </a:rPr>
              <a:t>at broadband speeds using their professional mobile devices </a:t>
            </a:r>
            <a:r>
              <a:rPr lang="en-GB" dirty="0" smtClean="0">
                <a:latin typeface="Trebuchet MS" pitchFamily="34" charset="0"/>
              </a:rPr>
              <a:t>- wherever </a:t>
            </a:r>
            <a:r>
              <a:rPr lang="en-GB" dirty="0">
                <a:latin typeface="Trebuchet MS" pitchFamily="34" charset="0"/>
              </a:rPr>
              <a:t>they </a:t>
            </a:r>
            <a:r>
              <a:rPr lang="en-GB" dirty="0" smtClean="0">
                <a:latin typeface="Trebuchet MS" pitchFamily="34" charset="0"/>
              </a:rPr>
              <a:t>are &amp; whenever </a:t>
            </a:r>
            <a:r>
              <a:rPr lang="en-GB" dirty="0">
                <a:latin typeface="Trebuchet MS" pitchFamily="34" charset="0"/>
              </a:rPr>
              <a:t>they have the </a:t>
            </a:r>
            <a:r>
              <a:rPr lang="en-GB" dirty="0" smtClean="0">
                <a:latin typeface="Trebuchet MS" pitchFamily="34" charset="0"/>
              </a:rPr>
              <a:t>need.</a:t>
            </a:r>
          </a:p>
          <a:p>
            <a:pPr lvl="1">
              <a:lnSpc>
                <a:spcPct val="110000"/>
              </a:lnSpc>
            </a:pPr>
            <a:r>
              <a:rPr lang="en-GB" dirty="0" smtClean="0">
                <a:latin typeface="Trebuchet MS" pitchFamily="34" charset="0"/>
              </a:rPr>
              <a:t>be defined to meet the </a:t>
            </a:r>
            <a:r>
              <a:rPr lang="en-GB" dirty="0">
                <a:latin typeface="Trebuchet MS" pitchFamily="34" charset="0"/>
              </a:rPr>
              <a:t>specific needs of the </a:t>
            </a:r>
            <a:r>
              <a:rPr lang="en-GB" dirty="0" smtClean="0">
                <a:latin typeface="Trebuchet MS" pitchFamily="34" charset="0"/>
              </a:rPr>
              <a:t>user, </a:t>
            </a:r>
            <a:r>
              <a:rPr lang="en-GB" dirty="0">
                <a:latin typeface="Trebuchet MS" pitchFamily="34" charset="0"/>
              </a:rPr>
              <a:t>in the same way that critical </a:t>
            </a:r>
            <a:r>
              <a:rPr lang="en-GB" dirty="0" smtClean="0">
                <a:latin typeface="Trebuchet MS" pitchFamily="34" charset="0"/>
              </a:rPr>
              <a:t>voice &amp; narrowband </a:t>
            </a:r>
            <a:r>
              <a:rPr lang="en-GB" dirty="0">
                <a:latin typeface="Trebuchet MS" pitchFamily="34" charset="0"/>
              </a:rPr>
              <a:t>data services are currently delivered by </a:t>
            </a:r>
            <a:r>
              <a:rPr lang="en-GB" dirty="0" smtClean="0">
                <a:latin typeface="Trebuchet MS" pitchFamily="34" charset="0"/>
              </a:rPr>
              <a:t>critical comms-grade technologies </a:t>
            </a:r>
            <a:r>
              <a:rPr lang="en-GB" dirty="0">
                <a:latin typeface="Trebuchet MS" pitchFamily="34" charset="0"/>
              </a:rPr>
              <a:t>such as TETRA, Tetrapol, </a:t>
            </a:r>
            <a:r>
              <a:rPr lang="en-GB" dirty="0" smtClean="0">
                <a:latin typeface="Trebuchet MS" pitchFamily="34" charset="0"/>
              </a:rPr>
              <a:t>P25, GSM-</a:t>
            </a:r>
            <a:r>
              <a:rPr lang="en-GB" dirty="0" smtClean="0">
                <a:latin typeface="Trebuchet MS" pitchFamily="34" charset="0"/>
              </a:rPr>
              <a:t>R &amp; others</a:t>
            </a:r>
            <a:r>
              <a:rPr lang="en-GB" dirty="0">
                <a:latin typeface="Trebuchet MS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34508150"/>
      </p:ext>
    </p:extLst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 smtClean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3GPP LS 12-001 27/07/12</a:t>
            </a:r>
            <a:endParaRPr lang="en-GB" sz="2800" dirty="0">
              <a:solidFill>
                <a:srgbClr val="006CB5"/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069160"/>
          </a:xfrm>
        </p:spPr>
        <p:txBody>
          <a:bodyPr>
            <a:normAutofit lnSpcReduction="10000"/>
          </a:bodyPr>
          <a:lstStyle/>
          <a:p>
            <a:pPr lvl="0"/>
            <a:r>
              <a:rPr lang="en-GB" dirty="0" smtClean="0">
                <a:latin typeface="Trebuchet MS" pitchFamily="34" charset="0"/>
              </a:rPr>
              <a:t>F</a:t>
            </a:r>
            <a:r>
              <a:rPr lang="en-GB" dirty="0" smtClean="0"/>
              <a:t>urther </a:t>
            </a:r>
            <a:r>
              <a:rPr lang="en-GB" dirty="0"/>
              <a:t>background information </a:t>
            </a:r>
            <a:r>
              <a:rPr lang="en-GB" dirty="0" smtClean="0"/>
              <a:t>supporting </a:t>
            </a:r>
            <a:r>
              <a:rPr lang="en-GB" dirty="0"/>
              <a:t>requests </a:t>
            </a:r>
            <a:r>
              <a:rPr lang="en-GB" dirty="0" smtClean="0"/>
              <a:t>for standards </a:t>
            </a:r>
            <a:r>
              <a:rPr lang="en-GB" dirty="0"/>
              <a:t>additions </a:t>
            </a:r>
            <a:r>
              <a:rPr lang="en-GB" dirty="0" smtClean="0"/>
              <a:t>for </a:t>
            </a:r>
            <a:r>
              <a:rPr lang="en-GB" b="1" dirty="0"/>
              <a:t>Group Communications &amp; Proximity-based Services </a:t>
            </a:r>
            <a:r>
              <a:rPr lang="en-GB" dirty="0" smtClean="0"/>
              <a:t>(ref. ETSI </a:t>
            </a:r>
            <a:r>
              <a:rPr lang="en-GB" dirty="0"/>
              <a:t>TC TETRA </a:t>
            </a:r>
            <a:r>
              <a:rPr lang="en-GB" dirty="0" smtClean="0"/>
              <a:t>LS </a:t>
            </a:r>
            <a:r>
              <a:rPr lang="en-GB" dirty="0"/>
              <a:t>TETRA (12)</a:t>
            </a:r>
            <a:r>
              <a:rPr lang="en-GB" dirty="0" smtClean="0"/>
              <a:t>000036r1):</a:t>
            </a:r>
            <a:endParaRPr lang="en-GB" sz="2400" dirty="0"/>
          </a:p>
          <a:p>
            <a:pPr marL="800100" lvl="1" indent="-342900">
              <a:buFont typeface="+mj-lt"/>
              <a:buAutoNum type="arabicPeriod"/>
            </a:pPr>
            <a:r>
              <a:rPr lang="en-GB" sz="1800" dirty="0" smtClean="0"/>
              <a:t>TCCA / NPSTC (NIST) </a:t>
            </a:r>
            <a:r>
              <a:rPr lang="en-GB" sz="1800" dirty="0" err="1" smtClean="0"/>
              <a:t>MoA</a:t>
            </a:r>
            <a:r>
              <a:rPr lang="en-GB" sz="1800" dirty="0" smtClean="0"/>
              <a:t> </a:t>
            </a:r>
            <a:r>
              <a:rPr lang="en-GB" sz="1800" b="1" dirty="0" smtClean="0"/>
              <a:t>underscores joint </a:t>
            </a:r>
            <a:r>
              <a:rPr lang="en-GB" sz="1800" b="1" dirty="0"/>
              <a:t>commitment</a:t>
            </a:r>
            <a:r>
              <a:rPr lang="en-GB" sz="1800" dirty="0"/>
              <a:t> </a:t>
            </a:r>
            <a:r>
              <a:rPr lang="en-GB" sz="1800" dirty="0" smtClean="0"/>
              <a:t>to </a:t>
            </a:r>
            <a:r>
              <a:rPr lang="en-GB" sz="1800" dirty="0"/>
              <a:t>develop mission critical public safety communications standards </a:t>
            </a:r>
            <a:r>
              <a:rPr lang="en-GB" sz="1800" dirty="0" smtClean="0"/>
              <a:t>for LTE-based technology: </a:t>
            </a:r>
            <a:r>
              <a:rPr lang="en-GB" sz="1800" u="sng" dirty="0">
                <a:hlinkClick r:id="rId3"/>
              </a:rPr>
              <a:t>www.tandcca.com/about/article/17582</a:t>
            </a:r>
            <a:r>
              <a:rPr lang="en-GB" sz="1800" dirty="0"/>
              <a:t>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800" dirty="0" smtClean="0"/>
              <a:t>CCBG confirms </a:t>
            </a:r>
            <a:r>
              <a:rPr lang="en-GB" sz="1800" b="1" dirty="0"/>
              <a:t>full alignment, agreement &amp; commonality of purpose </a:t>
            </a:r>
            <a:r>
              <a:rPr lang="en-GB" sz="1800" dirty="0"/>
              <a:t>with NPSTC regarding </a:t>
            </a:r>
            <a:r>
              <a:rPr lang="en-GB" sz="1800" dirty="0" smtClean="0"/>
              <a:t>requirements for </a:t>
            </a:r>
            <a:r>
              <a:rPr lang="en-GB" sz="1800" dirty="0"/>
              <a:t>Group Communications &amp; Proximity-based Services.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 sz="1800" dirty="0" smtClean="0"/>
              <a:t>TCCA board statement:</a:t>
            </a:r>
            <a:endParaRPr lang="en-GB" sz="1800" dirty="0"/>
          </a:p>
          <a:p>
            <a:pPr marL="857250" lvl="2" indent="0">
              <a:buNone/>
            </a:pPr>
            <a:r>
              <a:rPr lang="en-GB" sz="1800" i="1" dirty="0"/>
              <a:t>“The </a:t>
            </a:r>
            <a:r>
              <a:rPr lang="en-GB" sz="1800" i="1" dirty="0" smtClean="0"/>
              <a:t>TETRA &amp; Critical </a:t>
            </a:r>
            <a:r>
              <a:rPr lang="en-GB" sz="1800" i="1" dirty="0"/>
              <a:t>Communications Association (TCCA) has an objective of driving the development of Mobile Broadband solutions for the users of Mission </a:t>
            </a:r>
            <a:r>
              <a:rPr lang="en-GB" sz="1800" i="1" dirty="0" smtClean="0"/>
              <a:t>&amp; Business </a:t>
            </a:r>
            <a:r>
              <a:rPr lang="en-GB" sz="1800" i="1" dirty="0"/>
              <a:t>Critical mobile </a:t>
            </a:r>
            <a:r>
              <a:rPr lang="en-GB" sz="1800" i="1" dirty="0" smtClean="0"/>
              <a:t>communications</a:t>
            </a:r>
            <a:r>
              <a:rPr lang="en-GB" sz="1800" b="1" i="1" dirty="0" smtClean="0"/>
              <a:t>.”</a:t>
            </a:r>
          </a:p>
          <a:p>
            <a:pPr marL="857250" lvl="2" indent="0">
              <a:buNone/>
            </a:pPr>
            <a:r>
              <a:rPr lang="en-GB" sz="1800" b="1" i="1" dirty="0" smtClean="0"/>
              <a:t>“Having </a:t>
            </a:r>
            <a:r>
              <a:rPr lang="en-GB" sz="1800" b="1" i="1" dirty="0"/>
              <a:t>reviewed existing technologies the TCCA believes that LTE holds the greatest prospect for delivering such solutions. As a result the TCCA intends to work with 3GPP to include the functionality necessary within the LTE standard to meet that objective</a:t>
            </a:r>
            <a:r>
              <a:rPr lang="en-GB" sz="1800" b="1" i="1" dirty="0" smtClean="0"/>
              <a:t>.</a:t>
            </a:r>
            <a:r>
              <a:rPr lang="en-GB" sz="1800" i="1" dirty="0" smtClean="0"/>
              <a:t>”</a:t>
            </a:r>
            <a:endParaRPr lang="en-GB" sz="1800" b="1" dirty="0"/>
          </a:p>
        </p:txBody>
      </p:sp>
    </p:spTree>
    <p:extLst>
      <p:ext uri="{BB962C8B-B14F-4D97-AF65-F5344CB8AC3E}">
        <p14:creationId xmlns:p14="http://schemas.microsoft.com/office/powerpoint/2010/main" val="438661762"/>
      </p:ext>
    </p:extLst>
  </p:cSld>
  <p:clrMapOvr>
    <a:masterClrMapping/>
  </p:clrMapOvr>
  <p:transition xmlns:p14="http://schemas.microsoft.com/office/powerpoint/2010/main" spd="slow">
    <p:wipe dir="d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ETRA 2012 Promo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38376" y="1762125"/>
            <a:ext cx="9182376" cy="5164375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7297936" cy="629112"/>
          </a:xfrm>
        </p:spPr>
        <p:txBody>
          <a:bodyPr>
            <a:normAutofit/>
          </a:bodyPr>
          <a:lstStyle/>
          <a:p>
            <a:r>
              <a:rPr lang="en-GB" sz="2800" dirty="0" smtClean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Does </a:t>
            </a:r>
            <a:r>
              <a:rPr lang="en-GB" sz="2800" dirty="0" smtClean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Critical Communications matter…?</a:t>
            </a:r>
            <a:endParaRPr lang="en-GB" sz="2800" dirty="0">
              <a:solidFill>
                <a:srgbClr val="006CB5"/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688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5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98882" y="1818892"/>
            <a:ext cx="2403360" cy="24021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GB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Tony Gray</a:t>
            </a:r>
          </a:p>
          <a:p>
            <a:pPr algn="ctr">
              <a:lnSpc>
                <a:spcPct val="130000"/>
              </a:lnSpc>
            </a:pPr>
            <a:r>
              <a:rPr lang="en-GB" sz="14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Chairman, TCCA CCBG</a:t>
            </a:r>
          </a:p>
          <a:p>
            <a:pPr algn="ctr">
              <a:lnSpc>
                <a:spcPct val="130000"/>
              </a:lnSpc>
            </a:pPr>
            <a:r>
              <a:rPr lang="en-GB" sz="14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Board Member, TCCA</a:t>
            </a:r>
          </a:p>
          <a:p>
            <a:pPr algn="ctr">
              <a:lnSpc>
                <a:spcPct val="130000"/>
              </a:lnSpc>
            </a:pPr>
            <a:endParaRPr lang="en-GB" sz="1400" b="1" dirty="0">
              <a:solidFill>
                <a:schemeClr val="tx1">
                  <a:lumMod val="50000"/>
                  <a:lumOff val="50000"/>
                </a:schemeClr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  <a:p>
            <a:pPr algn="ctr">
              <a:lnSpc>
                <a:spcPct val="130000"/>
              </a:lnSpc>
            </a:pPr>
            <a:r>
              <a:rPr lang="en-GB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Regional Business Director</a:t>
            </a:r>
          </a:p>
          <a:p>
            <a:pPr algn="ctr">
              <a:lnSpc>
                <a:spcPct val="130000"/>
              </a:lnSpc>
            </a:pPr>
            <a:r>
              <a:rPr lang="en-GB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P3 </a:t>
            </a:r>
            <a:r>
              <a:rPr lang="en-GB" sz="1400" b="1" dirty="0">
                <a:solidFill>
                  <a:srgbClr val="1B01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communications GmbH</a:t>
            </a:r>
          </a:p>
          <a:p>
            <a:pPr algn="ctr">
              <a:lnSpc>
                <a:spcPct val="130000"/>
              </a:lnSpc>
            </a:pPr>
            <a:r>
              <a:rPr lang="en-GB" sz="1400" dirty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e: </a:t>
            </a:r>
            <a:r>
              <a:rPr lang="en-GB" sz="1400" dirty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  <a:hlinkClick r:id="rId3"/>
              </a:rPr>
              <a:t>tony.gray@tandcca.com</a:t>
            </a:r>
            <a:endParaRPr lang="en-GB" sz="1400" dirty="0">
              <a:solidFill>
                <a:srgbClr val="006CB5"/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  <a:p>
            <a:pPr algn="ctr">
              <a:lnSpc>
                <a:spcPct val="130000"/>
              </a:lnSpc>
            </a:pPr>
            <a:r>
              <a:rPr lang="en-GB" sz="1400" dirty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t: +49 151 276 </a:t>
            </a:r>
            <a:r>
              <a:rPr lang="en-GB" sz="1400" dirty="0" smtClean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54501</a:t>
            </a:r>
            <a:endParaRPr lang="en-GB" sz="1400" dirty="0">
              <a:solidFill>
                <a:srgbClr val="006CB5"/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2555776" y="4581128"/>
            <a:ext cx="3960440" cy="2160240"/>
            <a:chOff x="2627784" y="4221088"/>
            <a:chExt cx="3960440" cy="2160240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3779912" y="4221088"/>
              <a:ext cx="1656184" cy="562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GB" sz="1400" b="0" dirty="0">
                  <a:solidFill>
                    <a:srgbClr val="264D9A"/>
                  </a:solidFill>
                  <a:latin typeface="Trebuchet MS"/>
                  <a:cs typeface="Trebuchet MS"/>
                  <a:hlinkClick r:id="rId4"/>
                </a:rPr>
                <a:t>www.tandcca.com</a:t>
              </a:r>
              <a:endParaRPr lang="en-GB" sz="1400" b="0" dirty="0">
                <a:solidFill>
                  <a:srgbClr val="264D9A"/>
                </a:solidFill>
                <a:latin typeface="Trebuchet MS"/>
                <a:cs typeface="Trebuchet MS"/>
              </a:endParaRPr>
            </a:p>
            <a:p>
              <a:pPr algn="ctr">
                <a:lnSpc>
                  <a:spcPct val="110000"/>
                </a:lnSpc>
              </a:pPr>
              <a:r>
                <a:rPr lang="en-GB" sz="1400" b="1" dirty="0">
                  <a:solidFill>
                    <a:srgbClr val="264D9A"/>
                  </a:solidFill>
                  <a:latin typeface="Trebuchet MS"/>
                  <a:cs typeface="Trebuchet MS"/>
                </a:rPr>
                <a:t>Find us also o</a:t>
              </a:r>
              <a:r>
                <a:rPr lang="en-GB" sz="1400" b="1" dirty="0" smtClean="0">
                  <a:solidFill>
                    <a:srgbClr val="264D9A"/>
                  </a:solidFill>
                  <a:latin typeface="Trebuchet MS"/>
                  <a:cs typeface="Trebuchet MS"/>
                </a:rPr>
                <a:t>n:</a:t>
              </a:r>
              <a:endParaRPr lang="en-GB" sz="1400" b="1" dirty="0">
                <a:solidFill>
                  <a:srgbClr val="264D9A"/>
                </a:solidFill>
                <a:latin typeface="Trebuchet MS"/>
                <a:cs typeface="Trebuchet MS"/>
              </a:endParaRPr>
            </a:p>
          </p:txBody>
        </p:sp>
        <p:pic>
          <p:nvPicPr>
            <p:cNvPr id="5" name="Picture 35" descr="facebook_log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71800" y="5171338"/>
              <a:ext cx="344268" cy="326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6" descr="linkedin_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771800" y="4755732"/>
              <a:ext cx="360040" cy="3817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3059832" y="4797152"/>
              <a:ext cx="100811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GB" sz="1400" b="0" dirty="0">
                  <a:solidFill>
                    <a:srgbClr val="264D9A"/>
                  </a:solidFill>
                  <a:latin typeface="Trebuchet MS"/>
                  <a:cs typeface="Trebuchet MS"/>
                </a:rPr>
                <a:t>LinkedIn</a:t>
              </a:r>
            </a:p>
          </p:txBody>
        </p:sp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>
              <a:off x="3021930" y="5189710"/>
              <a:ext cx="342227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GB" sz="1400" b="0" dirty="0">
                  <a:solidFill>
                    <a:srgbClr val="264D9A"/>
                  </a:solidFill>
                  <a:latin typeface="Trebuchet MS"/>
                  <a:cs typeface="Trebuchet MS"/>
                </a:rPr>
                <a:t>Facebook </a:t>
              </a:r>
              <a:r>
                <a:rPr lang="en-GB" sz="1400" b="0" dirty="0">
                  <a:solidFill>
                    <a:srgbClr val="264D9A"/>
                  </a:solidFill>
                  <a:latin typeface="Trebuchet MS"/>
                  <a:cs typeface="Trebuchet MS"/>
                  <a:hlinkClick r:id="rId7"/>
                </a:rPr>
                <a:t>www.facebook.com/</a:t>
              </a:r>
              <a:r>
                <a:rPr lang="en-GB" sz="1400" b="0" dirty="0" smtClean="0">
                  <a:solidFill>
                    <a:srgbClr val="264D9A"/>
                  </a:solidFill>
                  <a:latin typeface="Trebuchet MS"/>
                  <a:cs typeface="Trebuchet MS"/>
                  <a:hlinkClick r:id="rId7"/>
                </a:rPr>
                <a:t>tandcca</a:t>
              </a:r>
              <a:r>
                <a:rPr lang="en-GB" sz="1400" b="0" dirty="0" smtClean="0">
                  <a:solidFill>
                    <a:srgbClr val="264D9A"/>
                  </a:solidFill>
                  <a:latin typeface="Trebuchet MS"/>
                  <a:cs typeface="Trebuchet MS"/>
                </a:rPr>
                <a:t> </a:t>
              </a:r>
              <a:endParaRPr lang="en-GB" sz="1400" b="0" dirty="0">
                <a:solidFill>
                  <a:srgbClr val="264D9A"/>
                </a:solidFill>
                <a:latin typeface="Trebuchet MS"/>
                <a:cs typeface="Trebuchet MS"/>
              </a:endParaRPr>
            </a:p>
          </p:txBody>
        </p:sp>
        <p:pic>
          <p:nvPicPr>
            <p:cNvPr id="9" name="Picture 44" descr="twitter-logo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771800" y="5567817"/>
              <a:ext cx="313062" cy="290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3021930" y="5552603"/>
              <a:ext cx="1694086" cy="3049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GB" sz="1400" b="0" dirty="0">
                  <a:solidFill>
                    <a:srgbClr val="264D9A"/>
                  </a:solidFill>
                  <a:latin typeface="Trebuchet MS"/>
                  <a:cs typeface="Trebuchet MS"/>
                </a:rPr>
                <a:t>Twitter </a:t>
              </a:r>
              <a:r>
                <a:rPr lang="en-GB" sz="1400" b="0" dirty="0">
                  <a:solidFill>
                    <a:srgbClr val="0000FF"/>
                  </a:solidFill>
                  <a:latin typeface="Trebuchet MS"/>
                  <a:cs typeface="Trebuchet MS"/>
                </a:rPr>
                <a:t>@</a:t>
              </a:r>
              <a:r>
                <a:rPr lang="en-GB" sz="1400" b="0" dirty="0" err="1" smtClean="0">
                  <a:solidFill>
                    <a:srgbClr val="0000FF"/>
                  </a:solidFill>
                  <a:latin typeface="Trebuchet MS"/>
                  <a:cs typeface="Trebuchet MS"/>
                </a:rPr>
                <a:t>tandcca</a:t>
              </a:r>
              <a:endParaRPr lang="en-GB" sz="1400" b="0" dirty="0">
                <a:solidFill>
                  <a:srgbClr val="0000FF"/>
                </a:solidFill>
                <a:latin typeface="Trebuchet MS"/>
                <a:cs typeface="Trebuchet MS"/>
              </a:endParaRPr>
            </a:p>
          </p:txBody>
        </p:sp>
        <p:pic>
          <p:nvPicPr>
            <p:cNvPr id="11" name="Picture 47" descr="You_tube-logo-square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764775" y="5939737"/>
              <a:ext cx="293936" cy="277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4"/>
            <p:cNvSpPr>
              <a:spLocks noChangeArrowheads="1"/>
            </p:cNvSpPr>
            <p:nvPr/>
          </p:nvSpPr>
          <p:spPr bwMode="auto">
            <a:xfrm>
              <a:off x="3021930" y="5929535"/>
              <a:ext cx="356629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GB" sz="1400" b="0" dirty="0">
                  <a:solidFill>
                    <a:srgbClr val="264D9A"/>
                  </a:solidFill>
                  <a:latin typeface="Trebuchet MS"/>
                  <a:cs typeface="Trebuchet MS"/>
                </a:rPr>
                <a:t>YouTube  </a:t>
              </a:r>
              <a:r>
                <a:rPr lang="en-GB" sz="1400" b="0" dirty="0">
                  <a:solidFill>
                    <a:srgbClr val="264D9A"/>
                  </a:solidFill>
                  <a:latin typeface="Trebuchet MS"/>
                  <a:cs typeface="Trebuchet MS"/>
                  <a:hlinkClick r:id="rId10"/>
                </a:rPr>
                <a:t>www.youtube.com/user/</a:t>
              </a:r>
              <a:r>
                <a:rPr lang="en-GB" sz="1400" b="0" dirty="0" smtClean="0">
                  <a:solidFill>
                    <a:srgbClr val="264D9A"/>
                  </a:solidFill>
                  <a:latin typeface="Trebuchet MS"/>
                  <a:cs typeface="Trebuchet MS"/>
                  <a:hlinkClick r:id="rId10"/>
                </a:rPr>
                <a:t>tandcca</a:t>
              </a:r>
              <a:r>
                <a:rPr lang="en-GB" sz="1400" b="0" dirty="0" smtClean="0">
                  <a:solidFill>
                    <a:srgbClr val="264D9A"/>
                  </a:solidFill>
                  <a:latin typeface="Trebuchet MS"/>
                  <a:cs typeface="Trebuchet MS"/>
                </a:rPr>
                <a:t> </a:t>
              </a:r>
              <a:endParaRPr lang="en-GB" sz="1400" b="0" dirty="0">
                <a:solidFill>
                  <a:srgbClr val="264D9A"/>
                </a:solidFill>
                <a:latin typeface="Trebuchet MS"/>
                <a:cs typeface="Trebuchet MS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2627784" y="4221088"/>
              <a:ext cx="3960440" cy="2160240"/>
            </a:xfrm>
            <a:prstGeom prst="round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547827" y="282714"/>
            <a:ext cx="741666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GB" sz="2400" b="1" dirty="0" smtClean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Critical Communications </a:t>
            </a:r>
            <a:r>
              <a:rPr lang="en-GB" sz="2400" b="1" dirty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Broadband Group (</a:t>
            </a:r>
            <a:r>
              <a:rPr lang="en-GB" sz="2400" b="1" dirty="0" smtClean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CCBG</a:t>
            </a:r>
            <a:r>
              <a:rPr lang="en-GB" sz="2400" b="1" dirty="0">
                <a:solidFill>
                  <a:srgbClr val="006CB5"/>
                </a:solidFill>
                <a:latin typeface="Trebuchet MS" pitchFamily="34" charset="0"/>
                <a:ea typeface="Kozuka Gothic Pro H" pitchFamily="34" charset="-128"/>
                <a:cs typeface="Ebrima" pitchFamily="2" charset="0"/>
              </a:rPr>
              <a:t>)</a:t>
            </a:r>
            <a:endParaRPr lang="en-GB" sz="2400" i="1" dirty="0">
              <a:solidFill>
                <a:srgbClr val="006CB5"/>
              </a:solidFill>
              <a:latin typeface="Trebuchet MS" pitchFamily="34" charset="0"/>
              <a:ea typeface="Kozuka Gothic Pro H" pitchFamily="34" charset="-128"/>
              <a:cs typeface="Ebrim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6462"/>
      </p:ext>
    </p:extLst>
  </p:cSld>
  <p:clrMapOvr>
    <a:masterClrMapping/>
  </p:clrMapOvr>
  <p:transition xmlns:p14="http://schemas.microsoft.com/office/powerpoint/2010/main" spd="med">
    <p:zo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465</Words>
  <Application>Microsoft Macintosh PowerPoint</Application>
  <PresentationFormat>On-screen Show (4:3)</PresentationFormat>
  <Paragraphs>52</Paragraphs>
  <Slides>5</Slides>
  <Notes>4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About CCBG: Mission &amp; Aims</vt:lpstr>
      <vt:lpstr>3GPP LS 12-001 27/07/12</vt:lpstr>
      <vt:lpstr>Does Critical Communications matter…?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TETRA</dc:subject>
  <dc:creator>agy</dc:creator>
  <cp:lastModifiedBy>Tony Gray</cp:lastModifiedBy>
  <cp:revision>113</cp:revision>
  <dcterms:created xsi:type="dcterms:W3CDTF">2011-11-18T15:17:56Z</dcterms:created>
  <dcterms:modified xsi:type="dcterms:W3CDTF">2012-07-30T13:22:53Z</dcterms:modified>
</cp:coreProperties>
</file>