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4"/>
    <p:sldMasterId id="2147484162" r:id="rId5"/>
  </p:sldMasterIdLst>
  <p:notesMasterIdLst>
    <p:notesMasterId r:id="rId11"/>
  </p:notesMasterIdLst>
  <p:handoutMasterIdLst>
    <p:handoutMasterId r:id="rId12"/>
  </p:handoutMasterIdLst>
  <p:sldIdLst>
    <p:sldId id="1256" r:id="rId6"/>
    <p:sldId id="2147481495" r:id="rId7"/>
    <p:sldId id="12576" r:id="rId8"/>
    <p:sldId id="12582" r:id="rId9"/>
    <p:sldId id="12569" r:id="rId10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7B737DD-11D3-70EA-0989-B4082E4272EC}" name="Koulakiotis, Dimitris" initials="DK" userId="S::Dimitris.Koulakiotis1@sony.com::bd58bc7c-8370-483b-a89b-ad5b31efc855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Almodovar Chico, J.L. (José)" initials="ACJ(" lastIdx="1" clrIdx="1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07" autoAdjust="0"/>
    <p:restoredTop sz="91922"/>
  </p:normalViewPr>
  <p:slideViewPr>
    <p:cSldViewPr snapToGrid="0">
      <p:cViewPr varScale="1">
        <p:scale>
          <a:sx n="225" d="100"/>
          <a:sy n="225" d="100"/>
        </p:scale>
        <p:origin x="90" y="22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4" d="100"/>
          <a:sy n="44" d="100"/>
        </p:scale>
        <p:origin x="2852" y="4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commentAuthors" Target="commentAuthor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1/16/2026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1/16/2026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1C76DFE9-ABC1-4A20-493C-A6111E6526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Google Shape;116;p3:notes">
            <a:extLst>
              <a:ext uri="{FF2B5EF4-FFF2-40B4-BE49-F238E27FC236}">
                <a16:creationId xmlns:a16="http://schemas.microsoft.com/office/drawing/2014/main" id="{09D403C3-E889-336D-FEAC-884C3B4543E7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850" tIns="46425" rIns="92850" bIns="46425"/>
          <a:lstStyle/>
          <a:p>
            <a:pPr>
              <a:spcBef>
                <a:spcPct val="0"/>
              </a:spcBef>
            </a:pPr>
            <a:endParaRPr lang="de-DE" altLang="de-DE"/>
          </a:p>
        </p:txBody>
      </p:sp>
      <p:sp>
        <p:nvSpPr>
          <p:cNvPr id="13315" name="Google Shape;117;p3:notes">
            <a:extLst>
              <a:ext uri="{FF2B5EF4-FFF2-40B4-BE49-F238E27FC236}">
                <a16:creationId xmlns:a16="http://schemas.microsoft.com/office/drawing/2014/main" id="{F967330C-491C-92F6-7000-EBCAC5ECB4D0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custGeom>
            <a:avLst/>
            <a:gdLst>
              <a:gd name="T0" fmla="*/ 0 w 120000"/>
              <a:gd name="T1" fmla="*/ 0 h 120000"/>
              <a:gd name="T2" fmla="*/ 120000 w 120000"/>
              <a:gd name="T3" fmla="*/ 0 h 120000"/>
              <a:gd name="T4" fmla="*/ 120000 w 120000"/>
              <a:gd name="T5" fmla="*/ 120000 h 120000"/>
              <a:gd name="T6" fmla="*/ 0 w 120000"/>
              <a:gd name="T7" fmla="*/ 120000 h 120000"/>
              <a:gd name="T8" fmla="*/ 0 w 120000"/>
              <a:gd name="T9" fmla="*/ 0 h 1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round/>
          </a:ln>
        </p:spPr>
      </p:sp>
    </p:spTree>
    <p:extLst>
      <p:ext uri="{BB962C8B-B14F-4D97-AF65-F5344CB8AC3E}">
        <p14:creationId xmlns:p14="http://schemas.microsoft.com/office/powerpoint/2010/main" val="38373095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79BA41-7959-A400-B379-117BA057BB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5DACCB93-1AFC-5417-E3C0-6B2806E9FCE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5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15256F36-8B97-4346-C4F5-47CE7D3033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CA1D2B6F-F767-86B6-150B-823A0841D0B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6991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16/01/2026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16/01/2026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16/01/2026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16/01/2026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16/01/2026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16/01/2026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285750" y="1118756"/>
            <a:ext cx="4072399" cy="3490254"/>
          </a:xfrm>
        </p:spPr>
        <p:txBody>
          <a:bodyPr/>
          <a:lstStyle/>
          <a:p>
            <a:pPr lvl="0"/>
            <a:r>
              <a:rPr lang="en-US" dirty="0"/>
              <a:t>Click to edit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29D013-C7B6-4628-B2EF-9C1967AE6122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442952" y="1118756"/>
            <a:ext cx="4072399" cy="3490254"/>
          </a:xfrm>
        </p:spPr>
        <p:txBody>
          <a:bodyPr/>
          <a:lstStyle/>
          <a:p>
            <a:pPr lvl="0"/>
            <a:r>
              <a:rPr lang="en-US" dirty="0"/>
              <a:t>Click to edit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654BD7A-EF24-5BA8-71D8-37820661AD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96723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16/01/2026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16/01/2026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16/01/2026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16/01/2026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16/01/2026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‹Nr.›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  <p:sldLayoutId id="2147485961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16/01/2026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05_Melbourne_2024-09/Docs/SP-241391.zip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5345" y="192405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lnSpcReduction="10000"/>
          </a:bodyPr>
          <a:lstStyle/>
          <a:p>
            <a:pPr algn="ctr">
              <a:defRPr/>
            </a:pPr>
            <a:r>
              <a:rPr lang="en-GB" sz="4000" b="1" i="1" kern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  <a:cs typeface="ＭＳ Ｐゴシック" charset="0"/>
              </a:rPr>
              <a:t>Next steps after SA1#112</a:t>
            </a: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  <a:cs typeface="ＭＳ Ｐゴシック" charset="0"/>
              </a:rPr>
              <a:t>ad-hoc-e</a:t>
            </a: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GB" sz="1000" noProof="0" dirty="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58" y="4759293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</a:pPr>
            <a:endParaRPr lang="en-GB" sz="1000" noProof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32040" y="4832785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800" noProof="0" dirty="0">
                <a:latin typeface="Arial" panose="020B0604020202020204" pitchFamily="34" charset="0"/>
              </a:rPr>
              <a:t>© 3GPP 2025</a:t>
            </a: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BBE311B9-9219-98CF-0E53-A81816634A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742238"/>
            <a:ext cx="6770914" cy="130598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sz="2400" noProof="0" dirty="0"/>
              <a:t>Vasil Aleksiev (SA1 Chair)</a:t>
            </a:r>
            <a:endParaRPr lang="en-GB" sz="2400" noProof="0" dirty="0">
              <a:latin typeface="+mj-lt"/>
            </a:endParaRPr>
          </a:p>
        </p:txBody>
      </p:sp>
      <p:sp>
        <p:nvSpPr>
          <p:cNvPr id="2" name="TextBox 5">
            <a:extLst>
              <a:ext uri="{FF2B5EF4-FFF2-40B4-BE49-F238E27FC236}">
                <a16:creationId xmlns:a16="http://schemas.microsoft.com/office/drawing/2014/main" id="{492B1061-2368-224D-F7CB-EF3ECB2D77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66" y="4759293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sz="1000" noProof="0" dirty="0">
                <a:solidFill>
                  <a:schemeClr val="bg1"/>
                </a:solidFill>
                <a:latin typeface="Arial" panose="020B0604020202020204" pitchFamily="34" charset="0"/>
              </a:rPr>
              <a:t>SA1#112-ad-hoc-e, e-meeting, 12-16 January 26</a:t>
            </a:r>
          </a:p>
        </p:txBody>
      </p:sp>
      <p:sp>
        <p:nvSpPr>
          <p:cNvPr id="3" name="Subtitle 6">
            <a:extLst>
              <a:ext uri="{FF2B5EF4-FFF2-40B4-BE49-F238E27FC236}">
                <a16:creationId xmlns:a16="http://schemas.microsoft.com/office/drawing/2014/main" id="{AE52FB7C-EE75-C905-57CA-334FC734276C}"/>
              </a:ext>
            </a:extLst>
          </p:cNvPr>
          <p:cNvSpPr txBox="1">
            <a:spLocks/>
          </p:cNvSpPr>
          <p:nvPr/>
        </p:nvSpPr>
        <p:spPr bwMode="auto">
          <a:xfrm>
            <a:off x="5376057" y="419339"/>
            <a:ext cx="1848181" cy="489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457148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None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914296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371444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1828592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28574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6pPr>
            <a:lvl7pPr marL="2742888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7pPr>
            <a:lvl8pPr marL="3200036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8pPr>
            <a:lvl9pPr marL="3657184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80000"/>
              </a:lnSpc>
            </a:pPr>
            <a:r>
              <a:rPr lang="en-GB" sz="2400" kern="0" dirty="0"/>
              <a:t>SP-260007</a:t>
            </a:r>
            <a:endParaRPr lang="en-GB" sz="2400" kern="0" dirty="0">
              <a:latin typeface="+mj-lt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2FA17E-6608-3764-DDB6-14827E4217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6D41496-B7A0-1A65-E2DE-92F4BA4FE7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0267" y="157373"/>
            <a:ext cx="5474881" cy="353591"/>
          </a:xfrm>
        </p:spPr>
        <p:txBody>
          <a:bodyPr>
            <a:noAutofit/>
          </a:bodyPr>
          <a:lstStyle/>
          <a:p>
            <a:pPr algn="l"/>
            <a:r>
              <a:rPr lang="en-US" altLang="en-US" sz="2800" b="1" dirty="0">
                <a:solidFill>
                  <a:schemeClr val="tx1"/>
                </a:solidFill>
              </a:rPr>
              <a:t>SA1 Work Planning: 6G Study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651F7B3-5772-7EDC-4DF4-2D79BF07F862}"/>
              </a:ext>
            </a:extLst>
          </p:cNvPr>
          <p:cNvSpPr txBox="1"/>
          <p:nvPr/>
        </p:nvSpPr>
        <p:spPr>
          <a:xfrm>
            <a:off x="7176837" y="1244464"/>
            <a:ext cx="17957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750" b="1" dirty="0"/>
              <a:t>FS_6G_REQ SID</a:t>
            </a:r>
            <a:r>
              <a:rPr lang="en-US" sz="750" dirty="0"/>
              <a:t>: </a:t>
            </a:r>
            <a:r>
              <a:rPr lang="en-GB" sz="750" dirty="0">
                <a:hlinkClick r:id="rId2"/>
              </a:rPr>
              <a:t>SP-241391</a:t>
            </a:r>
            <a:r>
              <a:rPr lang="en-GB" sz="750" dirty="0"/>
              <a:t> (Approved in SA#105, Sep 2024)</a:t>
            </a:r>
            <a:endParaRPr lang="en-US" sz="750" dirty="0"/>
          </a:p>
          <a:p>
            <a:pPr marL="342900" indent="-34290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750" b="1" dirty="0"/>
              <a:t>Latest TR</a:t>
            </a:r>
            <a:r>
              <a:rPr lang="en-US" sz="750" dirty="0"/>
              <a:t>: TR 22.870-v101</a:t>
            </a:r>
          </a:p>
          <a:p>
            <a:pPr marL="342900" indent="-34290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750" dirty="0"/>
              <a:t>Consolidation of requirements started at Nov meeting. </a:t>
            </a:r>
          </a:p>
          <a:p>
            <a:pPr marL="342900" indent="-34290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750" dirty="0"/>
              <a:t>Extra ad-hoc-e meeting with limited agenda (12-16 Jan 26) due to slow progress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750" dirty="0"/>
              <a:t>SA1 6G study (FS_6G_REQ) is expected to be completed in SA1#113, Feb 2026</a:t>
            </a:r>
          </a:p>
        </p:txBody>
      </p:sp>
      <p:cxnSp>
        <p:nvCxnSpPr>
          <p:cNvPr id="2" name="Straight Connector 114">
            <a:extLst>
              <a:ext uri="{FF2B5EF4-FFF2-40B4-BE49-F238E27FC236}">
                <a16:creationId xmlns:a16="http://schemas.microsoft.com/office/drawing/2014/main" id="{CAAA120E-1792-8D0D-A1E1-A2AFDBCD72C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246568" y="1111689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114">
            <a:extLst>
              <a:ext uri="{FF2B5EF4-FFF2-40B4-BE49-F238E27FC236}">
                <a16:creationId xmlns:a16="http://schemas.microsoft.com/office/drawing/2014/main" id="{5EFF4EFB-3D9E-66D6-F0AE-449A1369131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41981" y="1079627"/>
            <a:ext cx="23137" cy="3348808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9" name="Group 17488">
            <a:extLst>
              <a:ext uri="{FF2B5EF4-FFF2-40B4-BE49-F238E27FC236}">
                <a16:creationId xmlns:a16="http://schemas.microsoft.com/office/drawing/2014/main" id="{93C79455-B2BA-02C0-DB06-6BC6E2050F6B}"/>
              </a:ext>
            </a:extLst>
          </p:cNvPr>
          <p:cNvGrpSpPr/>
          <p:nvPr/>
        </p:nvGrpSpPr>
        <p:grpSpPr>
          <a:xfrm>
            <a:off x="4085239" y="742658"/>
            <a:ext cx="403225" cy="354013"/>
            <a:chOff x="6320478" y="755453"/>
            <a:chExt cx="403225" cy="354013"/>
          </a:xfrm>
        </p:grpSpPr>
        <p:sp>
          <p:nvSpPr>
            <p:cNvPr id="10" name="TextBox 86">
              <a:extLst>
                <a:ext uri="{FF2B5EF4-FFF2-40B4-BE49-F238E27FC236}">
                  <a16:creationId xmlns:a16="http://schemas.microsoft.com/office/drawing/2014/main" id="{77F5ADD9-616E-E560-C8F5-1597317D2C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1" name="TextBox 60">
              <a:extLst>
                <a:ext uri="{FF2B5EF4-FFF2-40B4-BE49-F238E27FC236}">
                  <a16:creationId xmlns:a16="http://schemas.microsoft.com/office/drawing/2014/main" id="{F896BAF1-A394-45C5-9670-701BE52494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2" name="Group 22">
            <a:extLst>
              <a:ext uri="{FF2B5EF4-FFF2-40B4-BE49-F238E27FC236}">
                <a16:creationId xmlns:a16="http://schemas.microsoft.com/office/drawing/2014/main" id="{F6A3941B-E28D-4E0B-0C68-FB364AE3A573}"/>
              </a:ext>
            </a:extLst>
          </p:cNvPr>
          <p:cNvGrpSpPr/>
          <p:nvPr/>
        </p:nvGrpSpPr>
        <p:grpSpPr>
          <a:xfrm>
            <a:off x="1646908" y="742658"/>
            <a:ext cx="390525" cy="354013"/>
            <a:chOff x="3678878" y="755453"/>
            <a:chExt cx="390525" cy="354013"/>
          </a:xfrm>
        </p:grpSpPr>
        <p:sp>
          <p:nvSpPr>
            <p:cNvPr id="13" name="TextBox 86">
              <a:extLst>
                <a:ext uri="{FF2B5EF4-FFF2-40B4-BE49-F238E27FC236}">
                  <a16:creationId xmlns:a16="http://schemas.microsoft.com/office/drawing/2014/main" id="{5483F382-29C7-F0A4-AD13-628A62E871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4" name="TextBox 61">
              <a:extLst>
                <a:ext uri="{FF2B5EF4-FFF2-40B4-BE49-F238E27FC236}">
                  <a16:creationId xmlns:a16="http://schemas.microsoft.com/office/drawing/2014/main" id="{FE2FC6E2-F9BF-ABCA-8C12-38330C6AEF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5" name="Group 17475">
            <a:extLst>
              <a:ext uri="{FF2B5EF4-FFF2-40B4-BE49-F238E27FC236}">
                <a16:creationId xmlns:a16="http://schemas.microsoft.com/office/drawing/2014/main" id="{655FA2FD-A89E-C43F-22D3-6603D1B18CB1}"/>
              </a:ext>
            </a:extLst>
          </p:cNvPr>
          <p:cNvGrpSpPr/>
          <p:nvPr/>
        </p:nvGrpSpPr>
        <p:grpSpPr>
          <a:xfrm>
            <a:off x="2242997" y="742658"/>
            <a:ext cx="422275" cy="354013"/>
            <a:chOff x="4367853" y="755453"/>
            <a:chExt cx="422275" cy="354013"/>
          </a:xfrm>
        </p:grpSpPr>
        <p:sp>
          <p:nvSpPr>
            <p:cNvPr id="16" name="TextBox 86">
              <a:extLst>
                <a:ext uri="{FF2B5EF4-FFF2-40B4-BE49-F238E27FC236}">
                  <a16:creationId xmlns:a16="http://schemas.microsoft.com/office/drawing/2014/main" id="{146F8866-8AF3-87B3-DFE5-B8732456B8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" name="TextBox 63">
              <a:extLst>
                <a:ext uri="{FF2B5EF4-FFF2-40B4-BE49-F238E27FC236}">
                  <a16:creationId xmlns:a16="http://schemas.microsoft.com/office/drawing/2014/main" id="{4374A74A-3CFA-BE42-ED14-131CF5E2BE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8" name="Group 17476">
            <a:extLst>
              <a:ext uri="{FF2B5EF4-FFF2-40B4-BE49-F238E27FC236}">
                <a16:creationId xmlns:a16="http://schemas.microsoft.com/office/drawing/2014/main" id="{29F334CC-C43D-5197-AC86-4F40814FC0C4}"/>
              </a:ext>
            </a:extLst>
          </p:cNvPr>
          <p:cNvGrpSpPr/>
          <p:nvPr/>
        </p:nvGrpSpPr>
        <p:grpSpPr>
          <a:xfrm>
            <a:off x="2870836" y="742658"/>
            <a:ext cx="406400" cy="354013"/>
            <a:chOff x="5098103" y="755453"/>
            <a:chExt cx="406400" cy="354013"/>
          </a:xfrm>
        </p:grpSpPr>
        <p:sp>
          <p:nvSpPr>
            <p:cNvPr id="19" name="TextBox 86">
              <a:extLst>
                <a:ext uri="{FF2B5EF4-FFF2-40B4-BE49-F238E27FC236}">
                  <a16:creationId xmlns:a16="http://schemas.microsoft.com/office/drawing/2014/main" id="{DADD8E2C-5EB8-F92F-B981-49192B5320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0" name="TextBox 66">
              <a:extLst>
                <a:ext uri="{FF2B5EF4-FFF2-40B4-BE49-F238E27FC236}">
                  <a16:creationId xmlns:a16="http://schemas.microsoft.com/office/drawing/2014/main" id="{A0E4229F-D751-4DBC-CDD3-B14961A0E3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21" name="Group 21">
            <a:extLst>
              <a:ext uri="{FF2B5EF4-FFF2-40B4-BE49-F238E27FC236}">
                <a16:creationId xmlns:a16="http://schemas.microsoft.com/office/drawing/2014/main" id="{0551F9A0-3E4D-2F34-498F-C17AAC6608E0}"/>
              </a:ext>
            </a:extLst>
          </p:cNvPr>
          <p:cNvGrpSpPr/>
          <p:nvPr/>
        </p:nvGrpSpPr>
        <p:grpSpPr>
          <a:xfrm>
            <a:off x="1034944" y="742658"/>
            <a:ext cx="406400" cy="354013"/>
            <a:chOff x="2991490" y="755453"/>
            <a:chExt cx="406400" cy="354013"/>
          </a:xfrm>
        </p:grpSpPr>
        <p:sp>
          <p:nvSpPr>
            <p:cNvPr id="22" name="TextBox 86">
              <a:extLst>
                <a:ext uri="{FF2B5EF4-FFF2-40B4-BE49-F238E27FC236}">
                  <a16:creationId xmlns:a16="http://schemas.microsoft.com/office/drawing/2014/main" id="{259DCF80-64A0-86B2-95F4-0D5915B932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3" name="TextBox 70">
              <a:extLst>
                <a:ext uri="{FF2B5EF4-FFF2-40B4-BE49-F238E27FC236}">
                  <a16:creationId xmlns:a16="http://schemas.microsoft.com/office/drawing/2014/main" id="{A5947C84-EC77-875F-C9EE-768579C41E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4" name="Group 17480">
            <a:extLst>
              <a:ext uri="{FF2B5EF4-FFF2-40B4-BE49-F238E27FC236}">
                <a16:creationId xmlns:a16="http://schemas.microsoft.com/office/drawing/2014/main" id="{1B875CDE-CC39-B439-B0FA-A2346E076308}"/>
              </a:ext>
            </a:extLst>
          </p:cNvPr>
          <p:cNvGrpSpPr/>
          <p:nvPr/>
        </p:nvGrpSpPr>
        <p:grpSpPr>
          <a:xfrm>
            <a:off x="3398576" y="742658"/>
            <a:ext cx="396875" cy="354013"/>
            <a:chOff x="5758503" y="755453"/>
            <a:chExt cx="396875" cy="354013"/>
          </a:xfrm>
        </p:grpSpPr>
        <p:sp>
          <p:nvSpPr>
            <p:cNvPr id="25" name="TextBox 86">
              <a:extLst>
                <a:ext uri="{FF2B5EF4-FFF2-40B4-BE49-F238E27FC236}">
                  <a16:creationId xmlns:a16="http://schemas.microsoft.com/office/drawing/2014/main" id="{C9AD51C9-558D-8740-AD9B-C5A9477F82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6" name="TextBox 71">
              <a:extLst>
                <a:ext uri="{FF2B5EF4-FFF2-40B4-BE49-F238E27FC236}">
                  <a16:creationId xmlns:a16="http://schemas.microsoft.com/office/drawing/2014/main" id="{792825C2-E5A4-C4F5-CBE1-A09C125AC4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27" name="TextBox 67">
            <a:extLst>
              <a:ext uri="{FF2B5EF4-FFF2-40B4-BE49-F238E27FC236}">
                <a16:creationId xmlns:a16="http://schemas.microsoft.com/office/drawing/2014/main" id="{87C32F4E-82AD-D216-70E1-F0C8E50BA5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538" y="748912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8E2EE802-4D90-3E62-CC7C-C63B90168F5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851803" y="1111689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9" name="Straight Connector 114">
            <a:extLst>
              <a:ext uri="{FF2B5EF4-FFF2-40B4-BE49-F238E27FC236}">
                <a16:creationId xmlns:a16="http://schemas.microsoft.com/office/drawing/2014/main" id="{DC42FE9B-843E-DE34-B59B-C857EB7EB6D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57038" y="1111689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31" name="Straight Connector 114">
            <a:extLst>
              <a:ext uri="{FF2B5EF4-FFF2-40B4-BE49-F238E27FC236}">
                <a16:creationId xmlns:a16="http://schemas.microsoft.com/office/drawing/2014/main" id="{D3450ED7-4B83-035F-D19B-15EBAAA2934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393063" y="1111689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32" name="Straight Connector 114">
            <a:extLst>
              <a:ext uri="{FF2B5EF4-FFF2-40B4-BE49-F238E27FC236}">
                <a16:creationId xmlns:a16="http://schemas.microsoft.com/office/drawing/2014/main" id="{B164689B-E08C-BB2D-6EA3-FF578B62BE6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589308" y="1111689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33" name="Straight Connector 9257">
            <a:extLst>
              <a:ext uri="{FF2B5EF4-FFF2-40B4-BE49-F238E27FC236}">
                <a16:creationId xmlns:a16="http://schemas.microsoft.com/office/drawing/2014/main" id="{9467B48A-A258-2E09-8943-58B505B1EA6C}"/>
              </a:ext>
            </a:extLst>
          </p:cNvPr>
          <p:cNvCxnSpPr>
            <a:cxnSpLocks/>
          </p:cNvCxnSpPr>
          <p:nvPr/>
        </p:nvCxnSpPr>
        <p:spPr bwMode="auto">
          <a:xfrm>
            <a:off x="1258422" y="596186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4" name="TextBox 9258">
            <a:extLst>
              <a:ext uri="{FF2B5EF4-FFF2-40B4-BE49-F238E27FC236}">
                <a16:creationId xmlns:a16="http://schemas.microsoft.com/office/drawing/2014/main" id="{3DA6EB9A-8EF2-664B-B28F-86A8A851060B}"/>
              </a:ext>
            </a:extLst>
          </p:cNvPr>
          <p:cNvSpPr txBox="1"/>
          <p:nvPr/>
        </p:nvSpPr>
        <p:spPr>
          <a:xfrm>
            <a:off x="2155994" y="473949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35" name="Rectangle 12">
            <a:extLst>
              <a:ext uri="{FF2B5EF4-FFF2-40B4-BE49-F238E27FC236}">
                <a16:creationId xmlns:a16="http://schemas.microsoft.com/office/drawing/2014/main" id="{A7A8BA7F-DD47-82B4-5458-F5B5C642F9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8753" y="4495371"/>
            <a:ext cx="12752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latin typeface="Montserrat" panose="00000500000000000000" pitchFamily="2" charset="0"/>
              </a:rPr>
              <a:t>SA1#110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latin typeface="Montserrat" panose="00000500000000000000" pitchFamily="2" charset="0"/>
              </a:rPr>
              <a:t>May</a:t>
            </a:r>
          </a:p>
        </p:txBody>
      </p:sp>
      <p:cxnSp>
        <p:nvCxnSpPr>
          <p:cNvPr id="36" name="Straight Connector 114">
            <a:extLst>
              <a:ext uri="{FF2B5EF4-FFF2-40B4-BE49-F238E27FC236}">
                <a16:creationId xmlns:a16="http://schemas.microsoft.com/office/drawing/2014/main" id="{F1EF7294-BDA0-299A-DEFC-5742DB60BA3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345737" y="1076672"/>
            <a:ext cx="5110" cy="3369432"/>
          </a:xfrm>
          <a:prstGeom prst="line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7" name="Rectangle 12">
            <a:extLst>
              <a:ext uri="{FF2B5EF4-FFF2-40B4-BE49-F238E27FC236}">
                <a16:creationId xmlns:a16="http://schemas.microsoft.com/office/drawing/2014/main" id="{B66684FC-EB79-9587-E0F9-5566E05CEA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081" y="4467187"/>
            <a:ext cx="12752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latin typeface="Montserrat" panose="00000500000000000000" pitchFamily="2" charset="0"/>
              </a:rPr>
              <a:t>SA1#111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latin typeface="Montserrat" panose="00000500000000000000" pitchFamily="2" charset="0"/>
              </a:rPr>
              <a:t>Aug</a:t>
            </a:r>
            <a:r>
              <a:rPr lang="en-GB" altLang="en-US" sz="900" dirty="0">
                <a:solidFill>
                  <a:srgbClr val="C00000"/>
                </a:solidFill>
                <a:latin typeface="Montserrat" panose="00000500000000000000" pitchFamily="2" charset="0"/>
              </a:rPr>
              <a:t>.</a:t>
            </a:r>
          </a:p>
        </p:txBody>
      </p:sp>
      <p:cxnSp>
        <p:nvCxnSpPr>
          <p:cNvPr id="38" name="Straight Connector 114">
            <a:extLst>
              <a:ext uri="{FF2B5EF4-FFF2-40B4-BE49-F238E27FC236}">
                <a16:creationId xmlns:a16="http://schemas.microsoft.com/office/drawing/2014/main" id="{681A8D73-F087-CFA7-8571-5D7861A5A22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00834" y="1057965"/>
            <a:ext cx="0" cy="3370470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9" name="Rectangle 12">
            <a:extLst>
              <a:ext uri="{FF2B5EF4-FFF2-40B4-BE49-F238E27FC236}">
                <a16:creationId xmlns:a16="http://schemas.microsoft.com/office/drawing/2014/main" id="{F47B804C-83E2-B5A9-5E52-BDAFE72477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6582" y="4467187"/>
            <a:ext cx="12752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latin typeface="Montserrat" panose="00000500000000000000" pitchFamily="2" charset="0"/>
              </a:rPr>
              <a:t>SA1#112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latin typeface="Montserrat" panose="00000500000000000000" pitchFamily="2" charset="0"/>
              </a:rPr>
              <a:t>Nov</a:t>
            </a:r>
          </a:p>
        </p:txBody>
      </p:sp>
      <p:cxnSp>
        <p:nvCxnSpPr>
          <p:cNvPr id="40" name="Straight Connector 114">
            <a:extLst>
              <a:ext uri="{FF2B5EF4-FFF2-40B4-BE49-F238E27FC236}">
                <a16:creationId xmlns:a16="http://schemas.microsoft.com/office/drawing/2014/main" id="{B0CCD813-D477-802C-CA6B-488F583FE15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138213" y="1040834"/>
            <a:ext cx="541" cy="3405270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1" name="Rectangle 12">
            <a:extLst>
              <a:ext uri="{FF2B5EF4-FFF2-40B4-BE49-F238E27FC236}">
                <a16:creationId xmlns:a16="http://schemas.microsoft.com/office/drawing/2014/main" id="{81A22BBE-32C3-A6E0-7B97-AA2BF80BCF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56949" y="4560200"/>
            <a:ext cx="82277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latin typeface="Montserrat" panose="00000500000000000000" pitchFamily="2" charset="0"/>
              </a:rPr>
              <a:t>SA1#113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latin typeface="Montserrat" panose="00000500000000000000" pitchFamily="2" charset="0"/>
              </a:rPr>
              <a:t>Feb</a:t>
            </a:r>
          </a:p>
        </p:txBody>
      </p:sp>
      <p:sp>
        <p:nvSpPr>
          <p:cNvPr id="42" name="TextBox 1">
            <a:extLst>
              <a:ext uri="{FF2B5EF4-FFF2-40B4-BE49-F238E27FC236}">
                <a16:creationId xmlns:a16="http://schemas.microsoft.com/office/drawing/2014/main" id="{E82DDC3F-85F2-7768-6F5E-3D005003A6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3033" y="2802138"/>
            <a:ext cx="739833" cy="307777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TR 22.870 finalization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grpSp>
        <p:nvGrpSpPr>
          <p:cNvPr id="43" name="Group 17493">
            <a:extLst>
              <a:ext uri="{FF2B5EF4-FFF2-40B4-BE49-F238E27FC236}">
                <a16:creationId xmlns:a16="http://schemas.microsoft.com/office/drawing/2014/main" id="{745781A7-A377-5ECD-7EB5-15A6D03F612E}"/>
              </a:ext>
            </a:extLst>
          </p:cNvPr>
          <p:cNvGrpSpPr/>
          <p:nvPr/>
        </p:nvGrpSpPr>
        <p:grpSpPr>
          <a:xfrm>
            <a:off x="4690216" y="728805"/>
            <a:ext cx="405137" cy="354013"/>
            <a:chOff x="4384991" y="755453"/>
            <a:chExt cx="405137" cy="354013"/>
          </a:xfrm>
        </p:grpSpPr>
        <p:sp>
          <p:nvSpPr>
            <p:cNvPr id="44" name="TextBox 86">
              <a:extLst>
                <a:ext uri="{FF2B5EF4-FFF2-40B4-BE49-F238E27FC236}">
                  <a16:creationId xmlns:a16="http://schemas.microsoft.com/office/drawing/2014/main" id="{61672390-C364-6FA6-8292-1FE1080BF9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84991" y="75545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5" name="TextBox 63">
              <a:extLst>
                <a:ext uri="{FF2B5EF4-FFF2-40B4-BE49-F238E27FC236}">
                  <a16:creationId xmlns:a16="http://schemas.microsoft.com/office/drawing/2014/main" id="{11E45B50-57CE-E699-1C27-771523541E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46" name="Group 17497">
            <a:extLst>
              <a:ext uri="{FF2B5EF4-FFF2-40B4-BE49-F238E27FC236}">
                <a16:creationId xmlns:a16="http://schemas.microsoft.com/office/drawing/2014/main" id="{10C03847-2C8C-F15E-1A1D-0E4A29587EC5}"/>
              </a:ext>
            </a:extLst>
          </p:cNvPr>
          <p:cNvGrpSpPr/>
          <p:nvPr/>
        </p:nvGrpSpPr>
        <p:grpSpPr>
          <a:xfrm>
            <a:off x="5316467" y="728805"/>
            <a:ext cx="390850" cy="354013"/>
            <a:chOff x="5113653" y="755453"/>
            <a:chExt cx="390850" cy="354013"/>
          </a:xfrm>
        </p:grpSpPr>
        <p:sp>
          <p:nvSpPr>
            <p:cNvPr id="47" name="TextBox 86">
              <a:extLst>
                <a:ext uri="{FF2B5EF4-FFF2-40B4-BE49-F238E27FC236}">
                  <a16:creationId xmlns:a16="http://schemas.microsoft.com/office/drawing/2014/main" id="{7AD6F4E0-8DA6-FD97-12B5-2CE7668E63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13653" y="75545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8" name="TextBox 66">
              <a:extLst>
                <a:ext uri="{FF2B5EF4-FFF2-40B4-BE49-F238E27FC236}">
                  <a16:creationId xmlns:a16="http://schemas.microsoft.com/office/drawing/2014/main" id="{FDDDA53E-688F-C493-5E17-5BB4F46682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49" name="Group 31">
            <a:extLst>
              <a:ext uri="{FF2B5EF4-FFF2-40B4-BE49-F238E27FC236}">
                <a16:creationId xmlns:a16="http://schemas.microsoft.com/office/drawing/2014/main" id="{FA9D6C1D-9111-4E87-4C51-25B4414C9355}"/>
              </a:ext>
            </a:extLst>
          </p:cNvPr>
          <p:cNvGrpSpPr/>
          <p:nvPr/>
        </p:nvGrpSpPr>
        <p:grpSpPr>
          <a:xfrm>
            <a:off x="5912881" y="728805"/>
            <a:ext cx="396875" cy="354013"/>
            <a:chOff x="5758503" y="755453"/>
            <a:chExt cx="396875" cy="354013"/>
          </a:xfrm>
        </p:grpSpPr>
        <p:sp>
          <p:nvSpPr>
            <p:cNvPr id="50" name="TextBox 86">
              <a:extLst>
                <a:ext uri="{FF2B5EF4-FFF2-40B4-BE49-F238E27FC236}">
                  <a16:creationId xmlns:a16="http://schemas.microsoft.com/office/drawing/2014/main" id="{8C925A7A-93FB-6260-C0F7-F38DA15960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51" name="TextBox 71">
              <a:extLst>
                <a:ext uri="{FF2B5EF4-FFF2-40B4-BE49-F238E27FC236}">
                  <a16:creationId xmlns:a16="http://schemas.microsoft.com/office/drawing/2014/main" id="{02035514-0D2B-2CC9-AD3E-89714357237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7A3C5C03-5532-3601-A218-FE1C2FEF94D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887119" y="1097836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5BE53804-69C2-F5B9-AB0F-F3BE02287AA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92354" y="1097836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8DBC117F-311D-4F1A-BD5B-EE0385557AA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097589" y="1097836"/>
            <a:ext cx="0" cy="3690732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5" name="Straight Connector 38">
            <a:extLst>
              <a:ext uri="{FF2B5EF4-FFF2-40B4-BE49-F238E27FC236}">
                <a16:creationId xmlns:a16="http://schemas.microsoft.com/office/drawing/2014/main" id="{1B22A560-68BB-3F18-73ED-69BFB16DB888}"/>
              </a:ext>
            </a:extLst>
          </p:cNvPr>
          <p:cNvCxnSpPr>
            <a:cxnSpLocks/>
          </p:cNvCxnSpPr>
          <p:nvPr/>
        </p:nvCxnSpPr>
        <p:spPr bwMode="auto">
          <a:xfrm>
            <a:off x="3688503" y="58233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56" name="TextBox 39">
            <a:extLst>
              <a:ext uri="{FF2B5EF4-FFF2-40B4-BE49-F238E27FC236}">
                <a16:creationId xmlns:a16="http://schemas.microsoft.com/office/drawing/2014/main" id="{350EF237-E2DB-0DF3-E103-FACD961325D3}"/>
              </a:ext>
            </a:extLst>
          </p:cNvPr>
          <p:cNvSpPr txBox="1"/>
          <p:nvPr/>
        </p:nvSpPr>
        <p:spPr>
          <a:xfrm>
            <a:off x="4586075" y="460096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>
                <a:latin typeface="Montserrat" panose="00000500000000000000" pitchFamily="50" charset="0"/>
              </a:rPr>
              <a:t>2026</a:t>
            </a:r>
            <a:endParaRPr lang="en-GB" dirty="0">
              <a:latin typeface="Montserrat" panose="00000500000000000000" pitchFamily="50" charset="0"/>
            </a:endParaRPr>
          </a:p>
        </p:txBody>
      </p:sp>
      <p:sp>
        <p:nvSpPr>
          <p:cNvPr id="58" name="TextBox 1">
            <a:extLst>
              <a:ext uri="{FF2B5EF4-FFF2-40B4-BE49-F238E27FC236}">
                <a16:creationId xmlns:a16="http://schemas.microsoft.com/office/drawing/2014/main" id="{2DD08C05-A3D3-3345-D5A8-59292C2565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24792" y="2784490"/>
            <a:ext cx="739833" cy="415498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New use cases allowed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59" name="Chevron 60">
            <a:extLst>
              <a:ext uri="{FF2B5EF4-FFF2-40B4-BE49-F238E27FC236}">
                <a16:creationId xmlns:a16="http://schemas.microsoft.com/office/drawing/2014/main" id="{E16884A9-92F3-DE8B-6BC7-F6A490EA1F23}"/>
              </a:ext>
            </a:extLst>
          </p:cNvPr>
          <p:cNvSpPr/>
          <p:nvPr/>
        </p:nvSpPr>
        <p:spPr bwMode="auto">
          <a:xfrm>
            <a:off x="490606" y="2358529"/>
            <a:ext cx="3873573" cy="35878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b="1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  <a:r>
              <a:rPr lang="fr-FR" sz="900" b="1">
                <a:solidFill>
                  <a:srgbClr val="5BA4B8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_____  </a:t>
            </a:r>
            <a:endParaRPr lang="fr-FR" sz="900" b="1" dirty="0">
              <a:solidFill>
                <a:srgbClr val="5BA4B8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60" name="Diamond 17485">
            <a:extLst>
              <a:ext uri="{FF2B5EF4-FFF2-40B4-BE49-F238E27FC236}">
                <a16:creationId xmlns:a16="http://schemas.microsoft.com/office/drawing/2014/main" id="{3BF6B481-59EF-C815-8AC4-8C1F0B07FBF6}"/>
              </a:ext>
            </a:extLst>
          </p:cNvPr>
          <p:cNvSpPr/>
          <p:nvPr/>
        </p:nvSpPr>
        <p:spPr bwMode="auto">
          <a:xfrm>
            <a:off x="3187796" y="2339085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1" name="Diamond 17484">
            <a:extLst>
              <a:ext uri="{FF2B5EF4-FFF2-40B4-BE49-F238E27FC236}">
                <a16:creationId xmlns:a16="http://schemas.microsoft.com/office/drawing/2014/main" id="{AAF03661-5743-9A11-5F1A-7A31BAF2BB11}"/>
              </a:ext>
            </a:extLst>
          </p:cNvPr>
          <p:cNvSpPr/>
          <p:nvPr/>
        </p:nvSpPr>
        <p:spPr bwMode="auto">
          <a:xfrm>
            <a:off x="3980272" y="2329386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2" name="TextBox 1">
            <a:extLst>
              <a:ext uri="{FF2B5EF4-FFF2-40B4-BE49-F238E27FC236}">
                <a16:creationId xmlns:a16="http://schemas.microsoft.com/office/drawing/2014/main" id="{10048C98-E23F-5FD9-18EF-B185A35134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2901" y="3297108"/>
            <a:ext cx="739833" cy="415498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New use cases allowed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64" name="TextBox 5">
            <a:extLst>
              <a:ext uri="{FF2B5EF4-FFF2-40B4-BE49-F238E27FC236}">
                <a16:creationId xmlns:a16="http://schemas.microsoft.com/office/drawing/2014/main" id="{C31FE50F-824B-1E24-94C4-E5F65835EDA7}"/>
              </a:ext>
            </a:extLst>
          </p:cNvPr>
          <p:cNvSpPr txBox="1"/>
          <p:nvPr/>
        </p:nvSpPr>
        <p:spPr>
          <a:xfrm>
            <a:off x="674716" y="2379264"/>
            <a:ext cx="13688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>
                <a:solidFill>
                  <a:srgbClr val="FF0000"/>
                </a:solidFill>
              </a:rPr>
              <a:t>FS_6G_REQ</a:t>
            </a:r>
            <a:endParaRPr lang="en-GB" sz="400"/>
          </a:p>
        </p:txBody>
      </p:sp>
      <p:sp>
        <p:nvSpPr>
          <p:cNvPr id="65" name="Diamond 6">
            <a:extLst>
              <a:ext uri="{FF2B5EF4-FFF2-40B4-BE49-F238E27FC236}">
                <a16:creationId xmlns:a16="http://schemas.microsoft.com/office/drawing/2014/main" id="{A17EAC81-82AE-C83D-6366-8450A8069467}"/>
              </a:ext>
            </a:extLst>
          </p:cNvPr>
          <p:cNvSpPr/>
          <p:nvPr/>
        </p:nvSpPr>
        <p:spPr bwMode="auto">
          <a:xfrm>
            <a:off x="2542669" y="2353746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6" name="Diamond 7">
            <a:extLst>
              <a:ext uri="{FF2B5EF4-FFF2-40B4-BE49-F238E27FC236}">
                <a16:creationId xmlns:a16="http://schemas.microsoft.com/office/drawing/2014/main" id="{F405FA9E-8902-373F-FCD9-A3BBF6A447EF}"/>
              </a:ext>
            </a:extLst>
          </p:cNvPr>
          <p:cNvSpPr/>
          <p:nvPr/>
        </p:nvSpPr>
        <p:spPr bwMode="auto">
          <a:xfrm>
            <a:off x="1995056" y="2352940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83" name="Straight Connector 114">
            <a:extLst>
              <a:ext uri="{FF2B5EF4-FFF2-40B4-BE49-F238E27FC236}">
                <a16:creationId xmlns:a16="http://schemas.microsoft.com/office/drawing/2014/main" id="{083FA3A9-FDAC-AE35-B610-956F48427F5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834594" y="1040834"/>
            <a:ext cx="0" cy="3387601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2" name="Diamond 17484">
            <a:extLst>
              <a:ext uri="{FF2B5EF4-FFF2-40B4-BE49-F238E27FC236}">
                <a16:creationId xmlns:a16="http://schemas.microsoft.com/office/drawing/2014/main" id="{E13AFF6B-B6A1-63AB-04EC-6587EC3DDD49}"/>
              </a:ext>
            </a:extLst>
          </p:cNvPr>
          <p:cNvSpPr/>
          <p:nvPr/>
        </p:nvSpPr>
        <p:spPr bwMode="auto">
          <a:xfrm>
            <a:off x="3676653" y="2389486"/>
            <a:ext cx="315882" cy="365760"/>
          </a:xfrm>
          <a:prstGeom prst="diamond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4" name="TextBox 1">
            <a:extLst>
              <a:ext uri="{FF2B5EF4-FFF2-40B4-BE49-F238E27FC236}">
                <a16:creationId xmlns:a16="http://schemas.microsoft.com/office/drawing/2014/main" id="{365A5AFE-BB69-9C7F-B231-04BBE31659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1741" y="3636482"/>
            <a:ext cx="666072" cy="200055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Ad-hoc-e</a:t>
            </a:r>
          </a:p>
        </p:txBody>
      </p:sp>
      <p:sp>
        <p:nvSpPr>
          <p:cNvPr id="3" name="Rectangle 12">
            <a:extLst>
              <a:ext uri="{FF2B5EF4-FFF2-40B4-BE49-F238E27FC236}">
                <a16:creationId xmlns:a16="http://schemas.microsoft.com/office/drawing/2014/main" id="{0F315B88-7FCD-3E09-FFCD-FE345A50A3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85210" y="4467903"/>
            <a:ext cx="82277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solidFill>
                  <a:srgbClr val="C00000"/>
                </a:solidFill>
                <a:latin typeface="Montserrat" panose="00000500000000000000" pitchFamily="2" charset="0"/>
              </a:rPr>
              <a:t>SA1#112bis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solidFill>
                  <a:srgbClr val="C00000"/>
                </a:solidFill>
                <a:latin typeface="Montserrat" panose="00000500000000000000" pitchFamily="2" charset="0"/>
              </a:rPr>
              <a:t>Jan</a:t>
            </a:r>
          </a:p>
        </p:txBody>
      </p:sp>
      <p:cxnSp>
        <p:nvCxnSpPr>
          <p:cNvPr id="30" name="Straight Connector 114">
            <a:extLst>
              <a:ext uri="{FF2B5EF4-FFF2-40B4-BE49-F238E27FC236}">
                <a16:creationId xmlns:a16="http://schemas.microsoft.com/office/drawing/2014/main" id="{A554AA32-A122-E70B-56ED-08151826BB4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62273" y="1111689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57" name="TextBox 1">
            <a:extLst>
              <a:ext uri="{FF2B5EF4-FFF2-40B4-BE49-F238E27FC236}">
                <a16:creationId xmlns:a16="http://schemas.microsoft.com/office/drawing/2014/main" id="{90246F3F-8D85-2428-842D-FCAC5A41CF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0685" y="1297649"/>
            <a:ext cx="885395" cy="738664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solidFill>
                  <a:schemeClr val="tx1"/>
                </a:solidFill>
                <a:latin typeface="Montserrat" panose="00000500000000000000" pitchFamily="50" charset="0"/>
              </a:rPr>
              <a:t>Resubmission of use cases allowed</a:t>
            </a:r>
          </a:p>
          <a:p>
            <a:pPr algn="ctr">
              <a:defRPr/>
            </a:pPr>
            <a:r>
              <a:rPr lang="en-GB" altLang="en-US" sz="700" b="1" dirty="0">
                <a:solidFill>
                  <a:schemeClr val="tx1"/>
                </a:solidFill>
                <a:latin typeface="Montserrat" panose="00000500000000000000" pitchFamily="50" charset="0"/>
              </a:rPr>
              <a:t>- Consolidation starts </a:t>
            </a:r>
            <a:endParaRPr lang="en-GB" altLang="en-US" sz="700" dirty="0">
              <a:solidFill>
                <a:schemeClr val="tx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3050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F8D1B2-4CF6-059A-FD0C-A2E1734425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290" name="Google Shape;120;p20">
            <a:extLst>
              <a:ext uri="{FF2B5EF4-FFF2-40B4-BE49-F238E27FC236}">
                <a16:creationId xmlns:a16="http://schemas.microsoft.com/office/drawing/2014/main" id="{0C2753EA-9F09-B0DD-B541-003AB85783B6}"/>
              </a:ext>
            </a:extLst>
          </p:cNvPr>
          <p:cNvCxnSpPr>
            <a:cxnSpLocks/>
          </p:cNvCxnSpPr>
          <p:nvPr/>
        </p:nvCxnSpPr>
        <p:spPr bwMode="auto">
          <a:xfrm>
            <a:off x="320675" y="836613"/>
            <a:ext cx="7104063" cy="0"/>
          </a:xfrm>
          <a:prstGeom prst="straightConnector1">
            <a:avLst/>
          </a:prstGeom>
          <a:noFill/>
          <a:ln w="9525">
            <a:solidFill>
              <a:srgbClr val="98B95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291" name="Google Shape;121;p20">
            <a:extLst>
              <a:ext uri="{FF2B5EF4-FFF2-40B4-BE49-F238E27FC236}">
                <a16:creationId xmlns:a16="http://schemas.microsoft.com/office/drawing/2014/main" id="{9D541824-6ED9-85D7-4182-4594F6E4D3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575" y="230188"/>
            <a:ext cx="7399338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/>
          <a:p>
            <a:r>
              <a:rPr lang="en-US" altLang="de-DE" sz="2800" b="1" dirty="0">
                <a:solidFill>
                  <a:srgbClr val="FF0000"/>
                </a:solidFill>
                <a:latin typeface="Calibri" panose="020F0502020204030204" pitchFamily="34" charset="0"/>
                <a:sym typeface="Montserrat" panose="00000500000000000000" pitchFamily="2" charset="0"/>
              </a:rPr>
              <a:t>Proposal for Rel-21 SA1 timeline</a:t>
            </a:r>
            <a:endParaRPr lang="de-DE" altLang="de-DE" sz="2800" b="1" dirty="0">
              <a:solidFill>
                <a:srgbClr val="FF0000"/>
              </a:solidFill>
              <a:latin typeface="Calibri" panose="020F0502020204030204" pitchFamily="34" charset="0"/>
              <a:sym typeface="Montserrat" panose="00000500000000000000" pitchFamily="2" charset="0"/>
            </a:endParaRPr>
          </a:p>
        </p:txBody>
      </p:sp>
      <p:cxnSp>
        <p:nvCxnSpPr>
          <p:cNvPr id="12292" name="Google Shape;126;p20">
            <a:extLst>
              <a:ext uri="{FF2B5EF4-FFF2-40B4-BE49-F238E27FC236}">
                <a16:creationId xmlns:a16="http://schemas.microsoft.com/office/drawing/2014/main" id="{0496D536-C190-A925-397D-07D8E5F85CD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27838" y="1158875"/>
            <a:ext cx="0" cy="3806825"/>
          </a:xfrm>
          <a:prstGeom prst="straightConnector1">
            <a:avLst/>
          </a:prstGeom>
          <a:noFill/>
          <a:ln w="9525">
            <a:solidFill>
              <a:srgbClr val="9BBB5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93" name="Google Shape;127;p20">
            <a:extLst>
              <a:ext uri="{FF2B5EF4-FFF2-40B4-BE49-F238E27FC236}">
                <a16:creationId xmlns:a16="http://schemas.microsoft.com/office/drawing/2014/main" id="{3E146FF8-329B-7897-4A0B-E3C9120B16D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584825" y="1158875"/>
            <a:ext cx="0" cy="3754438"/>
          </a:xfrm>
          <a:prstGeom prst="straightConnector1">
            <a:avLst/>
          </a:prstGeom>
          <a:noFill/>
          <a:ln w="9525">
            <a:solidFill>
              <a:srgbClr val="9BBB5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94" name="Google Shape;128;p20">
            <a:extLst>
              <a:ext uri="{FF2B5EF4-FFF2-40B4-BE49-F238E27FC236}">
                <a16:creationId xmlns:a16="http://schemas.microsoft.com/office/drawing/2014/main" id="{83567625-C233-D861-5426-E0101B83227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192588" y="1158875"/>
            <a:ext cx="0" cy="3724275"/>
          </a:xfrm>
          <a:prstGeom prst="straightConnector1">
            <a:avLst/>
          </a:prstGeom>
          <a:noFill/>
          <a:ln w="9525">
            <a:solidFill>
              <a:srgbClr val="9BBB5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95" name="Google Shape;129;p20">
            <a:extLst>
              <a:ext uri="{FF2B5EF4-FFF2-40B4-BE49-F238E27FC236}">
                <a16:creationId xmlns:a16="http://schemas.microsoft.com/office/drawing/2014/main" id="{BC330287-2B66-C0D4-81A1-7060C019606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889500" y="1158875"/>
            <a:ext cx="0" cy="3724275"/>
          </a:xfrm>
          <a:prstGeom prst="straightConnector1">
            <a:avLst/>
          </a:prstGeom>
          <a:noFill/>
          <a:ln w="9525">
            <a:solidFill>
              <a:srgbClr val="9BBB5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96" name="Google Shape;130;p20">
            <a:extLst>
              <a:ext uri="{FF2B5EF4-FFF2-40B4-BE49-F238E27FC236}">
                <a16:creationId xmlns:a16="http://schemas.microsoft.com/office/drawing/2014/main" id="{630D09C5-0C0F-F166-7F41-183E276DF81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81313" y="1301750"/>
            <a:ext cx="0" cy="3724275"/>
          </a:xfrm>
          <a:prstGeom prst="straightConnector1">
            <a:avLst/>
          </a:prstGeom>
          <a:noFill/>
          <a:ln w="9525">
            <a:solidFill>
              <a:srgbClr val="9BBB5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97" name="Google Shape;131;p20">
            <a:extLst>
              <a:ext uri="{FF2B5EF4-FFF2-40B4-BE49-F238E27FC236}">
                <a16:creationId xmlns:a16="http://schemas.microsoft.com/office/drawing/2014/main" id="{3248F990-5DAF-8F2D-D6B9-68C002A59AC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70113" y="1158875"/>
            <a:ext cx="0" cy="3724275"/>
          </a:xfrm>
          <a:prstGeom prst="straightConnector1">
            <a:avLst/>
          </a:prstGeom>
          <a:noFill/>
          <a:ln w="9525">
            <a:solidFill>
              <a:srgbClr val="9BBB5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98" name="Google Shape;132;p20">
            <a:extLst>
              <a:ext uri="{FF2B5EF4-FFF2-40B4-BE49-F238E27FC236}">
                <a16:creationId xmlns:a16="http://schemas.microsoft.com/office/drawing/2014/main" id="{32A9A041-8187-0483-FCF8-C6B24C765A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361238" y="1162050"/>
            <a:ext cx="0" cy="3803650"/>
          </a:xfrm>
          <a:prstGeom prst="straightConnector1">
            <a:avLst/>
          </a:prstGeom>
          <a:noFill/>
          <a:ln w="9525">
            <a:solidFill>
              <a:srgbClr val="9BBB5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299" name="Google Shape;133;p20">
            <a:extLst>
              <a:ext uri="{FF2B5EF4-FFF2-40B4-BE49-F238E27FC236}">
                <a16:creationId xmlns:a16="http://schemas.microsoft.com/office/drawing/2014/main" id="{9DFF8FA7-8705-6C48-F18B-3C742C6D3A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625" y="1011238"/>
            <a:ext cx="674688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TSG#106</a:t>
            </a:r>
            <a:endParaRPr lang="de-DE" altLang="de-DE"/>
          </a:p>
        </p:txBody>
      </p:sp>
      <p:sp>
        <p:nvSpPr>
          <p:cNvPr id="12300" name="Google Shape;134;p20">
            <a:extLst>
              <a:ext uri="{FF2B5EF4-FFF2-40B4-BE49-F238E27FC236}">
                <a16:creationId xmlns:a16="http://schemas.microsoft.com/office/drawing/2014/main" id="{1AE0561E-41FF-7E33-367F-2DC861C0A6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1725" y="1011238"/>
            <a:ext cx="676275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TSG#107</a:t>
            </a:r>
            <a:endParaRPr lang="de-DE" altLang="de-DE"/>
          </a:p>
        </p:txBody>
      </p:sp>
      <p:sp>
        <p:nvSpPr>
          <p:cNvPr id="12301" name="Google Shape;135;p20">
            <a:extLst>
              <a:ext uri="{FF2B5EF4-FFF2-40B4-BE49-F238E27FC236}">
                <a16:creationId xmlns:a16="http://schemas.microsoft.com/office/drawing/2014/main" id="{74AA6755-D44C-8F4B-9C42-C23BB0FE19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6100" y="1011238"/>
            <a:ext cx="6858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TSG#108</a:t>
            </a:r>
            <a:endParaRPr lang="de-DE" altLang="de-DE"/>
          </a:p>
        </p:txBody>
      </p:sp>
      <p:sp>
        <p:nvSpPr>
          <p:cNvPr id="12302" name="Google Shape;136;p20">
            <a:extLst>
              <a:ext uri="{FF2B5EF4-FFF2-40B4-BE49-F238E27FC236}">
                <a16:creationId xmlns:a16="http://schemas.microsoft.com/office/drawing/2014/main" id="{F08B02F3-059B-86F4-5082-05423D5D31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97150" y="1011238"/>
            <a:ext cx="676275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TSG#109</a:t>
            </a:r>
            <a:endParaRPr lang="de-DE" altLang="de-DE"/>
          </a:p>
        </p:txBody>
      </p:sp>
      <p:sp>
        <p:nvSpPr>
          <p:cNvPr id="12303" name="Google Shape;137;p20">
            <a:extLst>
              <a:ext uri="{FF2B5EF4-FFF2-40B4-BE49-F238E27FC236}">
                <a16:creationId xmlns:a16="http://schemas.microsoft.com/office/drawing/2014/main" id="{3E009A7E-39CC-2D7D-1050-0469976BA6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8650" y="1011238"/>
            <a:ext cx="67945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TSG#110</a:t>
            </a:r>
            <a:endParaRPr lang="de-DE" altLang="de-DE"/>
          </a:p>
        </p:txBody>
      </p:sp>
      <p:sp>
        <p:nvSpPr>
          <p:cNvPr id="12304" name="Google Shape;138;p20">
            <a:extLst>
              <a:ext uri="{FF2B5EF4-FFF2-40B4-BE49-F238E27FC236}">
                <a16:creationId xmlns:a16="http://schemas.microsoft.com/office/drawing/2014/main" id="{E03DF1E1-1AB7-CE1C-A90C-1680EFA019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43338" y="1011238"/>
            <a:ext cx="677862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TSG#111</a:t>
            </a:r>
            <a:endParaRPr lang="de-DE" altLang="de-DE"/>
          </a:p>
        </p:txBody>
      </p:sp>
      <p:sp>
        <p:nvSpPr>
          <p:cNvPr id="12305" name="Google Shape;139;p20">
            <a:extLst>
              <a:ext uri="{FF2B5EF4-FFF2-40B4-BE49-F238E27FC236}">
                <a16:creationId xmlns:a16="http://schemas.microsoft.com/office/drawing/2014/main" id="{B2BE30D0-693B-2264-6771-710F01BF77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00563" y="1011238"/>
            <a:ext cx="682625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TSG#112</a:t>
            </a:r>
            <a:endParaRPr lang="de-DE" altLang="de-DE"/>
          </a:p>
        </p:txBody>
      </p:sp>
      <p:sp>
        <p:nvSpPr>
          <p:cNvPr id="12306" name="Google Shape;140;p20">
            <a:extLst>
              <a:ext uri="{FF2B5EF4-FFF2-40B4-BE49-F238E27FC236}">
                <a16:creationId xmlns:a16="http://schemas.microsoft.com/office/drawing/2014/main" id="{A8F3FDEF-EDF0-A42D-B825-A02BE05919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0813" y="1011238"/>
            <a:ext cx="67945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TSG#113</a:t>
            </a:r>
            <a:endParaRPr lang="de-DE" altLang="de-DE"/>
          </a:p>
        </p:txBody>
      </p:sp>
      <p:sp>
        <p:nvSpPr>
          <p:cNvPr id="12307" name="Google Shape;141;p20">
            <a:extLst>
              <a:ext uri="{FF2B5EF4-FFF2-40B4-BE49-F238E27FC236}">
                <a16:creationId xmlns:a16="http://schemas.microsoft.com/office/drawing/2014/main" id="{909447D5-E39B-280B-FD00-2728B30E2C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73750" y="1011238"/>
            <a:ext cx="650875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TSG#114</a:t>
            </a:r>
            <a:endParaRPr lang="de-DE" altLang="de-DE"/>
          </a:p>
        </p:txBody>
      </p:sp>
      <p:sp>
        <p:nvSpPr>
          <p:cNvPr id="12308" name="Google Shape;142;p20">
            <a:extLst>
              <a:ext uri="{FF2B5EF4-FFF2-40B4-BE49-F238E27FC236}">
                <a16:creationId xmlns:a16="http://schemas.microsoft.com/office/drawing/2014/main" id="{9890B357-4904-1192-904E-734DE00948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40488" y="1011238"/>
            <a:ext cx="615950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8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TSG#115</a:t>
            </a:r>
            <a:endParaRPr lang="de-DE" altLang="de-DE" sz="900"/>
          </a:p>
        </p:txBody>
      </p:sp>
      <p:sp>
        <p:nvSpPr>
          <p:cNvPr id="12309" name="Google Shape;143;p20">
            <a:extLst>
              <a:ext uri="{FF2B5EF4-FFF2-40B4-BE49-F238E27FC236}">
                <a16:creationId xmlns:a16="http://schemas.microsoft.com/office/drawing/2014/main" id="{C334E835-FD35-1E61-D135-9C0F2E2203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21513" y="1011238"/>
            <a:ext cx="639762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TSG#116</a:t>
            </a:r>
            <a:endParaRPr lang="de-DE" altLang="de-DE"/>
          </a:p>
        </p:txBody>
      </p:sp>
      <p:sp>
        <p:nvSpPr>
          <p:cNvPr id="12310" name="Google Shape;145;p20">
            <a:extLst>
              <a:ext uri="{FF2B5EF4-FFF2-40B4-BE49-F238E27FC236}">
                <a16:creationId xmlns:a16="http://schemas.microsoft.com/office/drawing/2014/main" id="{C3F5F5E8-5CA9-4C6F-FB0D-B01A9BAC6F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0875" y="714375"/>
            <a:ext cx="498475" cy="246063"/>
          </a:xfrm>
          <a:prstGeom prst="rect">
            <a:avLst/>
          </a:prstGeom>
          <a:solidFill>
            <a:srgbClr val="9BBB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FFFFFF"/>
              </a:buClr>
              <a:buSzPts val="1000"/>
              <a:buFont typeface="Montserrat" panose="00000500000000000000" pitchFamily="2" charset="0"/>
              <a:buNone/>
            </a:pPr>
            <a:r>
              <a:rPr lang="en-US" altLang="de-DE">
                <a:solidFill>
                  <a:srgbClr val="FFFFFF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2025</a:t>
            </a:r>
            <a:endParaRPr lang="de-DE" altLang="de-DE"/>
          </a:p>
        </p:txBody>
      </p:sp>
      <p:sp>
        <p:nvSpPr>
          <p:cNvPr id="12311" name="Google Shape;146;p20">
            <a:extLst>
              <a:ext uri="{FF2B5EF4-FFF2-40B4-BE49-F238E27FC236}">
                <a16:creationId xmlns:a16="http://schemas.microsoft.com/office/drawing/2014/main" id="{D32B4A0B-252B-BA22-75F8-E769892BE6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24388" y="714375"/>
            <a:ext cx="527050" cy="246063"/>
          </a:xfrm>
          <a:prstGeom prst="rect">
            <a:avLst/>
          </a:prstGeom>
          <a:solidFill>
            <a:srgbClr val="9BBB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FFFFFF"/>
              </a:buClr>
              <a:buSzPts val="1000"/>
              <a:buFont typeface="Montserrat" panose="00000500000000000000" pitchFamily="2" charset="0"/>
              <a:buNone/>
            </a:pPr>
            <a:r>
              <a:rPr lang="en-US" altLang="de-DE">
                <a:solidFill>
                  <a:srgbClr val="FFFFFF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2026</a:t>
            </a:r>
            <a:endParaRPr lang="de-DE" altLang="de-DE"/>
          </a:p>
        </p:txBody>
      </p:sp>
      <p:sp>
        <p:nvSpPr>
          <p:cNvPr id="12312" name="Google Shape;148;p20">
            <a:extLst>
              <a:ext uri="{FF2B5EF4-FFF2-40B4-BE49-F238E27FC236}">
                <a16:creationId xmlns:a16="http://schemas.microsoft.com/office/drawing/2014/main" id="{9772D012-DAEE-E439-D166-82C80CFE62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9688" y="1101725"/>
            <a:ext cx="3762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000000"/>
              </a:buClr>
              <a:buSzPts val="700"/>
              <a:buFont typeface="Montserrat" panose="00000500000000000000" pitchFamily="2" charset="0"/>
              <a:buNone/>
            </a:pPr>
            <a:r>
              <a:rPr lang="en-US" altLang="de-DE" sz="7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Mar.</a:t>
            </a:r>
            <a:endParaRPr lang="de-DE" altLang="de-DE"/>
          </a:p>
        </p:txBody>
      </p:sp>
      <p:sp>
        <p:nvSpPr>
          <p:cNvPr id="12313" name="Google Shape;149;p20">
            <a:extLst>
              <a:ext uri="{FF2B5EF4-FFF2-40B4-BE49-F238E27FC236}">
                <a16:creationId xmlns:a16="http://schemas.microsoft.com/office/drawing/2014/main" id="{2A8E98FF-CD8E-9F92-37EA-4E9415C297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37338" y="1114425"/>
            <a:ext cx="3762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000000"/>
              </a:buClr>
              <a:buSzPts val="700"/>
              <a:buFont typeface="Montserrat" panose="00000500000000000000" pitchFamily="2" charset="0"/>
              <a:buNone/>
            </a:pPr>
            <a:r>
              <a:rPr lang="en-US" altLang="de-DE" sz="7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Mar.</a:t>
            </a:r>
            <a:endParaRPr lang="de-DE" altLang="de-DE"/>
          </a:p>
        </p:txBody>
      </p:sp>
      <p:sp>
        <p:nvSpPr>
          <p:cNvPr id="12314" name="Google Shape;150;p20">
            <a:extLst>
              <a:ext uri="{FF2B5EF4-FFF2-40B4-BE49-F238E27FC236}">
                <a16:creationId xmlns:a16="http://schemas.microsoft.com/office/drawing/2014/main" id="{5BC38FCF-715B-524D-F053-3D5938F10C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5100" y="1114425"/>
            <a:ext cx="3762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000000"/>
              </a:buClr>
              <a:buSzPts val="700"/>
              <a:buFont typeface="Montserrat" panose="00000500000000000000" pitchFamily="2" charset="0"/>
              <a:buNone/>
            </a:pPr>
            <a:r>
              <a:rPr lang="en-US" altLang="de-DE" sz="7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Mar.</a:t>
            </a:r>
            <a:endParaRPr lang="de-DE" altLang="de-DE"/>
          </a:p>
        </p:txBody>
      </p:sp>
      <p:sp>
        <p:nvSpPr>
          <p:cNvPr id="12315" name="Google Shape;152;p20">
            <a:extLst>
              <a:ext uri="{FF2B5EF4-FFF2-40B4-BE49-F238E27FC236}">
                <a16:creationId xmlns:a16="http://schemas.microsoft.com/office/drawing/2014/main" id="{8221267C-C25F-312E-206E-82100D4AD1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0113" y="11144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000000"/>
              </a:buClr>
              <a:buSzPts val="700"/>
              <a:buFont typeface="Montserrat" panose="00000500000000000000" pitchFamily="2" charset="0"/>
              <a:buNone/>
            </a:pPr>
            <a:r>
              <a:rPr lang="en-US" altLang="de-DE" sz="7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Jun.</a:t>
            </a:r>
            <a:endParaRPr lang="de-DE" altLang="de-DE"/>
          </a:p>
        </p:txBody>
      </p:sp>
      <p:sp>
        <p:nvSpPr>
          <p:cNvPr id="12316" name="Google Shape;153;p20">
            <a:extLst>
              <a:ext uri="{FF2B5EF4-FFF2-40B4-BE49-F238E27FC236}">
                <a16:creationId xmlns:a16="http://schemas.microsoft.com/office/drawing/2014/main" id="{998F70DD-7CBB-49A9-2954-88260350A5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12013" y="11144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000000"/>
              </a:buClr>
              <a:buSzPts val="700"/>
              <a:buFont typeface="Montserrat" panose="00000500000000000000" pitchFamily="2" charset="0"/>
              <a:buNone/>
            </a:pPr>
            <a:r>
              <a:rPr lang="en-US" altLang="de-DE" sz="7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Jun.</a:t>
            </a:r>
            <a:endParaRPr lang="de-DE" altLang="de-DE"/>
          </a:p>
        </p:txBody>
      </p:sp>
      <p:sp>
        <p:nvSpPr>
          <p:cNvPr id="12317" name="Google Shape;154;p20">
            <a:extLst>
              <a:ext uri="{FF2B5EF4-FFF2-40B4-BE49-F238E27FC236}">
                <a16:creationId xmlns:a16="http://schemas.microsoft.com/office/drawing/2014/main" id="{46EE0A30-4C72-D44C-B5B0-79C3F26557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71775" y="1114425"/>
            <a:ext cx="3730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000000"/>
              </a:buClr>
              <a:buSzPts val="700"/>
              <a:buFont typeface="Montserrat" panose="00000500000000000000" pitchFamily="2" charset="0"/>
              <a:buNone/>
            </a:pPr>
            <a:r>
              <a:rPr lang="en-US" altLang="de-DE" sz="7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Sep.</a:t>
            </a:r>
            <a:endParaRPr lang="de-DE" altLang="de-DE"/>
          </a:p>
        </p:txBody>
      </p:sp>
      <p:sp>
        <p:nvSpPr>
          <p:cNvPr id="12318" name="Google Shape;155;p20">
            <a:extLst>
              <a:ext uri="{FF2B5EF4-FFF2-40B4-BE49-F238E27FC236}">
                <a16:creationId xmlns:a16="http://schemas.microsoft.com/office/drawing/2014/main" id="{8A363F1A-CA1E-F0F1-6F75-5EB5141703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21313" y="1114425"/>
            <a:ext cx="37306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000000"/>
              </a:buClr>
              <a:buSzPts val="700"/>
              <a:buFont typeface="Montserrat" panose="00000500000000000000" pitchFamily="2" charset="0"/>
              <a:buNone/>
            </a:pPr>
            <a:r>
              <a:rPr lang="en-US" altLang="de-DE" sz="7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Sep.</a:t>
            </a:r>
            <a:endParaRPr lang="de-DE" altLang="de-DE"/>
          </a:p>
        </p:txBody>
      </p:sp>
      <p:sp>
        <p:nvSpPr>
          <p:cNvPr id="12319" name="Google Shape;157;p20">
            <a:extLst>
              <a:ext uri="{FF2B5EF4-FFF2-40B4-BE49-F238E27FC236}">
                <a16:creationId xmlns:a16="http://schemas.microsoft.com/office/drawing/2014/main" id="{ABC6A3DD-2115-D61F-BE8F-0A766DA26E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775" y="1114425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000000"/>
              </a:buClr>
              <a:buSzPts val="700"/>
              <a:buFont typeface="Montserrat" panose="00000500000000000000" pitchFamily="2" charset="0"/>
              <a:buNone/>
            </a:pPr>
            <a:r>
              <a:rPr lang="en-US" altLang="de-DE" sz="7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Dec.</a:t>
            </a:r>
            <a:endParaRPr lang="de-DE" altLang="de-DE"/>
          </a:p>
        </p:txBody>
      </p:sp>
      <p:sp>
        <p:nvSpPr>
          <p:cNvPr id="12320" name="Google Shape;158;p20">
            <a:extLst>
              <a:ext uri="{FF2B5EF4-FFF2-40B4-BE49-F238E27FC236}">
                <a16:creationId xmlns:a16="http://schemas.microsoft.com/office/drawing/2014/main" id="{A017C5EA-5606-74CE-7382-987D4F46A5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3913" y="1114425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000000"/>
              </a:buClr>
              <a:buSzPts val="700"/>
              <a:buFont typeface="Montserrat" panose="00000500000000000000" pitchFamily="2" charset="0"/>
              <a:buNone/>
            </a:pPr>
            <a:r>
              <a:rPr lang="en-US" altLang="de-DE" sz="7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Dec.</a:t>
            </a:r>
            <a:endParaRPr lang="de-DE" altLang="de-DE"/>
          </a:p>
        </p:txBody>
      </p:sp>
      <p:sp>
        <p:nvSpPr>
          <p:cNvPr id="12321" name="Google Shape;159;p20">
            <a:extLst>
              <a:ext uri="{FF2B5EF4-FFF2-40B4-BE49-F238E27FC236}">
                <a16:creationId xmlns:a16="http://schemas.microsoft.com/office/drawing/2014/main" id="{C2139AE1-931E-0CC5-4E90-1324610488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62663" y="1114425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000000"/>
              </a:buClr>
              <a:buSzPts val="700"/>
              <a:buFont typeface="Montserrat" panose="00000500000000000000" pitchFamily="2" charset="0"/>
              <a:buNone/>
            </a:pPr>
            <a:r>
              <a:rPr lang="en-US" altLang="de-DE" sz="7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Dec.</a:t>
            </a:r>
            <a:endParaRPr lang="de-DE" altLang="de-DE"/>
          </a:p>
        </p:txBody>
      </p:sp>
      <p:sp>
        <p:nvSpPr>
          <p:cNvPr id="12322" name="Google Shape;160;p20">
            <a:extLst>
              <a:ext uri="{FF2B5EF4-FFF2-40B4-BE49-F238E27FC236}">
                <a16:creationId xmlns:a16="http://schemas.microsoft.com/office/drawing/2014/main" id="{3754D79E-32C5-7CAC-5474-0003C771E6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18350" y="695325"/>
            <a:ext cx="492125" cy="246063"/>
          </a:xfrm>
          <a:prstGeom prst="rect">
            <a:avLst/>
          </a:prstGeom>
          <a:solidFill>
            <a:srgbClr val="9BBB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FFFFFF"/>
              </a:buClr>
              <a:buSzPts val="1000"/>
              <a:buFont typeface="Montserrat" panose="00000500000000000000" pitchFamily="2" charset="0"/>
              <a:buNone/>
            </a:pPr>
            <a:r>
              <a:rPr lang="en-US" altLang="de-DE">
                <a:solidFill>
                  <a:srgbClr val="FFFFFF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2027</a:t>
            </a:r>
            <a:endParaRPr lang="de-DE" altLang="de-DE"/>
          </a:p>
        </p:txBody>
      </p:sp>
      <p:cxnSp>
        <p:nvCxnSpPr>
          <p:cNvPr id="170" name="Google Shape;170;p20">
            <a:extLst>
              <a:ext uri="{FF2B5EF4-FFF2-40B4-BE49-F238E27FC236}">
                <a16:creationId xmlns:a16="http://schemas.microsoft.com/office/drawing/2014/main" id="{C036D5F3-68DD-8EA0-0C95-00884C66D395}"/>
              </a:ext>
            </a:extLst>
          </p:cNvPr>
          <p:cNvCxnSpPr/>
          <p:nvPr/>
        </p:nvCxnSpPr>
        <p:spPr>
          <a:xfrm>
            <a:off x="1789113" y="1439863"/>
            <a:ext cx="0" cy="3068637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2" name="Google Shape;172;p20">
            <a:extLst>
              <a:ext uri="{FF2B5EF4-FFF2-40B4-BE49-F238E27FC236}">
                <a16:creationId xmlns:a16="http://schemas.microsoft.com/office/drawing/2014/main" id="{F186CE7B-5256-4606-582D-22B588621CF8}"/>
              </a:ext>
            </a:extLst>
          </p:cNvPr>
          <p:cNvCxnSpPr/>
          <p:nvPr/>
        </p:nvCxnSpPr>
        <p:spPr>
          <a:xfrm>
            <a:off x="7142163" y="1439863"/>
            <a:ext cx="0" cy="31369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3" name="Google Shape;173;p20">
            <a:extLst>
              <a:ext uri="{FF2B5EF4-FFF2-40B4-BE49-F238E27FC236}">
                <a16:creationId xmlns:a16="http://schemas.microsoft.com/office/drawing/2014/main" id="{83ABC859-5548-98F2-51F1-4E96BDF5DF9A}"/>
              </a:ext>
            </a:extLst>
          </p:cNvPr>
          <p:cNvCxnSpPr/>
          <p:nvPr/>
        </p:nvCxnSpPr>
        <p:spPr>
          <a:xfrm>
            <a:off x="5899150" y="1439863"/>
            <a:ext cx="0" cy="309245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6" name="Google Shape;176;p20">
            <a:extLst>
              <a:ext uri="{FF2B5EF4-FFF2-40B4-BE49-F238E27FC236}">
                <a16:creationId xmlns:a16="http://schemas.microsoft.com/office/drawing/2014/main" id="{C033A68B-29DC-2B4D-DFF1-BD1CF66F1162}"/>
              </a:ext>
            </a:extLst>
          </p:cNvPr>
          <p:cNvCxnSpPr/>
          <p:nvPr/>
        </p:nvCxnSpPr>
        <p:spPr>
          <a:xfrm>
            <a:off x="3195638" y="1428750"/>
            <a:ext cx="0" cy="3068638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7" name="Google Shape;177;p20">
            <a:extLst>
              <a:ext uri="{FF2B5EF4-FFF2-40B4-BE49-F238E27FC236}">
                <a16:creationId xmlns:a16="http://schemas.microsoft.com/office/drawing/2014/main" id="{AB120ED5-0C5F-34CB-C373-A365FF2E2DA3}"/>
              </a:ext>
            </a:extLst>
          </p:cNvPr>
          <p:cNvCxnSpPr/>
          <p:nvPr/>
        </p:nvCxnSpPr>
        <p:spPr>
          <a:xfrm>
            <a:off x="2484438" y="1439863"/>
            <a:ext cx="0" cy="3068637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9" name="Google Shape;179;p20">
            <a:extLst>
              <a:ext uri="{FF2B5EF4-FFF2-40B4-BE49-F238E27FC236}">
                <a16:creationId xmlns:a16="http://schemas.microsoft.com/office/drawing/2014/main" id="{E68F626C-A521-6A5C-9078-453246FE327B}"/>
              </a:ext>
            </a:extLst>
          </p:cNvPr>
          <p:cNvCxnSpPr>
            <a:cxnSpLocks/>
          </p:cNvCxnSpPr>
          <p:nvPr/>
        </p:nvCxnSpPr>
        <p:spPr>
          <a:xfrm flipH="1">
            <a:off x="4497013" y="1447800"/>
            <a:ext cx="6350" cy="3026229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0" name="Google Shape;180;p20">
            <a:extLst>
              <a:ext uri="{FF2B5EF4-FFF2-40B4-BE49-F238E27FC236}">
                <a16:creationId xmlns:a16="http://schemas.microsoft.com/office/drawing/2014/main" id="{EC0B726F-6D9E-066D-F8DA-2AEA128B510D}"/>
              </a:ext>
            </a:extLst>
          </p:cNvPr>
          <p:cNvCxnSpPr/>
          <p:nvPr/>
        </p:nvCxnSpPr>
        <p:spPr>
          <a:xfrm>
            <a:off x="1184275" y="1450975"/>
            <a:ext cx="0" cy="3068638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1" name="Google Shape;181;p20">
            <a:extLst>
              <a:ext uri="{FF2B5EF4-FFF2-40B4-BE49-F238E27FC236}">
                <a16:creationId xmlns:a16="http://schemas.microsoft.com/office/drawing/2014/main" id="{10180676-9FFF-EA92-B225-C3DDD69D4A90}"/>
              </a:ext>
            </a:extLst>
          </p:cNvPr>
          <p:cNvCxnSpPr>
            <a:cxnSpLocks/>
          </p:cNvCxnSpPr>
          <p:nvPr/>
        </p:nvCxnSpPr>
        <p:spPr>
          <a:xfrm>
            <a:off x="6524625" y="1392238"/>
            <a:ext cx="0" cy="3640137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2333" name="Google Shape;183;p20">
            <a:extLst>
              <a:ext uri="{FF2B5EF4-FFF2-40B4-BE49-F238E27FC236}">
                <a16:creationId xmlns:a16="http://schemas.microsoft.com/office/drawing/2014/main" id="{A90CD36A-3AED-D9CF-6F35-547AC91F818B}"/>
              </a:ext>
            </a:extLst>
          </p:cNvPr>
          <p:cNvCxnSpPr>
            <a:cxnSpLocks/>
            <a:stCxn id="12320" idx="2"/>
          </p:cNvCxnSpPr>
          <p:nvPr/>
        </p:nvCxnSpPr>
        <p:spPr bwMode="auto">
          <a:xfrm>
            <a:off x="3556000" y="1314450"/>
            <a:ext cx="1588" cy="3581400"/>
          </a:xfrm>
          <a:prstGeom prst="straightConnector1">
            <a:avLst/>
          </a:prstGeom>
          <a:noFill/>
          <a:ln w="76200">
            <a:solidFill>
              <a:srgbClr val="9BBB5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334" name="Google Shape;188;p20">
            <a:extLst>
              <a:ext uri="{FF2B5EF4-FFF2-40B4-BE49-F238E27FC236}">
                <a16:creationId xmlns:a16="http://schemas.microsoft.com/office/drawing/2014/main" id="{A3687DE1-6996-A9A8-0411-2FA3135D55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0825" y="1200150"/>
            <a:ext cx="649288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SA1#110</a:t>
            </a:r>
            <a:endParaRPr lang="de-DE" altLang="de-DE"/>
          </a:p>
        </p:txBody>
      </p:sp>
      <p:sp>
        <p:nvSpPr>
          <p:cNvPr id="12335" name="Google Shape;189;p20">
            <a:extLst>
              <a:ext uri="{FF2B5EF4-FFF2-40B4-BE49-F238E27FC236}">
                <a16:creationId xmlns:a16="http://schemas.microsoft.com/office/drawing/2014/main" id="{C552FB57-54AE-0898-ED2E-995B697F60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46638" y="1200150"/>
            <a:ext cx="646112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SA1#115</a:t>
            </a:r>
            <a:endParaRPr lang="de-DE" altLang="de-DE"/>
          </a:p>
        </p:txBody>
      </p:sp>
      <p:sp>
        <p:nvSpPr>
          <p:cNvPr id="12336" name="Google Shape;190;p20">
            <a:extLst>
              <a:ext uri="{FF2B5EF4-FFF2-40B4-BE49-F238E27FC236}">
                <a16:creationId xmlns:a16="http://schemas.microsoft.com/office/drawing/2014/main" id="{3CBA28D9-17A6-094E-4B87-CA99883942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7350" y="1200150"/>
            <a:ext cx="65246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 dirty="0">
                <a:latin typeface="Montserrat" panose="00000500000000000000" pitchFamily="2" charset="0"/>
                <a:sym typeface="Montserrat" panose="00000500000000000000" pitchFamily="2" charset="0"/>
              </a:rPr>
              <a:t>SA1#112</a:t>
            </a:r>
            <a:endParaRPr lang="de-DE" altLang="de-DE" dirty="0"/>
          </a:p>
        </p:txBody>
      </p:sp>
      <p:sp>
        <p:nvSpPr>
          <p:cNvPr id="12337" name="Google Shape;191;p20">
            <a:extLst>
              <a:ext uri="{FF2B5EF4-FFF2-40B4-BE49-F238E27FC236}">
                <a16:creationId xmlns:a16="http://schemas.microsoft.com/office/drawing/2014/main" id="{A5AD4288-EA3F-137C-EEF5-FB31C8DE52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2350" y="1200150"/>
            <a:ext cx="649288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SA1#113</a:t>
            </a:r>
            <a:endParaRPr lang="de-DE" altLang="de-DE"/>
          </a:p>
        </p:txBody>
      </p:sp>
      <p:sp>
        <p:nvSpPr>
          <p:cNvPr id="12338" name="Google Shape;192;p20">
            <a:extLst>
              <a:ext uri="{FF2B5EF4-FFF2-40B4-BE49-F238E27FC236}">
                <a16:creationId xmlns:a16="http://schemas.microsoft.com/office/drawing/2014/main" id="{4BB5342B-69CE-B0BA-26BF-60DA71F9B7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25925" y="1200150"/>
            <a:ext cx="62071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SA1#114</a:t>
            </a:r>
            <a:endParaRPr lang="de-DE" altLang="de-DE"/>
          </a:p>
        </p:txBody>
      </p:sp>
      <p:sp>
        <p:nvSpPr>
          <p:cNvPr id="12339" name="Google Shape;193;p20">
            <a:extLst>
              <a:ext uri="{FF2B5EF4-FFF2-40B4-BE49-F238E27FC236}">
                <a16:creationId xmlns:a16="http://schemas.microsoft.com/office/drawing/2014/main" id="{8802972B-E330-9BF7-0FA8-24DF83C598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7725" y="1208088"/>
            <a:ext cx="598488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800" dirty="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SA1#109</a:t>
            </a:r>
            <a:endParaRPr lang="de-DE" altLang="de-DE" sz="900" dirty="0"/>
          </a:p>
        </p:txBody>
      </p:sp>
      <p:sp>
        <p:nvSpPr>
          <p:cNvPr id="12340" name="Google Shape;194;p20">
            <a:extLst>
              <a:ext uri="{FF2B5EF4-FFF2-40B4-BE49-F238E27FC236}">
                <a16:creationId xmlns:a16="http://schemas.microsoft.com/office/drawing/2014/main" id="{432431E5-1BB1-D4E6-A1E6-ED6039F720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24513" y="1200150"/>
            <a:ext cx="6096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SA1#116</a:t>
            </a:r>
            <a:endParaRPr lang="de-DE" altLang="de-DE"/>
          </a:p>
        </p:txBody>
      </p:sp>
      <p:cxnSp>
        <p:nvCxnSpPr>
          <p:cNvPr id="12341" name="Google Shape;195;p20">
            <a:extLst>
              <a:ext uri="{FF2B5EF4-FFF2-40B4-BE49-F238E27FC236}">
                <a16:creationId xmlns:a16="http://schemas.microsoft.com/office/drawing/2014/main" id="{E24CC545-1C59-D679-4F19-CDFBA3B86707}"/>
              </a:ext>
            </a:extLst>
          </p:cNvPr>
          <p:cNvCxnSpPr>
            <a:cxnSpLocks/>
            <a:stCxn id="12353" idx="1"/>
          </p:cNvCxnSpPr>
          <p:nvPr/>
        </p:nvCxnSpPr>
        <p:spPr bwMode="auto">
          <a:xfrm flipH="1">
            <a:off x="6216651" y="1315244"/>
            <a:ext cx="3174" cy="3389562"/>
          </a:xfrm>
          <a:prstGeom prst="straightConnector1">
            <a:avLst/>
          </a:prstGeom>
          <a:noFill/>
          <a:ln w="76200">
            <a:solidFill>
              <a:srgbClr val="9BBB5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" name="Straight Connector 97">
            <a:extLst>
              <a:ext uri="{FF2B5EF4-FFF2-40B4-BE49-F238E27FC236}">
                <a16:creationId xmlns:a16="http://schemas.microsoft.com/office/drawing/2014/main" id="{09A58BE0-BD5E-2ED9-DA8C-4F5AB175F19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086" y="2116137"/>
            <a:ext cx="8991902" cy="20638"/>
          </a:xfrm>
          <a:prstGeom prst="line">
            <a:avLst/>
          </a:prstGeom>
          <a:noFill/>
          <a:ln w="38100" algn="ctr">
            <a:solidFill>
              <a:schemeClr val="accent3"/>
            </a:solidFill>
            <a:round/>
            <a:headEnd/>
            <a:tailEnd/>
          </a:ln>
        </p:spPr>
      </p:cxnSp>
      <p:sp>
        <p:nvSpPr>
          <p:cNvPr id="12348" name="TextBox 112">
            <a:extLst>
              <a:ext uri="{FF2B5EF4-FFF2-40B4-BE49-F238E27FC236}">
                <a16:creationId xmlns:a16="http://schemas.microsoft.com/office/drawing/2014/main" id="{1D8209BE-1A12-77AF-7B72-B53DB905FF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4425" y="2206407"/>
            <a:ext cx="141737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21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6G &amp; 5GA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2350" name="Google Shape;187;p20">
            <a:extLst>
              <a:ext uri="{FF2B5EF4-FFF2-40B4-BE49-F238E27FC236}">
                <a16:creationId xmlns:a16="http://schemas.microsoft.com/office/drawing/2014/main" id="{845F598C-DCDC-56D6-E213-BAABA812F5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2013" y="1200150"/>
            <a:ext cx="644525" cy="2301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 dirty="0">
                <a:latin typeface="Montserrat" panose="00000500000000000000" pitchFamily="2" charset="0"/>
                <a:sym typeface="Montserrat" panose="00000500000000000000" pitchFamily="2" charset="0"/>
              </a:rPr>
              <a:t>SA1#111</a:t>
            </a:r>
            <a:endParaRPr lang="de-DE" altLang="de-DE" dirty="0"/>
          </a:p>
        </p:txBody>
      </p:sp>
      <p:cxnSp>
        <p:nvCxnSpPr>
          <p:cNvPr id="12351" name="Google Shape;123;p20">
            <a:extLst>
              <a:ext uri="{FF2B5EF4-FFF2-40B4-BE49-F238E27FC236}">
                <a16:creationId xmlns:a16="http://schemas.microsoft.com/office/drawing/2014/main" id="{D7F40C71-4152-313A-DFA6-8F76EA302B8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74788" y="1158875"/>
            <a:ext cx="0" cy="3724275"/>
          </a:xfrm>
          <a:prstGeom prst="straightConnector1">
            <a:avLst/>
          </a:prstGeom>
          <a:noFill/>
          <a:ln w="9525">
            <a:solidFill>
              <a:srgbClr val="9BBB5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8" name="Google Shape;168;p20">
            <a:extLst>
              <a:ext uri="{FF2B5EF4-FFF2-40B4-BE49-F238E27FC236}">
                <a16:creationId xmlns:a16="http://schemas.microsoft.com/office/drawing/2014/main" id="{0C253951-3A94-C110-6190-FBFB84A508C6}"/>
              </a:ext>
            </a:extLst>
          </p:cNvPr>
          <p:cNvCxnSpPr>
            <a:cxnSpLocks/>
          </p:cNvCxnSpPr>
          <p:nvPr/>
        </p:nvCxnSpPr>
        <p:spPr>
          <a:xfrm>
            <a:off x="3205033" y="1392238"/>
            <a:ext cx="0" cy="3236912"/>
          </a:xfrm>
          <a:prstGeom prst="straightConnector1">
            <a:avLst/>
          </a:prstGeom>
          <a:noFill/>
          <a:ln w="38100" cap="flat" cmpd="sng">
            <a:solidFill>
              <a:schemeClr val="accent2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</p:cxnSp>
      <p:sp>
        <p:nvSpPr>
          <p:cNvPr id="12353" name="Google Shape;194;p20">
            <a:extLst>
              <a:ext uri="{FF2B5EF4-FFF2-40B4-BE49-F238E27FC236}">
                <a16:creationId xmlns:a16="http://schemas.microsoft.com/office/drawing/2014/main" id="{3635B49D-A3D3-CFBA-2870-6FD1CA00D3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9825" y="1200150"/>
            <a:ext cx="6096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SA1#117</a:t>
            </a:r>
            <a:endParaRPr lang="de-DE" altLang="de-DE"/>
          </a:p>
        </p:txBody>
      </p:sp>
      <p:sp>
        <p:nvSpPr>
          <p:cNvPr id="12354" name="Google Shape;194;p20">
            <a:extLst>
              <a:ext uri="{FF2B5EF4-FFF2-40B4-BE49-F238E27FC236}">
                <a16:creationId xmlns:a16="http://schemas.microsoft.com/office/drawing/2014/main" id="{5290A773-97CD-1EA3-A14A-E41A2E3660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1963" y="1208088"/>
            <a:ext cx="609600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8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SA1#118</a:t>
            </a:r>
            <a:endParaRPr lang="de-DE" altLang="de-DE" sz="900"/>
          </a:p>
        </p:txBody>
      </p:sp>
      <p:sp>
        <p:nvSpPr>
          <p:cNvPr id="12356" name="Google Shape;151;p20">
            <a:extLst>
              <a:ext uri="{FF2B5EF4-FFF2-40B4-BE49-F238E27FC236}">
                <a16:creationId xmlns:a16="http://schemas.microsoft.com/office/drawing/2014/main" id="{89C9FB77-257E-901E-8DAD-D7A424854D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7075" y="1114425"/>
            <a:ext cx="36988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000000"/>
              </a:buClr>
              <a:buSzPts val="700"/>
              <a:buFont typeface="Montserrat" panose="00000500000000000000" pitchFamily="2" charset="0"/>
              <a:buNone/>
            </a:pPr>
            <a:r>
              <a:rPr lang="en-US" altLang="de-DE" sz="7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Jun.</a:t>
            </a:r>
            <a:endParaRPr lang="de-DE" altLang="de-DE"/>
          </a:p>
        </p:txBody>
      </p:sp>
      <p:sp>
        <p:nvSpPr>
          <p:cNvPr id="12370" name="Google Shape;162;p20">
            <a:extLst>
              <a:ext uri="{FF2B5EF4-FFF2-40B4-BE49-F238E27FC236}">
                <a16:creationId xmlns:a16="http://schemas.microsoft.com/office/drawing/2014/main" id="{D363756A-275C-20F5-EC56-D8D598B6A3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76463" y="1890713"/>
            <a:ext cx="5184775" cy="96837"/>
          </a:xfrm>
          <a:prstGeom prst="chevron">
            <a:avLst>
              <a:gd name="adj" fmla="val 20822"/>
            </a:avLst>
          </a:prstGeom>
          <a:gradFill rotWithShape="0">
            <a:gsLst>
              <a:gs pos="0">
                <a:srgbClr val="D7E4BD"/>
              </a:gs>
              <a:gs pos="12000">
                <a:srgbClr val="D7E4BD"/>
              </a:gs>
              <a:gs pos="60001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5700" rIns="0" bIns="45700"/>
          <a:lstStyle/>
          <a:p>
            <a:pPr algn="ctr">
              <a:lnSpc>
                <a:spcPct val="50000"/>
              </a:lnSpc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500" i="1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FS_6G RAN WG</a:t>
            </a:r>
            <a:endParaRPr lang="de-DE" altLang="de-DE"/>
          </a:p>
        </p:txBody>
      </p:sp>
      <p:sp>
        <p:nvSpPr>
          <p:cNvPr id="12371" name="Google Shape;205;p20">
            <a:extLst>
              <a:ext uri="{FF2B5EF4-FFF2-40B4-BE49-F238E27FC236}">
                <a16:creationId xmlns:a16="http://schemas.microsoft.com/office/drawing/2014/main" id="{0410D2E3-96A8-103B-B02A-A283D00F92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628775"/>
            <a:ext cx="3408363" cy="112713"/>
          </a:xfrm>
          <a:prstGeom prst="chevron">
            <a:avLst>
              <a:gd name="adj" fmla="val 19600"/>
            </a:avLst>
          </a:prstGeom>
          <a:gradFill rotWithShape="0">
            <a:gsLst>
              <a:gs pos="0">
                <a:srgbClr val="D7E4BD"/>
              </a:gs>
              <a:gs pos="12000">
                <a:srgbClr val="D7E4BD"/>
              </a:gs>
              <a:gs pos="60001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5700" rIns="0" bIns="45700"/>
          <a:lstStyle/>
          <a:p>
            <a:pPr algn="ctr">
              <a:lnSpc>
                <a:spcPct val="50000"/>
              </a:lnSpc>
              <a:buClr>
                <a:srgbClr val="000000"/>
              </a:buClr>
              <a:buSzPts val="800"/>
              <a:buFont typeface="Montserrat" panose="00000500000000000000" pitchFamily="2" charset="0"/>
              <a:buNone/>
            </a:pPr>
            <a:r>
              <a:rPr lang="en-US" altLang="de-DE" sz="500" i="1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FS_6G RAN Plenary</a:t>
            </a:r>
          </a:p>
        </p:txBody>
      </p:sp>
      <p:sp>
        <p:nvSpPr>
          <p:cNvPr id="13" name="Chevron 60">
            <a:extLst>
              <a:ext uri="{FF2B5EF4-FFF2-40B4-BE49-F238E27FC236}">
                <a16:creationId xmlns:a16="http://schemas.microsoft.com/office/drawing/2014/main" id="{A2AB6D8B-1A9D-D09B-971B-0EC596253074}"/>
              </a:ext>
            </a:extLst>
          </p:cNvPr>
          <p:cNvSpPr/>
          <p:nvPr/>
        </p:nvSpPr>
        <p:spPr bwMode="auto">
          <a:xfrm>
            <a:off x="95749" y="1404937"/>
            <a:ext cx="4085420" cy="147638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1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A31A503E-6187-0B45-84CC-3DB3E5ABBC33}"/>
              </a:ext>
            </a:extLst>
          </p:cNvPr>
          <p:cNvSpPr/>
          <p:nvPr/>
        </p:nvSpPr>
        <p:spPr bwMode="auto">
          <a:xfrm>
            <a:off x="2159000" y="1760538"/>
            <a:ext cx="4095750" cy="1111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500" i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2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A655E2E5-0214-E5E4-716B-C7D7D605F259}"/>
              </a:ext>
            </a:extLst>
          </p:cNvPr>
          <p:cNvSpPr/>
          <p:nvPr/>
        </p:nvSpPr>
        <p:spPr bwMode="auto">
          <a:xfrm>
            <a:off x="6288087" y="1766094"/>
            <a:ext cx="519112" cy="10160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600" i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20" name="Chevron 60">
            <a:extLst>
              <a:ext uri="{FF2B5EF4-FFF2-40B4-BE49-F238E27FC236}">
                <a16:creationId xmlns:a16="http://schemas.microsoft.com/office/drawing/2014/main" id="{FA3E910D-6985-D471-9CFB-84B72DB97293}"/>
              </a:ext>
            </a:extLst>
          </p:cNvPr>
          <p:cNvSpPr/>
          <p:nvPr/>
        </p:nvSpPr>
        <p:spPr bwMode="auto">
          <a:xfrm>
            <a:off x="2886075" y="2006600"/>
            <a:ext cx="4392613" cy="9207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500" i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3</a:t>
            </a:r>
            <a:endParaRPr lang="fr-FR" sz="600" i="1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2376" name="Thought Bubble: Cloud 20">
            <a:extLst>
              <a:ext uri="{FF2B5EF4-FFF2-40B4-BE49-F238E27FC236}">
                <a16:creationId xmlns:a16="http://schemas.microsoft.com/office/drawing/2014/main" id="{2F41026E-F6FB-957A-0996-54AC334295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91325" y="1993900"/>
            <a:ext cx="903288" cy="133350"/>
          </a:xfrm>
          <a:prstGeom prst="cloudCallout">
            <a:avLst>
              <a:gd name="adj1" fmla="val -1579"/>
              <a:gd name="adj2" fmla="val 30528"/>
            </a:avLst>
          </a:prstGeom>
          <a:solidFill>
            <a:srgbClr val="88C5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lnSpc>
                <a:spcPct val="50000"/>
              </a:lnSpc>
            </a:pPr>
            <a:endParaRPr lang="fr-FR" altLang="de-DE" sz="700"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12377" name="TextBox 21">
            <a:extLst>
              <a:ext uri="{FF2B5EF4-FFF2-40B4-BE49-F238E27FC236}">
                <a16:creationId xmlns:a16="http://schemas.microsoft.com/office/drawing/2014/main" id="{EDF585EE-1732-416B-988E-13C4C477A3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21488" y="1968500"/>
            <a:ext cx="101441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de-DE" sz="700">
                <a:solidFill>
                  <a:srgbClr val="000000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TBD</a:t>
            </a:r>
          </a:p>
        </p:txBody>
      </p:sp>
      <p:sp>
        <p:nvSpPr>
          <p:cNvPr id="4" name="TextBox 112">
            <a:extLst>
              <a:ext uri="{FF2B5EF4-FFF2-40B4-BE49-F238E27FC236}">
                <a16:creationId xmlns:a16="http://schemas.microsoft.com/office/drawing/2014/main" id="{3971CCF6-C293-B263-5B7C-637FFD390C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19432" y="1263490"/>
            <a:ext cx="1556836" cy="92333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en-GB" altLang="en-US" sz="1800" b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Reminder: 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en-GB" altLang="en-US" sz="1800" b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Release 20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en-GB" altLang="en-US" sz="1800" b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FS_6G</a:t>
            </a:r>
            <a:endParaRPr lang="en-GB" altLang="en-US" sz="1600" b="1" dirty="0">
              <a:solidFill>
                <a:schemeClr val="bg1">
                  <a:lumMod val="50000"/>
                </a:schemeClr>
              </a:solidFill>
              <a:latin typeface="Montserrat" panose="00000500000000000000" pitchFamily="2" charset="0"/>
            </a:endParaRPr>
          </a:p>
        </p:txBody>
      </p:sp>
      <p:cxnSp>
        <p:nvCxnSpPr>
          <p:cNvPr id="5" name="Google Shape;179;p20">
            <a:extLst>
              <a:ext uri="{FF2B5EF4-FFF2-40B4-BE49-F238E27FC236}">
                <a16:creationId xmlns:a16="http://schemas.microsoft.com/office/drawing/2014/main" id="{FA7FA407-8519-B8D6-1F79-23A9DBFDD8F2}"/>
              </a:ext>
            </a:extLst>
          </p:cNvPr>
          <p:cNvCxnSpPr>
            <a:cxnSpLocks/>
          </p:cNvCxnSpPr>
          <p:nvPr/>
        </p:nvCxnSpPr>
        <p:spPr>
          <a:xfrm flipH="1">
            <a:off x="5148859" y="1447800"/>
            <a:ext cx="6350" cy="3026229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6" name="Google Shape;179;p20">
            <a:extLst>
              <a:ext uri="{FF2B5EF4-FFF2-40B4-BE49-F238E27FC236}">
                <a16:creationId xmlns:a16="http://schemas.microsoft.com/office/drawing/2014/main" id="{BAD7F156-89FD-F0DA-C5C9-48D89ECC06D9}"/>
              </a:ext>
            </a:extLst>
          </p:cNvPr>
          <p:cNvCxnSpPr>
            <a:cxnSpLocks/>
          </p:cNvCxnSpPr>
          <p:nvPr/>
        </p:nvCxnSpPr>
        <p:spPr>
          <a:xfrm flipH="1">
            <a:off x="3849688" y="1447800"/>
            <a:ext cx="6350" cy="3026229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AC450017-FDB7-1BA9-A044-DBDCDEF54CEA}"/>
              </a:ext>
            </a:extLst>
          </p:cNvPr>
          <p:cNvSpPr txBox="1"/>
          <p:nvPr/>
        </p:nvSpPr>
        <p:spPr>
          <a:xfrm>
            <a:off x="7358510" y="3046657"/>
            <a:ext cx="1869627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>
                <a:solidFill>
                  <a:srgbClr val="FF0000"/>
                </a:solidFill>
              </a:rPr>
              <a:t>5GA topics which require less time can start later than SA1#113</a:t>
            </a:r>
          </a:p>
          <a:p>
            <a:endParaRPr lang="en-US" u="sng" dirty="0">
              <a:solidFill>
                <a:srgbClr val="FF0000"/>
              </a:solidFill>
            </a:endParaRPr>
          </a:p>
          <a:p>
            <a:r>
              <a:rPr lang="en-US" u="sng" dirty="0">
                <a:solidFill>
                  <a:srgbClr val="FF0000"/>
                </a:solidFill>
              </a:rPr>
              <a:t>* In case of remaining issues, an update to the 6G WID can be discussed in SA1#114.</a:t>
            </a:r>
          </a:p>
          <a:p>
            <a:r>
              <a:rPr lang="en-US" u="sng" dirty="0">
                <a:solidFill>
                  <a:srgbClr val="FF0000"/>
                </a:solidFill>
              </a:rPr>
              <a:t> </a:t>
            </a:r>
            <a:br>
              <a:rPr lang="en-US" u="sng" dirty="0">
                <a:solidFill>
                  <a:srgbClr val="FF0000"/>
                </a:solidFill>
              </a:rPr>
            </a:br>
            <a:r>
              <a:rPr lang="en-US" u="sng" dirty="0">
                <a:solidFill>
                  <a:srgbClr val="FF0000"/>
                </a:solidFill>
              </a:rPr>
              <a:t>**SA1#115bis- e-meeting potentially needed in Oct26, TBD in Aug26(SA1#115).</a:t>
            </a:r>
          </a:p>
        </p:txBody>
      </p:sp>
      <p:sp>
        <p:nvSpPr>
          <p:cNvPr id="24" name="Google Shape;198;p20">
            <a:extLst>
              <a:ext uri="{FF2B5EF4-FFF2-40B4-BE49-F238E27FC236}">
                <a16:creationId xmlns:a16="http://schemas.microsoft.com/office/drawing/2014/main" id="{DF2F97BF-5DD9-A79C-7E95-6854F31F3C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9302" y="2252537"/>
            <a:ext cx="1358481" cy="720849"/>
          </a:xfrm>
          <a:prstGeom prst="rect">
            <a:avLst/>
          </a:prstGeom>
          <a:solidFill>
            <a:srgbClr val="D9D9D9">
              <a:alpha val="53725"/>
            </a:srgbClr>
          </a:solidFill>
          <a:ln w="9525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lIns="91425" tIns="45700" rIns="91425" bIns="45700"/>
          <a:lstStyle/>
          <a:p>
            <a:pPr algn="ctr">
              <a:buClr>
                <a:srgbClr val="000000"/>
              </a:buClr>
              <a:buSzPts val="1400"/>
            </a:pPr>
            <a:endParaRPr lang="en-US" altLang="de-DE" sz="1100"/>
          </a:p>
        </p:txBody>
      </p:sp>
      <p:sp>
        <p:nvSpPr>
          <p:cNvPr id="31" name="Google Shape;199;p20">
            <a:extLst>
              <a:ext uri="{FF2B5EF4-FFF2-40B4-BE49-F238E27FC236}">
                <a16:creationId xmlns:a16="http://schemas.microsoft.com/office/drawing/2014/main" id="{D5C9EA5F-3DB9-0A8D-A6C8-2B2BA06F16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4501" y="2283213"/>
            <a:ext cx="1082896" cy="184314"/>
          </a:xfrm>
          <a:prstGeom prst="rect">
            <a:avLst/>
          </a:prstGeom>
          <a:solidFill>
            <a:srgbClr val="F2F2F2"/>
          </a:solidFill>
          <a:ln w="19050">
            <a:solidFill>
              <a:srgbClr val="385D8A"/>
            </a:solidFill>
            <a:miter lim="800000"/>
            <a:headEnd type="none" w="sm" len="sm"/>
            <a:tailEnd type="none" w="sm" len="sm"/>
          </a:ln>
        </p:spPr>
        <p:txBody>
          <a:bodyPr lIns="91425" tIns="45700" rIns="91425" bIns="45700" anchor="ctr"/>
          <a:lstStyle/>
          <a:p>
            <a:endParaRPr lang="de-DE" altLang="de-DE">
              <a:solidFill>
                <a:srgbClr val="000000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2" name="Google Shape;201;p20">
            <a:extLst>
              <a:ext uri="{FF2B5EF4-FFF2-40B4-BE49-F238E27FC236}">
                <a16:creationId xmlns:a16="http://schemas.microsoft.com/office/drawing/2014/main" id="{BC83C583-C81C-077C-5C13-F1C2BDE333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4500" y="2529848"/>
            <a:ext cx="1233898" cy="208589"/>
          </a:xfrm>
          <a:prstGeom prst="rect">
            <a:avLst/>
          </a:prstGeom>
          <a:solidFill>
            <a:srgbClr val="F2F2F2"/>
          </a:solidFill>
          <a:ln w="19050">
            <a:solidFill>
              <a:srgbClr val="385D8A"/>
            </a:solidFill>
            <a:miter lim="800000"/>
            <a:headEnd type="none" w="sm" len="sm"/>
            <a:tailEnd type="none" w="sm" len="sm"/>
          </a:ln>
        </p:spPr>
        <p:txBody>
          <a:bodyPr lIns="91425" tIns="45700" rIns="91425" bIns="45700" anchor="ctr"/>
          <a:lstStyle/>
          <a:p>
            <a:endParaRPr lang="de-DE" altLang="de-DE">
              <a:solidFill>
                <a:srgbClr val="000000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3" name="Google Shape;202;p20">
            <a:extLst>
              <a:ext uri="{FF2B5EF4-FFF2-40B4-BE49-F238E27FC236}">
                <a16:creationId xmlns:a16="http://schemas.microsoft.com/office/drawing/2014/main" id="{CB920200-DB89-9A01-780C-ED00766978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0514" y="2543283"/>
            <a:ext cx="946114" cy="203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5" tIns="45700" rIns="91425" bIns="45700">
            <a:spAutoFit/>
          </a:bodyPr>
          <a:lstStyle/>
          <a:p>
            <a:pPr algn="ctr">
              <a:lnSpc>
                <a:spcPct val="80000"/>
              </a:lnSpc>
              <a:buClr>
                <a:srgbClr val="000000"/>
              </a:buClr>
              <a:buSzPts val="900"/>
              <a:buFont typeface="Arial" panose="020B0604020202020204" pitchFamily="34" charset="0"/>
              <a:buNone/>
            </a:pPr>
            <a:r>
              <a:rPr lang="en-US" altLang="de-DE" sz="900" b="1" dirty="0">
                <a:solidFill>
                  <a:srgbClr val="000000"/>
                </a:solidFill>
                <a:cs typeface="Arial" panose="020B0604020202020204" pitchFamily="34" charset="0"/>
                <a:sym typeface="Arial" panose="020B0604020202020204" pitchFamily="34" charset="0"/>
              </a:rPr>
              <a:t>Agreement *</a:t>
            </a:r>
            <a:endParaRPr lang="de-DE" altLang="de-DE" dirty="0"/>
          </a:p>
        </p:txBody>
      </p:sp>
      <p:sp>
        <p:nvSpPr>
          <p:cNvPr id="34" name="Google Shape;200;p20">
            <a:extLst>
              <a:ext uri="{FF2B5EF4-FFF2-40B4-BE49-F238E27FC236}">
                <a16:creationId xmlns:a16="http://schemas.microsoft.com/office/drawing/2014/main" id="{8B6DC138-649C-217B-1694-617263F931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0812" y="2180027"/>
            <a:ext cx="1013027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5" tIns="45700" rIns="91425" bIns="45700">
            <a:spAutoFit/>
          </a:bodyPr>
          <a:lstStyle/>
          <a:p>
            <a:pPr algn="ctr">
              <a:lnSpc>
                <a:spcPct val="80000"/>
              </a:lnSpc>
              <a:buClr>
                <a:srgbClr val="000000"/>
              </a:buClr>
              <a:buSzPts val="900"/>
              <a:buFont typeface="Arial" panose="020B0604020202020204" pitchFamily="34" charset="0"/>
              <a:buNone/>
            </a:pPr>
            <a:br>
              <a:rPr lang="en-US" altLang="de-DE" sz="900" b="1" dirty="0">
                <a:solidFill>
                  <a:srgbClr val="000000"/>
                </a:solidFill>
                <a:cs typeface="Arial" panose="020B0604020202020204" pitchFamily="34" charset="0"/>
                <a:sym typeface="Arial" panose="020B0604020202020204" pitchFamily="34" charset="0"/>
              </a:rPr>
            </a:br>
            <a:r>
              <a:rPr lang="en-US" altLang="de-DE" sz="900" b="1" dirty="0">
                <a:solidFill>
                  <a:srgbClr val="000000"/>
                </a:solidFill>
                <a:cs typeface="Arial" panose="020B0604020202020204" pitchFamily="34" charset="0"/>
                <a:sym typeface="Arial" panose="020B0604020202020204" pitchFamily="34" charset="0"/>
              </a:rPr>
              <a:t>Presentation</a:t>
            </a:r>
            <a:endParaRPr lang="de-DE" altLang="de-DE" dirty="0"/>
          </a:p>
        </p:txBody>
      </p:sp>
      <p:sp>
        <p:nvSpPr>
          <p:cNvPr id="7" name="Google Shape;193;p20">
            <a:extLst>
              <a:ext uri="{FF2B5EF4-FFF2-40B4-BE49-F238E27FC236}">
                <a16:creationId xmlns:a16="http://schemas.microsoft.com/office/drawing/2014/main" id="{EB4F2F9D-3F49-57B4-580A-3D867A553F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75" y="1188873"/>
            <a:ext cx="598488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800" dirty="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SA1#108</a:t>
            </a:r>
            <a:endParaRPr lang="de-DE" altLang="de-DE" sz="900" dirty="0"/>
          </a:p>
        </p:txBody>
      </p:sp>
      <p:cxnSp>
        <p:nvCxnSpPr>
          <p:cNvPr id="8" name="Google Shape;180;p20">
            <a:extLst>
              <a:ext uri="{FF2B5EF4-FFF2-40B4-BE49-F238E27FC236}">
                <a16:creationId xmlns:a16="http://schemas.microsoft.com/office/drawing/2014/main" id="{9369296E-CF2A-BD0B-002E-831B4F044F2C}"/>
              </a:ext>
            </a:extLst>
          </p:cNvPr>
          <p:cNvCxnSpPr/>
          <p:nvPr/>
        </p:nvCxnSpPr>
        <p:spPr>
          <a:xfrm>
            <a:off x="428625" y="1404937"/>
            <a:ext cx="0" cy="3068638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sp>
        <p:nvSpPr>
          <p:cNvPr id="9" name="Chevron 60">
            <a:extLst>
              <a:ext uri="{FF2B5EF4-FFF2-40B4-BE49-F238E27FC236}">
                <a16:creationId xmlns:a16="http://schemas.microsoft.com/office/drawing/2014/main" id="{A22C88AB-86D0-1150-3411-0BA8A89A7E32}"/>
              </a:ext>
            </a:extLst>
          </p:cNvPr>
          <p:cNvSpPr/>
          <p:nvPr/>
        </p:nvSpPr>
        <p:spPr bwMode="auto">
          <a:xfrm>
            <a:off x="4198939" y="3280742"/>
            <a:ext cx="2003424" cy="24132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         6G Stage 1                      80%</a:t>
            </a:r>
          </a:p>
        </p:txBody>
      </p:sp>
      <p:sp>
        <p:nvSpPr>
          <p:cNvPr id="12" name="Chevron 60">
            <a:extLst>
              <a:ext uri="{FF2B5EF4-FFF2-40B4-BE49-F238E27FC236}">
                <a16:creationId xmlns:a16="http://schemas.microsoft.com/office/drawing/2014/main" id="{6C156EAE-109F-14F5-FB2D-40B0E68F5BB2}"/>
              </a:ext>
            </a:extLst>
          </p:cNvPr>
          <p:cNvSpPr/>
          <p:nvPr/>
        </p:nvSpPr>
        <p:spPr bwMode="auto">
          <a:xfrm>
            <a:off x="6062663" y="3285668"/>
            <a:ext cx="747712" cy="23937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BD61DE7-E7B2-A09A-A00F-92912957276F}"/>
              </a:ext>
            </a:extLst>
          </p:cNvPr>
          <p:cNvSpPr txBox="1"/>
          <p:nvPr/>
        </p:nvSpPr>
        <p:spPr>
          <a:xfrm>
            <a:off x="5579435" y="3309064"/>
            <a:ext cx="28405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**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B821099F-568C-AE0A-3E66-519D236DAC51}"/>
              </a:ext>
            </a:extLst>
          </p:cNvPr>
          <p:cNvSpPr txBox="1"/>
          <p:nvPr/>
        </p:nvSpPr>
        <p:spPr>
          <a:xfrm>
            <a:off x="339249" y="4527231"/>
            <a:ext cx="461391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Disclaimer: Rel21 final timeline decision will be taken at the SA plenary.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8759642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3BFD19-BAA7-897C-2D3C-3D74476ACC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4DC7B4-8D62-D44E-E982-CC31E2286B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68692"/>
            <a:ext cx="6827838" cy="857250"/>
          </a:xfrm>
        </p:spPr>
        <p:txBody>
          <a:bodyPr/>
          <a:lstStyle/>
          <a:p>
            <a:pPr algn="l"/>
            <a:r>
              <a:rPr lang="en-GB" dirty="0"/>
              <a:t>Next steps</a:t>
            </a:r>
            <a:endParaRPr lang="en-GB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4C64E4-630A-BD29-E17D-86383D1955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147" y="1132188"/>
            <a:ext cx="8697773" cy="2929696"/>
          </a:xfrm>
        </p:spPr>
        <p:txBody>
          <a:bodyPr/>
          <a:lstStyle/>
          <a:p>
            <a:r>
              <a:rPr lang="en-GB" sz="2000" dirty="0"/>
              <a:t>Book in calendar two drafting calls on 27 and 29 of January</a:t>
            </a:r>
            <a:r>
              <a:rPr lang="en-GB" sz="2000" noProof="0" dirty="0"/>
              <a:t>,</a:t>
            </a:r>
            <a:r>
              <a:rPr lang="en-GB" sz="2000" dirty="0"/>
              <a:t> topics to be defined next week (e.g. CPRs discussions, KPIs, new 6G WID, subscriber permission)</a:t>
            </a:r>
            <a:endParaRPr lang="en-GB" sz="2000" noProof="0" dirty="0"/>
          </a:p>
          <a:p>
            <a:r>
              <a:rPr lang="en-GB" sz="2000" noProof="0" dirty="0"/>
              <a:t>Deadline to contribute to SA1#113 to </a:t>
            </a:r>
            <a:r>
              <a:rPr lang="en-GB" sz="2000" noProof="0"/>
              <a:t>be 29</a:t>
            </a:r>
            <a:r>
              <a:rPr lang="en-GB" sz="2000" baseline="30000" noProof="0"/>
              <a:t>th</a:t>
            </a:r>
            <a:r>
              <a:rPr lang="en-GB" sz="2000" noProof="0"/>
              <a:t> </a:t>
            </a:r>
            <a:r>
              <a:rPr lang="en-GB" sz="2000" noProof="0" dirty="0"/>
              <a:t>of January.</a:t>
            </a:r>
            <a:endParaRPr lang="en-GB" sz="1600" dirty="0"/>
          </a:p>
          <a:p>
            <a:r>
              <a:rPr lang="en-GB" sz="2000" dirty="0"/>
              <a:t>Two additional calls after submission deadline – 03 and 05 of February , topics to be decided after submission deadline</a:t>
            </a:r>
          </a:p>
          <a:p>
            <a:pPr marL="457200" lvl="1" indent="0">
              <a:buNone/>
            </a:pPr>
            <a:endParaRPr lang="en-GB" sz="1600" dirty="0"/>
          </a:p>
          <a:p>
            <a:pPr lvl="1"/>
            <a:endParaRPr lang="en-GB" sz="1600" dirty="0"/>
          </a:p>
          <a:p>
            <a:pPr lvl="1"/>
            <a:endParaRPr lang="en-GB" sz="1600" dirty="0"/>
          </a:p>
          <a:p>
            <a:pPr lvl="1"/>
            <a:endParaRPr lang="en-GB" sz="1600" noProof="0" dirty="0"/>
          </a:p>
          <a:p>
            <a:pPr marL="0" indent="0">
              <a:buNone/>
            </a:pPr>
            <a:endParaRPr lang="en-GB" sz="2400" noProof="0" dirty="0"/>
          </a:p>
        </p:txBody>
      </p:sp>
    </p:spTree>
    <p:extLst>
      <p:ext uri="{BB962C8B-B14F-4D97-AF65-F5344CB8AC3E}">
        <p14:creationId xmlns:p14="http://schemas.microsoft.com/office/powerpoint/2010/main" val="1260349085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AEE61A-CCB2-725C-B8F1-9528A3D36D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C8CA4928-3445-C3B7-2AD1-10CDEB7DC5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5345" y="192405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b="1" i="1" kern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Thank you!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EA503D0D-537C-A6D0-1E62-98818D9A7E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32040" y="4832785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800" noProof="0" dirty="0">
                <a:latin typeface="Arial" panose="020B0604020202020204" pitchFamily="34" charset="0"/>
              </a:rPr>
              <a:t>© 3GPP 2025</a:t>
            </a: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1ABFC567-8C14-1A00-FB42-19FD1197A6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742238"/>
            <a:ext cx="6400800" cy="130598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GB" sz="1600" noProof="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GB" sz="1800" noProof="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0503059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028EA06-5405-43DA-BDDC-3946B20DBF66}">
  <ds:schemaRefs>
    <ds:schemaRef ds:uri="http://schemas.microsoft.com/office/2006/documentManagement/types"/>
    <ds:schemaRef ds:uri="http://schemas.microsoft.com/office/infopath/2007/PartnerControls"/>
    <ds:schemaRef ds:uri="2ca8e41a-b3d0-462f-857c-48a93d48cc9b"/>
    <ds:schemaRef ds:uri="http://schemas.microsoft.com/office/2006/metadata/properties"/>
    <ds:schemaRef ds:uri="http://purl.org/dc/terms/"/>
    <ds:schemaRef ds:uri="http://purl.org/dc/elements/1.1/"/>
    <ds:schemaRef ds:uri="http://www.w3.org/XML/1998/namespace"/>
    <ds:schemaRef ds:uri="http://schemas.openxmlformats.org/package/2006/metadata/core-properties"/>
    <ds:schemaRef ds:uri="199dcaf0-96ce-4e65-9ae8-79a6ae4aa63e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66c65d8a-9158-4521-a2d8-664963db48e4}" enabled="0" method="" siteId="{66c65d8a-9158-4521-a2d8-664963db48e4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433</Words>
  <Application>Microsoft Office PowerPoint</Application>
  <PresentationFormat>Bildschirmpräsentation (16:9)</PresentationFormat>
  <Paragraphs>120</Paragraphs>
  <Slides>5</Slides>
  <Notes>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5</vt:i4>
      </vt:variant>
    </vt:vector>
  </HeadingPairs>
  <TitlesOfParts>
    <vt:vector size="13" baseType="lpstr">
      <vt:lpstr>微软雅黑</vt:lpstr>
      <vt:lpstr>ＭＳ Ｐゴシック</vt:lpstr>
      <vt:lpstr>Arial</vt:lpstr>
      <vt:lpstr>Calibri</vt:lpstr>
      <vt:lpstr>Montserrat</vt:lpstr>
      <vt:lpstr>Times New Roman</vt:lpstr>
      <vt:lpstr>Office Theme</vt:lpstr>
      <vt:lpstr>Custom Design</vt:lpstr>
      <vt:lpstr>PowerPoint-Präsentation</vt:lpstr>
      <vt:lpstr>SA1 Work Planning: 6G Study </vt:lpstr>
      <vt:lpstr>PowerPoint-Präsentation</vt:lpstr>
      <vt:lpstr>Next steps</vt:lpstr>
      <vt:lpstr>PowerPoint-Präsentation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Aleksiev, Vasil</cp:lastModifiedBy>
  <cp:revision>2451</cp:revision>
  <cp:lastPrinted>2017-02-24T12:37:51Z</cp:lastPrinted>
  <dcterms:created xsi:type="dcterms:W3CDTF">2008-08-30T09:32:10Z</dcterms:created>
  <dcterms:modified xsi:type="dcterms:W3CDTF">2026-01-16T10:09:13Z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  <property fmtid="{D5CDD505-2E9C-101B-9397-08002B2CF9AE}" pid="3" name="MSIP_Label_55339bf0-f345-473a-9ec8-6ca7c8197055_Enabled">
    <vt:lpwstr>true</vt:lpwstr>
  </property>
  <property fmtid="{D5CDD505-2E9C-101B-9397-08002B2CF9AE}" pid="4" name="MSIP_Label_55339bf0-f345-473a-9ec8-6ca7c8197055_SetDate">
    <vt:lpwstr>2025-06-17T14:55:17Z</vt:lpwstr>
  </property>
  <property fmtid="{D5CDD505-2E9C-101B-9397-08002B2CF9AE}" pid="5" name="MSIP_Label_55339bf0-f345-473a-9ec8-6ca7c8197055_Method">
    <vt:lpwstr>Privileged</vt:lpwstr>
  </property>
  <property fmtid="{D5CDD505-2E9C-101B-9397-08002B2CF9AE}" pid="6" name="MSIP_Label_55339bf0-f345-473a-9ec8-6ca7c8197055_Name">
    <vt:lpwstr>OFFEN</vt:lpwstr>
  </property>
  <property fmtid="{D5CDD505-2E9C-101B-9397-08002B2CF9AE}" pid="7" name="MSIP_Label_55339bf0-f345-473a-9ec8-6ca7c8197055_SiteId">
    <vt:lpwstr>d313b56f-f400-44d3-8403-4b468b3d8ded</vt:lpwstr>
  </property>
  <property fmtid="{D5CDD505-2E9C-101B-9397-08002B2CF9AE}" pid="8" name="MSIP_Label_55339bf0-f345-473a-9ec8-6ca7c8197055_ActionId">
    <vt:lpwstr>34c4e57c-f234-4553-8cce-eff6b2d9a08a</vt:lpwstr>
  </property>
  <property fmtid="{D5CDD505-2E9C-101B-9397-08002B2CF9AE}" pid="9" name="MSIP_Label_55339bf0-f345-473a-9ec8-6ca7c8197055_ContentBits">
    <vt:lpwstr>0</vt:lpwstr>
  </property>
  <property fmtid="{D5CDD505-2E9C-101B-9397-08002B2CF9AE}" pid="10" name="MSIP_Label_55339bf0-f345-473a-9ec8-6ca7c8197055_Tag">
    <vt:lpwstr>10, 0, 1, 1</vt:lpwstr>
  </property>
</Properties>
</file>