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6" r:id="rId4"/>
    <p:sldMasterId id="2147483991" r:id="rId5"/>
  </p:sldMasterIdLst>
  <p:notesMasterIdLst>
    <p:notesMasterId r:id="rId10"/>
  </p:notesMasterIdLst>
  <p:handoutMasterIdLst>
    <p:handoutMasterId r:id="rId11"/>
  </p:handoutMasterIdLst>
  <p:sldIdLst>
    <p:sldId id="303" r:id="rId6"/>
    <p:sldId id="901" r:id="rId7"/>
    <p:sldId id="903" r:id="rId8"/>
    <p:sldId id="90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46BF09-C264-45B9-B671-A4BAB3BECFFF}" v="2" dt="2025-08-27T14:38:36.792"/>
    <p1510:client id="{BB60E37A-E876-408B-B373-70AA264BEE0B}" v="36" dt="2025-08-27T14:28:07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7419" autoAdjust="0"/>
    <p:restoredTop sz="96234" autoAdjust="0"/>
  </p:normalViewPr>
  <p:slideViewPr>
    <p:cSldViewPr snapToGrid="0">
      <p:cViewPr varScale="1">
        <p:scale>
          <a:sx n="82" d="100"/>
          <a:sy n="82" d="100"/>
        </p:scale>
        <p:origin x="33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828" y="1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lina Mladin" userId="ecbe660b-0ff8-4b26-a091-67238c63dc76" providerId="ADAL" clId="{8746BF09-C264-45B9-B671-A4BAB3BECFFF}"/>
    <pc:docChg chg="custSel delSld modSld modMainMaster">
      <pc:chgData name="Catalina Mladin" userId="ecbe660b-0ff8-4b26-a091-67238c63dc76" providerId="ADAL" clId="{8746BF09-C264-45B9-B671-A4BAB3BECFFF}" dt="2025-08-27T14:38:36.792" v="60"/>
      <pc:docMkLst>
        <pc:docMk/>
      </pc:docMkLst>
      <pc:sldChg chg="modSp">
        <pc:chgData name="Catalina Mladin" userId="ecbe660b-0ff8-4b26-a091-67238c63dc76" providerId="ADAL" clId="{8746BF09-C264-45B9-B671-A4BAB3BECFFF}" dt="2025-08-27T14:38:36.792" v="60"/>
        <pc:sldMkLst>
          <pc:docMk/>
          <pc:sldMk cId="0" sldId="303"/>
        </pc:sldMkLst>
        <pc:spChg chg="mod">
          <ac:chgData name="Catalina Mladin" userId="ecbe660b-0ff8-4b26-a091-67238c63dc76" providerId="ADAL" clId="{8746BF09-C264-45B9-B671-A4BAB3BECFFF}" dt="2025-08-27T14:38:36.792" v="60"/>
          <ac:spMkLst>
            <pc:docMk/>
            <pc:sldMk cId="0" sldId="303"/>
            <ac:spMk id="2" creationId="{8BE1CE2E-D872-DBE5-0EDB-F986A73CE8D0}"/>
          </ac:spMkLst>
        </pc:spChg>
      </pc:sldChg>
      <pc:sldChg chg="del">
        <pc:chgData name="Catalina Mladin" userId="ecbe660b-0ff8-4b26-a091-67238c63dc76" providerId="ADAL" clId="{8746BF09-C264-45B9-B671-A4BAB3BECFFF}" dt="2025-08-27T14:34:24.167" v="0" actId="47"/>
        <pc:sldMkLst>
          <pc:docMk/>
          <pc:sldMk cId="796488827" sldId="894"/>
        </pc:sldMkLst>
      </pc:sldChg>
      <pc:sldChg chg="del">
        <pc:chgData name="Catalina Mladin" userId="ecbe660b-0ff8-4b26-a091-67238c63dc76" providerId="ADAL" clId="{8746BF09-C264-45B9-B671-A4BAB3BECFFF}" dt="2025-08-27T14:34:25.779" v="1" actId="47"/>
        <pc:sldMkLst>
          <pc:docMk/>
          <pc:sldMk cId="3155535567" sldId="896"/>
        </pc:sldMkLst>
      </pc:sldChg>
      <pc:sldChg chg="del">
        <pc:chgData name="Catalina Mladin" userId="ecbe660b-0ff8-4b26-a091-67238c63dc76" providerId="ADAL" clId="{8746BF09-C264-45B9-B671-A4BAB3BECFFF}" dt="2025-08-27T14:36:39.264" v="7" actId="47"/>
        <pc:sldMkLst>
          <pc:docMk/>
          <pc:sldMk cId="2308956172" sldId="897"/>
        </pc:sldMkLst>
      </pc:sldChg>
      <pc:sldChg chg="del">
        <pc:chgData name="Catalina Mladin" userId="ecbe660b-0ff8-4b26-a091-67238c63dc76" providerId="ADAL" clId="{8746BF09-C264-45B9-B671-A4BAB3BECFFF}" dt="2025-08-27T14:34:42.943" v="3" actId="47"/>
        <pc:sldMkLst>
          <pc:docMk/>
          <pc:sldMk cId="2128877274" sldId="899"/>
        </pc:sldMkLst>
      </pc:sldChg>
      <pc:sldChg chg="del">
        <pc:chgData name="Catalina Mladin" userId="ecbe660b-0ff8-4b26-a091-67238c63dc76" providerId="ADAL" clId="{8746BF09-C264-45B9-B671-A4BAB3BECFFF}" dt="2025-08-27T14:34:26.503" v="2" actId="47"/>
        <pc:sldMkLst>
          <pc:docMk/>
          <pc:sldMk cId="2584809229" sldId="900"/>
        </pc:sldMkLst>
      </pc:sldChg>
      <pc:sldChg chg="modSp mod">
        <pc:chgData name="Catalina Mladin" userId="ecbe660b-0ff8-4b26-a091-67238c63dc76" providerId="ADAL" clId="{8746BF09-C264-45B9-B671-A4BAB3BECFFF}" dt="2025-08-27T14:37:33.936" v="59" actId="20577"/>
        <pc:sldMkLst>
          <pc:docMk/>
          <pc:sldMk cId="3030528695" sldId="903"/>
        </pc:sldMkLst>
        <pc:spChg chg="mod">
          <ac:chgData name="Catalina Mladin" userId="ecbe660b-0ff8-4b26-a091-67238c63dc76" providerId="ADAL" clId="{8746BF09-C264-45B9-B671-A4BAB3BECFFF}" dt="2025-08-27T14:37:33.936" v="59" actId="20577"/>
          <ac:spMkLst>
            <pc:docMk/>
            <pc:sldMk cId="3030528695" sldId="903"/>
            <ac:spMk id="3" creationId="{CAD7F18E-3EF8-C775-93E9-0BD7A75045A1}"/>
          </ac:spMkLst>
        </pc:spChg>
      </pc:sldChg>
      <pc:sldMasterChg chg="modSp">
        <pc:chgData name="Catalina Mladin" userId="ecbe660b-0ff8-4b26-a091-67238c63dc76" providerId="ADAL" clId="{8746BF09-C264-45B9-B671-A4BAB3BECFFF}" dt="2025-08-27T14:38:36.792" v="60"/>
        <pc:sldMasterMkLst>
          <pc:docMk/>
          <pc:sldMasterMk cId="622602968" sldId="2147483986"/>
        </pc:sldMasterMkLst>
        <pc:spChg chg="mod">
          <ac:chgData name="Catalina Mladin" userId="ecbe660b-0ff8-4b26-a091-67238c63dc76" providerId="ADAL" clId="{8746BF09-C264-45B9-B671-A4BAB3BECFFF}" dt="2025-08-27T14:38:36.792" v="60"/>
          <ac:spMkLst>
            <pc:docMk/>
            <pc:sldMasterMk cId="622602968" sldId="2147483986"/>
            <ac:spMk id="3" creationId="{2CEBB8D1-008C-C502-6150-BAE385A46D3B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2B63154-C20A-C3AF-54F7-7E14A0785C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EF1587-7929-7E98-4BEC-6D5A9998E9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72B9-F5D5-46F1-8260-AC507AFFF31E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60D793-FF5C-E5A5-5F49-3F2E37681C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126917-DA86-B71A-AC8E-C5FA23B2F8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C027E-EBFE-4E3C-8F6B-80469FC03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2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05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084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7621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435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87835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3067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2CEBB8D1-008C-C502-6150-BAE385A46D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S1-253038 discussion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S1-242133</a:t>
            </a:r>
          </a:p>
        </p:txBody>
      </p:sp>
    </p:spTree>
    <p:extLst>
      <p:ext uri="{BB962C8B-B14F-4D97-AF65-F5344CB8AC3E}">
        <p14:creationId xmlns:p14="http://schemas.microsoft.com/office/powerpoint/2010/main" val="144102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gmn.org/wp-content/uploads/NGMN_6G_Trustworthiness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b="0" dirty="0"/>
              <a:t>Discussion on </a:t>
            </a:r>
          </a:p>
          <a:p>
            <a:r>
              <a:rPr lang="en-US" b="0" dirty="0"/>
              <a:t>Trustworthiness in SA1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09984"/>
            <a:ext cx="10191751" cy="1363301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InterDigital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	8.1.2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8BE1CE2E-D872-DBE5-0EDB-F986A73CE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S1-253038 discussion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SA1#111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AF71-15F1-C38C-5794-4432038CA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B25D0-824F-046B-0CC3-083FA32D8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3" y="1825625"/>
            <a:ext cx="10920167" cy="4351339"/>
          </a:xfrm>
        </p:spPr>
        <p:txBody>
          <a:bodyPr/>
          <a:lstStyle/>
          <a:p>
            <a:r>
              <a:rPr lang="en-US" dirty="0"/>
              <a:t>Trustworthiness - holistic </a:t>
            </a:r>
            <a:r>
              <a:rPr lang="en-GB" dirty="0"/>
              <a:t>fulfilment of service requirements (</a:t>
            </a:r>
            <a:r>
              <a:rPr lang="en-GB" dirty="0">
                <a:hlinkClick r:id="rId2"/>
              </a:rPr>
              <a:t>NGMN</a:t>
            </a:r>
            <a:r>
              <a:rPr lang="en-GB" dirty="0"/>
              <a:t>).</a:t>
            </a:r>
          </a:p>
          <a:p>
            <a:r>
              <a:rPr lang="en-GB" dirty="0"/>
              <a:t>What results in trustworthiness: </a:t>
            </a:r>
            <a:r>
              <a:rPr lang="en-US" dirty="0"/>
              <a:t>security, privacy, resilience, reliability, safety (NGMN, ITU-T, NGA) aspects. </a:t>
            </a:r>
          </a:p>
          <a:p>
            <a:r>
              <a:rPr lang="en-US" dirty="0"/>
              <a:t>Unchanged assumption: subscriber/ third party relationship with MNO (trust) is SLA-based.</a:t>
            </a:r>
          </a:p>
          <a:p>
            <a:r>
              <a:rPr lang="en-US" dirty="0"/>
              <a:t>Value-add in 6G: network can leverage consumer’s SLA-based trust in its services to BUILD ADDITIONAL confidence (re: fulfillment of overall </a:t>
            </a:r>
            <a:r>
              <a:rPr lang="en-GB" dirty="0"/>
              <a:t>service requirements) on various pieces of the service puzzle -&gt; value</a:t>
            </a:r>
            <a:endParaRPr lang="en-US" dirty="0"/>
          </a:p>
          <a:p>
            <a:pPr marL="0" indent="0">
              <a:buNone/>
            </a:pPr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5411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10425-20F0-C15E-BF88-9FA9636C2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7F18E-3EF8-C775-93E9-0BD7A7504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9064"/>
            <a:ext cx="10515600" cy="4351339"/>
          </a:xfrm>
        </p:spPr>
        <p:txBody>
          <a:bodyPr/>
          <a:lstStyle/>
          <a:p>
            <a:r>
              <a:rPr lang="en-US" sz="2400" dirty="0"/>
              <a:t>Trustworthiness assessment:</a:t>
            </a:r>
          </a:p>
          <a:p>
            <a:pPr lvl="1"/>
            <a:r>
              <a:rPr lang="en-US" sz="2000" dirty="0"/>
              <a:t>Internal to the network</a:t>
            </a:r>
          </a:p>
          <a:p>
            <a:pPr lvl="1"/>
            <a:r>
              <a:rPr lang="en-US" sz="2000" dirty="0"/>
              <a:t>“Metrics bundle” assessed by the MNO</a:t>
            </a:r>
          </a:p>
          <a:p>
            <a:pPr lvl="1"/>
            <a:r>
              <a:rPr lang="en-US" sz="2000" dirty="0"/>
              <a:t>Based on MNO policy, algorithms (TW policy) -  e.g. index TWI</a:t>
            </a:r>
          </a:p>
          <a:p>
            <a:pPr lvl="1"/>
            <a:r>
              <a:rPr lang="en-US" sz="2000" dirty="0"/>
              <a:t>“service accountability assessment”</a:t>
            </a:r>
            <a:endParaRPr lang="en-US" sz="2400" dirty="0"/>
          </a:p>
          <a:p>
            <a:r>
              <a:rPr lang="en-US" sz="2400" dirty="0"/>
              <a:t> Exposure of assessment to customers:</a:t>
            </a:r>
          </a:p>
          <a:p>
            <a:pPr lvl="1"/>
            <a:r>
              <a:rPr lang="en-US" sz="2000" dirty="0"/>
              <a:t>Based on consumer policy (additional)</a:t>
            </a:r>
          </a:p>
          <a:p>
            <a:pPr lvl="1"/>
            <a:r>
              <a:rPr lang="en-US" sz="2000" dirty="0"/>
              <a:t>Processed/ abstracted info based on TWI e.g. “affinity info” </a:t>
            </a:r>
          </a:p>
          <a:p>
            <a:pPr lvl="1"/>
            <a:r>
              <a:rPr lang="en-US" sz="2000" dirty="0"/>
              <a:t>Uses consumer trust in the network to derive confidence in fulfillment of the overall service requirements from each/all service components - &gt; value add to consumers</a:t>
            </a:r>
          </a:p>
          <a:p>
            <a:pPr lvl="1"/>
            <a:r>
              <a:rPr lang="en-US" sz="2000" dirty="0"/>
              <a:t>Feedback from consumers -&gt; value for services, network.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05286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82530-8E21-3B8A-8120-D8603ECBD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6FF28-E4C2-ED9D-F045-302D8523A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187" y="1825625"/>
            <a:ext cx="3199614" cy="435133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Services for customers X and Y include same A, B, C pieces.</a:t>
            </a:r>
          </a:p>
          <a:p>
            <a:pPr marL="0" indent="0">
              <a:buNone/>
            </a:pPr>
            <a:r>
              <a:rPr lang="en-US" sz="2000" dirty="0"/>
              <a:t>Choices of A, B, C are dynamic, e.g. AI functionality</a:t>
            </a:r>
          </a:p>
          <a:p>
            <a:pPr marL="0" indent="0">
              <a:buNone/>
            </a:pPr>
            <a:r>
              <a:rPr lang="en-US" sz="2000" dirty="0"/>
              <a:t>Network Trustworthiness assessments: TWI-A, B, C (MNO-specific)</a:t>
            </a:r>
          </a:p>
          <a:p>
            <a:pPr marL="0" indent="0">
              <a:buNone/>
            </a:pPr>
            <a:r>
              <a:rPr lang="en-US" sz="2000" dirty="0"/>
              <a:t>TWI-A, B, C  can be used for Network operations/ optimizations – up to MNO</a:t>
            </a:r>
          </a:p>
          <a:p>
            <a:pPr marL="0" indent="0">
              <a:buNone/>
            </a:pPr>
            <a:r>
              <a:rPr lang="en-US" sz="2000" dirty="0"/>
              <a:t>Exposure depends ALSO on customer policy.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F1AF24-08A6-30FD-C2A1-0446E1282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412" y="1825626"/>
            <a:ext cx="6250313" cy="409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6778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6" ma:contentTypeDescription="新しいドキュメントを作成します。" ma:contentTypeScope="" ma:versionID="2eff8b1ad68a0f0e9fac40cc4a02ee0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aa7ed212b8105f5a29a14ae462ff6a40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91150F-6C29-4D01-9C2A-26DFE2253169}">
  <ds:schemaRefs>
    <ds:schemaRef ds:uri="http://schemas.microsoft.com/office/infopath/2007/PartnerControls"/>
    <ds:schemaRef ds:uri="370ed0d4-0081-415d-8d34-8034ac052c48"/>
    <ds:schemaRef ds:uri="http://purl.org/dc/elements/1.1/"/>
    <ds:schemaRef ds:uri="http://schemas.microsoft.com/office/2006/metadata/properties"/>
    <ds:schemaRef ds:uri="http://schemas.microsoft.com/office/2006/documentManagement/types"/>
    <ds:schemaRef ds:uri="fb5cf244-07bc-4ddf-9a8f-587b61a0e3f0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AECC526-BF3D-45C1-B197-4D4F1184C5B2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  <clbl:label id="{6786d483-f51b-44bd-b40a-6fe409a5265e}" enabled="0" method="" siteId="{6786d483-f51b-44bd-b40a-6fe409a5265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285</Words>
  <Application>Microsoft Office PowerPoint</Application>
  <PresentationFormat>Widescreen</PresentationFormat>
  <Paragraphs>30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</vt:lpstr>
      <vt:lpstr>Aptos</vt:lpstr>
      <vt:lpstr>Arial</vt:lpstr>
      <vt:lpstr>Calibri</vt:lpstr>
      <vt:lpstr>Calibri Light</vt:lpstr>
      <vt:lpstr>Times New Roman</vt:lpstr>
      <vt:lpstr>1_Office Theme</vt:lpstr>
      <vt:lpstr>2_Office Theme</vt:lpstr>
      <vt:lpstr>PowerPoint Presentation</vt:lpstr>
      <vt:lpstr>Basics</vt:lpstr>
      <vt:lpstr>Proposal</vt:lpstr>
      <vt:lpstr>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Catalina rev</cp:lastModifiedBy>
  <cp:revision>5</cp:revision>
  <dcterms:created xsi:type="dcterms:W3CDTF">2024-02-07T17:13:37Z</dcterms:created>
  <dcterms:modified xsi:type="dcterms:W3CDTF">2025-08-27T14:38:48Z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  <property fmtid="{D5CDD505-2E9C-101B-9397-08002B2CF9AE}" pid="12" name="MSIP_Label_f7b7771f-98a2-4ec9-8160-ee37e9359e20_Enabled">
    <vt:lpwstr>true</vt:lpwstr>
  </property>
  <property fmtid="{D5CDD505-2E9C-101B-9397-08002B2CF9AE}" pid="13" name="MSIP_Label_f7b7771f-98a2-4ec9-8160-ee37e9359e20_SetDate">
    <vt:lpwstr>2024-08-09T07:47:12Z</vt:lpwstr>
  </property>
  <property fmtid="{D5CDD505-2E9C-101B-9397-08002B2CF9AE}" pid="14" name="MSIP_Label_f7b7771f-98a2-4ec9-8160-ee37e9359e20_Method">
    <vt:lpwstr>Privileged</vt:lpwstr>
  </property>
  <property fmtid="{D5CDD505-2E9C-101B-9397-08002B2CF9AE}" pid="15" name="MSIP_Label_f7b7771f-98a2-4ec9-8160-ee37e9359e20_Name">
    <vt:lpwstr>社外開示</vt:lpwstr>
  </property>
  <property fmtid="{D5CDD505-2E9C-101B-9397-08002B2CF9AE}" pid="16" name="MSIP_Label_f7b7771f-98a2-4ec9-8160-ee37e9359e20_SiteId">
    <vt:lpwstr>6786d483-f51b-44bd-b40a-6fe409a5265e</vt:lpwstr>
  </property>
  <property fmtid="{D5CDD505-2E9C-101B-9397-08002B2CF9AE}" pid="17" name="MSIP_Label_f7b7771f-98a2-4ec9-8160-ee37e9359e20_ActionId">
    <vt:lpwstr>86e49ae8-9afa-41f9-9714-10a55fc19f40</vt:lpwstr>
  </property>
  <property fmtid="{D5CDD505-2E9C-101B-9397-08002B2CF9AE}" pid="18" name="MSIP_Label_f7b7771f-98a2-4ec9-8160-ee37e9359e20_ContentBits">
    <vt:lpwstr>0</vt:lpwstr>
  </property>
  <property fmtid="{D5CDD505-2E9C-101B-9397-08002B2CF9AE}" pid="19" name="MSIP_Label_4d2f777e-4347-4fc6-823a-b44ab313546a_Enabled">
    <vt:lpwstr>true</vt:lpwstr>
  </property>
  <property fmtid="{D5CDD505-2E9C-101B-9397-08002B2CF9AE}" pid="20" name="MSIP_Label_4d2f777e-4347-4fc6-823a-b44ab313546a_SetDate">
    <vt:lpwstr>2025-08-04T18:25:29Z</vt:lpwstr>
  </property>
  <property fmtid="{D5CDD505-2E9C-101B-9397-08002B2CF9AE}" pid="21" name="MSIP_Label_4d2f777e-4347-4fc6-823a-b44ab313546a_Method">
    <vt:lpwstr>Standard</vt:lpwstr>
  </property>
  <property fmtid="{D5CDD505-2E9C-101B-9397-08002B2CF9AE}" pid="22" name="MSIP_Label_4d2f777e-4347-4fc6-823a-b44ab313546a_Name">
    <vt:lpwstr>Non-Public</vt:lpwstr>
  </property>
  <property fmtid="{D5CDD505-2E9C-101B-9397-08002B2CF9AE}" pid="23" name="MSIP_Label_4d2f777e-4347-4fc6-823a-b44ab313546a_SiteId">
    <vt:lpwstr>e351b779-f6d5-4e50-8568-80e922d180ae</vt:lpwstr>
  </property>
  <property fmtid="{D5CDD505-2E9C-101B-9397-08002B2CF9AE}" pid="24" name="MSIP_Label_4d2f777e-4347-4fc6-823a-b44ab313546a_ActionId">
    <vt:lpwstr>1e846255-3939-4680-9ec7-0845f42fe255</vt:lpwstr>
  </property>
  <property fmtid="{D5CDD505-2E9C-101B-9397-08002B2CF9AE}" pid="25" name="MSIP_Label_4d2f777e-4347-4fc6-823a-b44ab313546a_ContentBits">
    <vt:lpwstr>0</vt:lpwstr>
  </property>
  <property fmtid="{D5CDD505-2E9C-101B-9397-08002B2CF9AE}" pid="26" name="MSIP_Label_4d2f777e-4347-4fc6-823a-b44ab313546a_Tag">
    <vt:lpwstr>10, 3, 0, 1</vt:lpwstr>
  </property>
</Properties>
</file>