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1251" r:id="rId7"/>
    <p:sldId id="1257" r:id="rId8"/>
    <p:sldId id="1256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1F89F-FDB9-4701-92E9-1DE212D44C97}" v="28" dt="2025-05-13T13:39:10.27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>
        <p:scale>
          <a:sx n="270" d="100"/>
          <a:sy n="270" d="100"/>
        </p:scale>
        <p:origin x="154" y="-480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112" d="100"/>
          <a:sy n="112" d="100"/>
        </p:scale>
        <p:origin x="7884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15-May-25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15-May-25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03699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TR 22.870 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Data Services Contributions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6656" y="4101633"/>
            <a:ext cx="6400800" cy="2889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" y="4774315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S1-252379  </a:t>
            </a:r>
            <a:r>
              <a:rPr lang="en-GB" sz="1000">
                <a:solidFill>
                  <a:schemeClr val="bg1"/>
                </a:solidFill>
                <a:latin typeface="Arial" panose="020B0604020202020204" pitchFamily="34" charset="0"/>
              </a:rPr>
              <a:t>3GPP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TSG-SA WG1 Meeting #110, Fukuoka, Japan, 19-23 May 2025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2" name="Subtitle 6">
            <a:extLst>
              <a:ext uri="{FF2B5EF4-FFF2-40B4-BE49-F238E27FC236}">
                <a16:creationId xmlns:a16="http://schemas.microsoft.com/office/drawing/2014/main" id="{6A3B9BEB-4DEB-D6BB-81B0-02960CB0C21A}"/>
              </a:ext>
            </a:extLst>
          </p:cNvPr>
          <p:cNvSpPr txBox="1">
            <a:spLocks/>
          </p:cNvSpPr>
          <p:nvPr/>
        </p:nvSpPr>
        <p:spPr bwMode="auto">
          <a:xfrm>
            <a:off x="1436544" y="3909754"/>
            <a:ext cx="3754159" cy="67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kern="0" dirty="0">
                <a:latin typeface="Arial" panose="020B0604020202020204" pitchFamily="34" charset="0"/>
              </a:rPr>
            </a:br>
            <a:r>
              <a:rPr lang="en-GB" altLang="en-US" sz="1400" kern="0" dirty="0">
                <a:latin typeface="Arial" panose="020B0604020202020204" pitchFamily="34" charset="0"/>
              </a:rPr>
              <a:t>Source: 		TR Rapporteurs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Document for:	Discussion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DC0B9-0408-3DA9-E633-F8BD02226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F7D2A-79F8-C626-DE46-784FCF0A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545297" cy="946920"/>
          </a:xfrm>
        </p:spPr>
        <p:txBody>
          <a:bodyPr/>
          <a:lstStyle/>
          <a:p>
            <a:r>
              <a:rPr lang="en-US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494B-EA26-D8DA-139A-C011240AB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62" y="857182"/>
            <a:ext cx="8616905" cy="4198144"/>
          </a:xfrm>
        </p:spPr>
        <p:txBody>
          <a:bodyPr/>
          <a:lstStyle/>
          <a:p>
            <a:r>
              <a:rPr lang="en-US" sz="2000" dirty="0"/>
              <a:t>Many contributions discuss various aspects of services &amp; capabilities based on “Data” (e.g., Data collection, Data Management, Data Services)</a:t>
            </a:r>
          </a:p>
          <a:p>
            <a:r>
              <a:rPr lang="en-US" sz="2000" dirty="0"/>
              <a:t>Overlapping ideas/aspects</a:t>
            </a:r>
          </a:p>
          <a:p>
            <a:pPr lvl="1"/>
            <a:r>
              <a:rPr lang="en-US" sz="1600" dirty="0"/>
              <a:t>Data Sources: diversified (system/network/RAN/UE/applications/services</a:t>
            </a:r>
          </a:p>
          <a:p>
            <a:pPr lvl="1"/>
            <a:r>
              <a:rPr lang="en-US" sz="1600" dirty="0"/>
              <a:t>Data (itself): diversified formats (standardized/proprietary), AI, positioning, sensing (</a:t>
            </a:r>
            <a:r>
              <a:rPr lang="en-US" sz="1600" dirty="0" err="1"/>
              <a:t>gNB</a:t>
            </a:r>
            <a:r>
              <a:rPr lang="en-US" sz="1600" dirty="0"/>
              <a:t>/UE)</a:t>
            </a:r>
          </a:p>
          <a:p>
            <a:pPr lvl="1"/>
            <a:r>
              <a:rPr lang="en-US" sz="1600" dirty="0"/>
              <a:t>Network Operations:  collection, transport, exchange, storage, processing, retrieval, delivery</a:t>
            </a:r>
          </a:p>
          <a:p>
            <a:pPr lvl="1"/>
            <a:r>
              <a:rPr lang="en-US" sz="1600" dirty="0"/>
              <a:t>Data Consumers/Users: internal/external to system (NFs, OTT applications, AI, services)</a:t>
            </a:r>
          </a:p>
          <a:p>
            <a:pPr lvl="1"/>
            <a:r>
              <a:rPr lang="en-US" sz="1600" dirty="0"/>
              <a:t>Other aspects: Security/privacy/user consent/policies/charging/timing/synchronization</a:t>
            </a:r>
          </a:p>
          <a:p>
            <a:r>
              <a:rPr lang="en-US" sz="2000"/>
              <a:t>Any aspects missing</a:t>
            </a:r>
            <a:r>
              <a:rPr lang="en-US" sz="2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540795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8E5B2-2E30-6ECB-EC62-52B6E6E6F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C09DB-23A1-5119-B952-1FE5557E5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159"/>
            <a:ext cx="7545297" cy="946920"/>
          </a:xfrm>
        </p:spPr>
        <p:txBody>
          <a:bodyPr/>
          <a:lstStyle/>
          <a:p>
            <a:r>
              <a:rPr lang="en-US" dirty="0"/>
              <a:t>Submitted Contributions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B58D0-A965-5E0E-F1C0-1774079F1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99" y="791868"/>
            <a:ext cx="8616905" cy="4198144"/>
          </a:xfrm>
        </p:spPr>
        <p:txBody>
          <a:bodyPr/>
          <a:lstStyle/>
          <a:p>
            <a:r>
              <a:rPr lang="en-US" sz="2000" dirty="0"/>
              <a:t>Discussion papers</a:t>
            </a:r>
          </a:p>
          <a:p>
            <a:pPr lvl="1"/>
            <a:r>
              <a:rPr lang="en-US" sz="1800" dirty="0"/>
              <a:t>S1-252074: Data collection &amp; processing (AT&amp;T Services, Inc) </a:t>
            </a:r>
          </a:p>
          <a:p>
            <a:pPr lvl="1"/>
            <a:r>
              <a:rPr lang="it-IT" sz="1800" dirty="0"/>
              <a:t>S1-252324: Data Service  (Huawei, China Telecom, China Mobile)</a:t>
            </a:r>
          </a:p>
          <a:p>
            <a:r>
              <a:rPr lang="en-US" sz="2000" dirty="0" err="1"/>
              <a:t>pCRs</a:t>
            </a:r>
            <a:endParaRPr lang="en-US" sz="2000" dirty="0"/>
          </a:p>
          <a:p>
            <a:pPr lvl="1"/>
            <a:r>
              <a:rPr lang="en-US" sz="1800" dirty="0"/>
              <a:t>S1-252075: Data collection &amp; processing  (AT&amp;T Services, Inc)</a:t>
            </a:r>
          </a:p>
          <a:p>
            <a:pPr lvl="1"/>
            <a:r>
              <a:rPr lang="en-US" sz="1800" dirty="0"/>
              <a:t>S1-252125: Data collection &amp; control (</a:t>
            </a:r>
            <a:r>
              <a:rPr lang="it-IT" sz="1800" dirty="0"/>
              <a:t>vivo, China Mobile, T-Mobile, China Unicom, NVIDIA, Futurewei, Verizon, China Telecom, Huawei, ZTE</a:t>
            </a:r>
          </a:p>
          <a:p>
            <a:pPr lvl="1"/>
            <a:r>
              <a:rPr lang="it-IT" sz="1800" dirty="0"/>
              <a:t>S1-25224: Data Management as a Service (OPPO)</a:t>
            </a:r>
          </a:p>
          <a:p>
            <a:pPr lvl="1"/>
            <a:r>
              <a:rPr lang="it-IT" sz="1800" dirty="0"/>
              <a:t>S1-252136: Data Service (China Mobile, Huawei)</a:t>
            </a:r>
          </a:p>
          <a:p>
            <a:pPr lvl="1"/>
            <a:r>
              <a:rPr lang="it-IT" sz="1800" dirty="0"/>
              <a:t>S1-252323: Data Service/Collection &amp; Distribution (Huawei, China Telecom, China Mobile, vivo)</a:t>
            </a:r>
          </a:p>
          <a:p>
            <a:pPr lvl="1"/>
            <a:r>
              <a:rPr lang="it-IT" sz="1800" dirty="0"/>
              <a:t>S1-25 2273: Data-centric operator services (Samsung)</a:t>
            </a:r>
          </a:p>
          <a:p>
            <a:pPr lvl="1"/>
            <a:r>
              <a:rPr lang="it-IT" sz="1800" dirty="0"/>
              <a:t>S1-252193: Exposure (CEWiT)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232464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B8C7D-C0AD-B22A-80A9-B6FB87B77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F03EF-AFAE-945D-CC49-2825E229C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0"/>
            <a:ext cx="7434262" cy="946920"/>
          </a:xfrm>
        </p:spPr>
        <p:txBody>
          <a:bodyPr/>
          <a:lstStyle/>
          <a:p>
            <a:r>
              <a:rPr lang="en-US" dirty="0"/>
              <a:t>Potential Areas for Merging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AAC40-4079-C79F-9563-5B5336D3B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827" y="852215"/>
            <a:ext cx="8616905" cy="4209642"/>
          </a:xfrm>
        </p:spPr>
        <p:txBody>
          <a:bodyPr/>
          <a:lstStyle/>
          <a:p>
            <a:r>
              <a:rPr lang="en-US" sz="2400" dirty="0"/>
              <a:t>Use Case Description</a:t>
            </a:r>
          </a:p>
          <a:p>
            <a:pPr lvl="1"/>
            <a:r>
              <a:rPr lang="en-US" sz="1800" dirty="0"/>
              <a:t>Identifies potential sources, consumers, data</a:t>
            </a:r>
          </a:p>
          <a:p>
            <a:r>
              <a:rPr lang="en-US" sz="2400" dirty="0"/>
              <a:t>Requirements focused on network operations</a:t>
            </a:r>
          </a:p>
          <a:p>
            <a:pPr lvl="1"/>
            <a:r>
              <a:rPr lang="en-US" sz="1800" dirty="0"/>
              <a:t>Collection</a:t>
            </a:r>
          </a:p>
          <a:p>
            <a:pPr lvl="1"/>
            <a:r>
              <a:rPr lang="en-US" sz="1800" dirty="0"/>
              <a:t>Processing/Storage</a:t>
            </a:r>
          </a:p>
          <a:p>
            <a:pPr lvl="1"/>
            <a:r>
              <a:rPr lang="en-US" sz="1800" dirty="0"/>
              <a:t>Transport</a:t>
            </a:r>
          </a:p>
          <a:p>
            <a:pPr lvl="1"/>
            <a:r>
              <a:rPr lang="en-US" sz="1800" dirty="0"/>
              <a:t>Exchange/Retrieval/Delivery/Exposure</a:t>
            </a:r>
          </a:p>
          <a:p>
            <a:r>
              <a:rPr lang="en-US" sz="2400" dirty="0"/>
              <a:t>Requirements focused on “Other Aspects”</a:t>
            </a:r>
          </a:p>
          <a:p>
            <a:pPr lvl="1"/>
            <a:r>
              <a:rPr lang="en-US" sz="1800" dirty="0"/>
              <a:t>Security/Privacy/user consent/policies</a:t>
            </a:r>
          </a:p>
          <a:p>
            <a:pPr lvl="1"/>
            <a:r>
              <a:rPr lang="en-US" sz="1800" dirty="0"/>
              <a:t>Charging</a:t>
            </a:r>
          </a:p>
          <a:p>
            <a:pPr lvl="1"/>
            <a:r>
              <a:rPr lang="en-US" sz="1800" dirty="0"/>
              <a:t>Timing/synchronization</a:t>
            </a:r>
          </a:p>
        </p:txBody>
      </p:sp>
    </p:spTree>
    <p:extLst>
      <p:ext uri="{BB962C8B-B14F-4D97-AF65-F5344CB8AC3E}">
        <p14:creationId xmlns:p14="http://schemas.microsoft.com/office/powerpoint/2010/main" val="39923104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52314</TotalTime>
  <Words>342</Words>
  <Application>Microsoft Office PowerPoint</Application>
  <PresentationFormat>On-screen Show (16:9)</PresentationFormat>
  <Paragraphs>40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Custom Design</vt:lpstr>
      <vt:lpstr>PowerPoint Presentation</vt:lpstr>
      <vt:lpstr>Observation</vt:lpstr>
      <vt:lpstr>Submitted Contributions</vt:lpstr>
      <vt:lpstr>Potential Areas for Merging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Trakinat, Jean</cp:lastModifiedBy>
  <cp:revision>2247</cp:revision>
  <cp:lastPrinted>2017-02-24T12:37:51Z</cp:lastPrinted>
  <dcterms:created xsi:type="dcterms:W3CDTF">2008-08-30T09:32:10Z</dcterms:created>
  <dcterms:modified xsi:type="dcterms:W3CDTF">2025-05-15T15:56:48Z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