
<file path=[Content_Types].xml><?xml version="1.0" encoding="utf-8"?>
<Types xmlns="http://schemas.openxmlformats.org/package/2006/content-types">
  <Default Extension="xml" ContentType="application/xml"/>
  <Default Extension="png" ContentType="image/png"/>
  <Default Extension="jpeg" ContentType="image/jpeg"/>
  <Default Extension="JPG" ContentType="image/.jpg"/>
  <Default Extension="rels" ContentType="application/vnd.openxmlformats-package.relationshi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5" r:id="rId4"/>
  </p:sldMasterIdLst>
  <p:notesMasterIdLst>
    <p:notesMasterId r:id="rId6"/>
  </p:notesMasterIdLst>
  <p:handoutMasterIdLst>
    <p:handoutMasterId r:id="rId8"/>
  </p:handoutMasterIdLst>
  <p:sldIdLst>
    <p:sldId id="1253" r:id="rId5"/>
    <p:sldId id="1255" r:id="rId7"/>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9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31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3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5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userDrawn="1">
          <p15:clr>
            <a:srgbClr val="A4A3A4"/>
          </p15:clr>
        </p15:guide>
        <p15:guide id="2" pos="285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887" autoAdjust="0"/>
    <p:restoredTop sz="91922"/>
  </p:normalViewPr>
  <p:slideViewPr>
    <p:cSldViewPr snapToGrid="0" showGuides="1">
      <p:cViewPr varScale="1">
        <p:scale>
          <a:sx n="117" d="100"/>
          <a:sy n="117" d="100"/>
        </p:scale>
        <p:origin x="106" y="158"/>
      </p:cViewPr>
      <p:guideLst>
        <p:guide orient="horz" pos="1620"/>
        <p:guide pos="2855"/>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22"/>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handoutMaster" Target="handoutMasters/handoutMaster1.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5" Type="http://schemas.openxmlformats.org/officeDocument/2006/relationships/customXml" Target="../customXml/item3.xml"/><Relationship Id="rId14" Type="http://schemas.openxmlformats.org/officeDocument/2006/relationships/customXml" Target="../customXml/item2.xml"/><Relationship Id="rId13" Type="http://schemas.openxmlformats.org/officeDocument/2006/relationships/customXml" Target="../customXml/item1.xml"/><Relationship Id="rId12" Type="http://schemas.openxmlformats.org/officeDocument/2006/relationships/commentAuthors" Target="commentAuthors.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charset="0"/>
                <a:ea typeface="MS PGothic" panose="020B0600070205080204" pitchFamily="34" charset="-128"/>
                <a:cs typeface="+mn-cs"/>
              </a:defRPr>
            </a:lvl1pPr>
          </a:lstStyle>
          <a:p>
            <a:pPr>
              <a:defRPr/>
            </a:pPr>
            <a:fld id="{BA3E045A-302B-4CEA-9CA8-DEEA0CB971B5}" type="datetime1">
              <a:rPr lang="en-US" altLang="en-US"/>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charset="0"/>
              </a:defRPr>
            </a:lvl1pPr>
          </a:lstStyle>
          <a:p>
            <a:pPr>
              <a:defRPr/>
            </a:pPr>
            <a:fld id="{D768B6B2-77E3-4ED7-B8EB-F92BD9BA41BF}"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charset="0"/>
                <a:ea typeface="MS PGothic" panose="020B0600070205080204" pitchFamily="34" charset="-128"/>
                <a:cs typeface="+mn-cs"/>
              </a:defRPr>
            </a:lvl1pPr>
          </a:lstStyle>
          <a:p>
            <a:pPr>
              <a:defRPr/>
            </a:pPr>
            <a:fld id="{5A6DB14E-3985-41CA-9F2E-7EC2C8348711}" type="datetime1">
              <a:rPr lang="en-US" altLang="en-US"/>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charset="0"/>
              </a:defRPr>
            </a:lvl1pPr>
          </a:lstStyle>
          <a:p>
            <a:pPr>
              <a:defRPr/>
            </a:pPr>
            <a:fld id="{21FBFF58-1BFD-46E1-9878-B87483523780}"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S PGothic" panose="020B0600070205080204" pitchFamily="34" charset="-128"/>
      </a:defRPr>
    </a:lvl1pPr>
    <a:lvl2pPr marL="4559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2pPr>
    <a:lvl3pPr marL="9131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3pPr>
    <a:lvl4pPr marL="13703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4pPr>
    <a:lvl5pPr marL="18275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199765" algn="l" defTabSz="914400" rtl="0" eaLnBrk="1" latinLnBrk="0" hangingPunct="1">
      <a:defRPr sz="1200" kern="1200">
        <a:solidFill>
          <a:schemeClr val="tx1"/>
        </a:solidFill>
        <a:latin typeface="+mn-lt"/>
        <a:ea typeface="+mn-ea"/>
        <a:cs typeface="+mn-cs"/>
      </a:defRPr>
    </a:lvl8pPr>
    <a:lvl9pPr marL="3656965"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581F53F3-8BBC-4D96-85A3-2203779B5913}" type="datetimeFigureOut">
              <a:rPr lang="en-GB"/>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417E381-F0F8-4D06-B974-01167FDB79B4}" type="slidenum">
              <a:rPr lang="en-GB" altLang="en-US"/>
            </a:fld>
            <a:endParaRPr lang="en-GB"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37DF89C5-7A71-40F0-8A92-6021451623A3}" type="datetimeFigureOut">
              <a:rPr lang="en-GB"/>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5CDDB2AA-5844-48DB-8BCD-670B935E7590}" type="slidenum">
              <a:rPr lang="en-GB" altLang="en-US"/>
            </a:fld>
            <a:endParaRPr lang="en-GB"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FBBD2712-012D-472F-AA3E-982F326CC648}" type="datetimeFigureOut">
              <a:rPr lang="en-GB"/>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82B7AE6C-8E27-4B1B-AAD2-B9C45D2C191F}" type="slidenum">
              <a:rPr lang="en-GB" altLang="en-US"/>
            </a:fld>
            <a:endParaRPr lang="en-GB"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199765" indent="0" algn="ctr">
              <a:buNone/>
              <a:defRPr/>
            </a:lvl8pPr>
            <a:lvl9pPr marL="36569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900" indent="-3429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2565" indent="0" algn="ctr">
              <a:buNone/>
              <a:defRPr/>
            </a:lvl7pPr>
            <a:lvl8pPr marL="3199765" indent="0" algn="ctr">
              <a:buNone/>
              <a:defRPr/>
            </a:lvl8pPr>
            <a:lvl9pPr marL="36569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199765" indent="0" algn="ctr">
              <a:buNone/>
              <a:defRPr/>
            </a:lvl8pPr>
            <a:lvl9pPr marL="36569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900" indent="-3429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2565" indent="0" algn="ctr">
              <a:buNone/>
              <a:defRPr/>
            </a:lvl7pPr>
            <a:lvl8pPr marL="3199765" indent="0" algn="ctr">
              <a:buNone/>
              <a:defRPr/>
            </a:lvl8pPr>
            <a:lvl9pPr marL="36569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10AFDA26-29B8-4C4D-9D29-6A9FA33452D4}" type="datetimeFigureOut">
              <a:rPr lang="en-GB"/>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545FE4BF-11F9-4460-95F1-153FF1332A69}" type="slidenum">
              <a:rPr lang="en-GB" altLang="en-US"/>
            </a:fld>
            <a:endParaRPr lang="en-GB"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lvl1pPr>
              <a:defRPr/>
            </a:lvl1pPr>
          </a:lstStyle>
          <a:p>
            <a:pPr>
              <a:defRPr/>
            </a:pPr>
            <a:fld id="{025D345C-069A-4494-B81D-77CEA48DFA9F}" type="datetimeFigureOut">
              <a:rPr lang="en-GB"/>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9C9DB0A1-061D-4FE8-B7D7-DCE7BB0B9778}" type="slidenum">
              <a:rPr lang="en-GB" altLang="en-US"/>
            </a:fld>
            <a:endParaRPr lang="en-GB"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5" name="Date Placeholder 3"/>
          <p:cNvSpPr>
            <a:spLocks noGrp="1"/>
          </p:cNvSpPr>
          <p:nvPr>
            <p:ph type="dt" sz="half" idx="10"/>
          </p:nvPr>
        </p:nvSpPr>
        <p:spPr/>
        <p:txBody>
          <a:bodyPr/>
          <a:lstStyle>
            <a:lvl1pPr>
              <a:defRPr/>
            </a:lvl1pPr>
          </a:lstStyle>
          <a:p>
            <a:pPr>
              <a:defRPr/>
            </a:pPr>
            <a:fld id="{D0E6621A-4DA5-45BE-B090-002B7C2F2A0F}" type="datetimeFigureOut">
              <a:rPr lang="en-GB"/>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ECC98519-8083-41EA-AC1D-B41FA6EE6931}" type="slidenum">
              <a:rPr lang="en-GB" altLang="en-US"/>
            </a:fld>
            <a:endParaRPr lang="en-GB"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7" name="Date Placeholder 3"/>
          <p:cNvSpPr>
            <a:spLocks noGrp="1"/>
          </p:cNvSpPr>
          <p:nvPr>
            <p:ph type="dt" sz="half" idx="10"/>
          </p:nvPr>
        </p:nvSpPr>
        <p:spPr/>
        <p:txBody>
          <a:bodyPr/>
          <a:lstStyle>
            <a:lvl1pPr>
              <a:defRPr/>
            </a:lvl1pPr>
          </a:lstStyle>
          <a:p>
            <a:pPr>
              <a:defRPr/>
            </a:pPr>
            <a:fld id="{FF1156E3-9073-4A0C-96CD-6099BA9542F1}" type="datetimeFigureOut">
              <a:rPr lang="en-GB"/>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D9103CE2-4587-4FA0-8327-C8DBA55B8E82}" type="slidenum">
              <a:rPr lang="en-GB" altLang="en-US"/>
            </a:fld>
            <a:endParaRPr lang="en-GB"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BA5B776F-5C49-4F6B-B683-FD1C029FF8C5}" type="datetimeFigureOut">
              <a:rPr lang="en-GB"/>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5776C38C-171F-4F0F-9E31-D5B5F708A734}" type="slidenum">
              <a:rPr lang="en-GB" altLang="en-US"/>
            </a:fld>
            <a:endParaRPr lang="en-GB"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CC50E58-191B-48C6-92D5-F6D3EF6FD4D8}" type="datetimeFigureOut">
              <a:rPr lang="en-GB"/>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38D1CB9F-5737-444B-8D79-FFF1E02DFD7E}" type="slidenum">
              <a:rPr lang="en-GB" altLang="en-US"/>
            </a:fld>
            <a:endParaRPr lang="en-GB"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3"/>
          <p:cNvSpPr>
            <a:spLocks noGrp="1"/>
          </p:cNvSpPr>
          <p:nvPr>
            <p:ph type="dt" sz="half" idx="10"/>
          </p:nvPr>
        </p:nvSpPr>
        <p:spPr/>
        <p:txBody>
          <a:bodyPr/>
          <a:lstStyle>
            <a:lvl1pPr>
              <a:defRPr/>
            </a:lvl1pPr>
          </a:lstStyle>
          <a:p>
            <a:pPr>
              <a:defRPr/>
            </a:pPr>
            <a:fld id="{F8FD2812-CE65-496C-84CB-0DF1D16B3D06}" type="datetimeFigureOut">
              <a:rPr lang="en-GB"/>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5B0F22DB-E4DD-47DB-A459-68467CDFB70E}" type="slidenum">
              <a:rPr lang="en-GB" altLang="en-US"/>
            </a:fld>
            <a:endParaRPr lang="en-GB"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3"/>
          <p:cNvSpPr>
            <a:spLocks noGrp="1"/>
          </p:cNvSpPr>
          <p:nvPr>
            <p:ph type="dt" sz="half" idx="10"/>
          </p:nvPr>
        </p:nvSpPr>
        <p:spPr/>
        <p:txBody>
          <a:bodyPr/>
          <a:lstStyle>
            <a:lvl1pPr>
              <a:defRPr/>
            </a:lvl1pPr>
          </a:lstStyle>
          <a:p>
            <a:pPr>
              <a:defRPr/>
            </a:pPr>
            <a:fld id="{D04731B5-983D-47F9-B790-A52246ACD90D}" type="datetimeFigureOut">
              <a:rPr lang="en-GB"/>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D3F33BBF-42C6-416F-8006-1CDCBD1C7F7E}" type="slidenum">
              <a:rPr lang="en-GB" altLang="en-US"/>
            </a:fld>
            <a:endParaRPr lang="en-GB"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2051"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Click to edit Master text styles</a:t>
            </a:r>
            <a:endParaRPr lang="en-US" altLang="en-US"/>
          </a:p>
          <a:p>
            <a:pPr lvl="1"/>
            <a:r>
              <a:rPr lang="en-US" altLang="en-US"/>
              <a:t>Second level</a:t>
            </a:r>
            <a:endParaRPr lang="en-US" altLang="en-US"/>
          </a:p>
          <a:p>
            <a:pPr lvl="2"/>
            <a:r>
              <a:rPr lang="en-US" altLang="en-US"/>
              <a:t>Third level</a:t>
            </a:r>
            <a:endParaRPr lang="en-US" altLang="en-US"/>
          </a:p>
          <a:p>
            <a:pPr lvl="3"/>
            <a:r>
              <a:rPr lang="en-US" altLang="en-US"/>
              <a:t>Fourth level</a:t>
            </a:r>
            <a:endParaRPr lang="en-US" altLang="en-US"/>
          </a:p>
          <a:p>
            <a:pPr lvl="4"/>
            <a:r>
              <a:rPr lang="en-US" altLang="en-US"/>
              <a:t>Fifth level</a:t>
            </a:r>
            <a:endParaRPr lang="en-GB" altLang="en-US"/>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panose="020B0604020202020204" pitchFamily="34" charset="0"/>
                <a:ea typeface="MS PGothic" panose="020B0600070205080204" pitchFamily="34" charset="-128"/>
                <a:cs typeface="+mn-cs"/>
              </a:defRPr>
            </a:lvl1pPr>
          </a:lstStyle>
          <a:p>
            <a:pPr>
              <a:defRPr/>
            </a:pPr>
            <a:fld id="{874BFD84-C571-465E-8244-8935590BAE87}" type="datetimeFigureOut">
              <a:rPr lang="en-GB"/>
            </a:fld>
            <a:endParaRPr lang="en-GB"/>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panose="020B0604020202020204" pitchFamily="34" charset="0"/>
                <a:ea typeface="MS PGothic" panose="020B0600070205080204" pitchFamily="34" charset="-128"/>
                <a:cs typeface="+mn-cs"/>
              </a:defRPr>
            </a:lvl1pPr>
          </a:lstStyle>
          <a:p>
            <a:pPr>
              <a:defRPr/>
            </a:pPr>
            <a:endParaRPr lang="en-GB"/>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a:defRPr/>
            </a:pPr>
            <a:fld id="{9A238AC0-1168-43A2-8E67-0AB94C36458C}" type="slidenum">
              <a:rPr lang="en-GB" altLang="en-US"/>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a:t> Click to edit Master text styles</a:t>
            </a:r>
            <a:endParaRPr lang="en-US" altLang="en-US"/>
          </a:p>
          <a:p>
            <a:pPr lvl="1"/>
            <a:r>
              <a:rPr lang="en-US" altLang="en-US"/>
              <a:t>Second level</a:t>
            </a:r>
            <a:endParaRPr lang="en-US" altLang="en-US"/>
          </a:p>
          <a:p>
            <a:pPr lvl="2"/>
            <a:r>
              <a:rPr lang="en-US" altLang="en-US"/>
              <a:t>Third level</a:t>
            </a:r>
            <a:endParaRPr lang="en-US" altLang="en-US"/>
          </a:p>
          <a:p>
            <a:pPr lvl="3"/>
            <a:r>
              <a:rPr lang="en-US" altLang="en-US"/>
              <a:t>Fourth level</a:t>
            </a:r>
            <a:endParaRPr lang="en-US" altLang="en-US"/>
          </a:p>
          <a:p>
            <a:pPr lvl="4"/>
            <a:r>
              <a:rPr lang="en-US" altLang="en-US"/>
              <a:t>Fifth level</a:t>
            </a:r>
            <a:endParaRPr lang="en-GB" altLang="en-US"/>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anose="020B0600070205080204" pitchFamily="34" charset="-128"/>
              </a:defRPr>
            </a:lvl1pPr>
            <a:lvl2pPr marL="742950" indent="-285750" eaLnBrk="0" hangingPunct="0">
              <a:defRPr sz="1000">
                <a:solidFill>
                  <a:schemeClr val="tx1"/>
                </a:solidFill>
                <a:latin typeface="Arial" panose="020B0604020202020204" pitchFamily="34" charset="0"/>
                <a:ea typeface="MS PGothic" panose="020B0600070205080204" pitchFamily="34" charset="-128"/>
              </a:defRPr>
            </a:lvl2pPr>
            <a:lvl3pPr marL="1143000" indent="-228600" eaLnBrk="0" hangingPunct="0">
              <a:defRPr sz="1000">
                <a:solidFill>
                  <a:schemeClr val="tx1"/>
                </a:solidFill>
                <a:latin typeface="Arial" panose="020B0604020202020204" pitchFamily="34" charset="0"/>
                <a:ea typeface="MS PGothic" panose="020B0600070205080204" pitchFamily="34" charset="-128"/>
              </a:defRPr>
            </a:lvl3pPr>
            <a:lvl4pPr marL="1600200" indent="-228600" eaLnBrk="0" hangingPunct="0">
              <a:defRPr sz="1000">
                <a:solidFill>
                  <a:schemeClr val="tx1"/>
                </a:solidFill>
                <a:latin typeface="Arial" panose="020B0604020202020204" pitchFamily="34" charset="0"/>
                <a:ea typeface="MS PGothic" panose="020B0600070205080204" pitchFamily="34" charset="-128"/>
              </a:defRPr>
            </a:lvl4pPr>
            <a:lvl5pPr marL="2057400" indent="-228600" eaLnBrk="0" hangingPunct="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1630" indent="-341630"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a:t> Click to edit Master text styles</a:t>
            </a:r>
            <a:endParaRPr lang="en-US" altLang="en-US"/>
          </a:p>
          <a:p>
            <a:pPr lvl="1"/>
            <a:r>
              <a:rPr lang="en-US" altLang="en-US"/>
              <a:t>Second level</a:t>
            </a:r>
            <a:endParaRPr lang="en-US" altLang="en-US"/>
          </a:p>
          <a:p>
            <a:pPr lvl="2"/>
            <a:r>
              <a:rPr lang="en-US" altLang="en-US"/>
              <a:t>Third level</a:t>
            </a:r>
            <a:endParaRPr lang="en-US" altLang="en-US"/>
          </a:p>
          <a:p>
            <a:pPr lvl="3"/>
            <a:r>
              <a:rPr lang="en-US" altLang="en-US"/>
              <a:t>Fourth level</a:t>
            </a:r>
            <a:endParaRPr lang="en-US" altLang="en-US"/>
          </a:p>
          <a:p>
            <a:pPr lvl="4"/>
            <a:r>
              <a:rPr lang="en-US" altLang="en-US"/>
              <a:t>Fifth level</a:t>
            </a:r>
            <a:endParaRPr lang="en-GB" altLang="en-US"/>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anose="020B0600070205080204" pitchFamily="34" charset="-128"/>
              </a:defRPr>
            </a:lvl1pPr>
            <a:lvl2pPr marL="742950" indent="-285750" eaLnBrk="0" hangingPunct="0">
              <a:defRPr sz="1000">
                <a:solidFill>
                  <a:schemeClr val="tx1"/>
                </a:solidFill>
                <a:latin typeface="Arial" panose="020B0604020202020204" pitchFamily="34" charset="0"/>
                <a:ea typeface="MS PGothic" panose="020B0600070205080204" pitchFamily="34" charset="-128"/>
              </a:defRPr>
            </a:lvl2pPr>
            <a:lvl3pPr marL="1143000" indent="-228600" eaLnBrk="0" hangingPunct="0">
              <a:defRPr sz="1000">
                <a:solidFill>
                  <a:schemeClr val="tx1"/>
                </a:solidFill>
                <a:latin typeface="Arial" panose="020B0604020202020204" pitchFamily="34" charset="0"/>
                <a:ea typeface="MS PGothic" panose="020B0600070205080204" pitchFamily="34" charset="-128"/>
              </a:defRPr>
            </a:lvl3pPr>
            <a:lvl4pPr marL="1600200" indent="-228600" eaLnBrk="0" hangingPunct="0">
              <a:defRPr sz="1000">
                <a:solidFill>
                  <a:schemeClr val="tx1"/>
                </a:solidFill>
                <a:latin typeface="Arial" panose="020B0604020202020204" pitchFamily="34" charset="0"/>
                <a:ea typeface="MS PGothic" panose="020B0600070205080204" pitchFamily="34" charset="-128"/>
              </a:defRPr>
            </a:lvl4pPr>
            <a:lvl5pPr marL="2057400" indent="-228600" eaLnBrk="0" hangingPunct="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1630" indent="-341630"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7.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006" y="0"/>
            <a:ext cx="7545297" cy="946920"/>
          </a:xfrm>
          <a:noFill/>
          <a:ln>
            <a:noFill/>
          </a:ln>
        </p:spPr>
        <p:txBody>
          <a:bodyPr vert="horz" wrap="square" lIns="91430" tIns="45715" rIns="91430" bIns="45715" numCol="1" rtlCol="0" anchor="ctr" anchorCtr="0" compatLnSpc="1">
            <a:normAutofit/>
          </a:bodyPr>
          <a:lstStyle/>
          <a:p>
            <a:pPr lvl="0" algn="ctr">
              <a:buClrTx/>
              <a:buSzTx/>
              <a:buFontTx/>
            </a:pPr>
            <a:r>
              <a:rPr lang="en-US" dirty="0">
                <a:sym typeface="+mn-ea"/>
              </a:rPr>
              <a:t>AI agent discussion </a:t>
            </a:r>
            <a:endParaRPr lang="en-US" dirty="0">
              <a:sym typeface="+mn-ea"/>
            </a:endParaRPr>
          </a:p>
        </p:txBody>
      </p:sp>
      <p:sp>
        <p:nvSpPr>
          <p:cNvPr id="3" name="Content Placeholder 2"/>
          <p:cNvSpPr>
            <a:spLocks noGrp="1"/>
          </p:cNvSpPr>
          <p:nvPr>
            <p:ph idx="1"/>
          </p:nvPr>
        </p:nvSpPr>
        <p:spPr>
          <a:xfrm>
            <a:off x="-635" y="963295"/>
            <a:ext cx="9067165" cy="3912235"/>
          </a:xfrm>
        </p:spPr>
        <p:txBody>
          <a:bodyPr/>
          <a:lstStyle/>
          <a:p>
            <a:r>
              <a:rPr lang="en-US" sz="1400" b="1" dirty="0"/>
              <a:t>What is meant by "intent" , how does it relate to "AI agent" and what's the difference compare to SA5 definition?</a:t>
            </a:r>
            <a:endParaRPr lang="en-US" sz="1400" b="1" dirty="0"/>
          </a:p>
          <a:p>
            <a:pPr lvl="1" algn="l">
              <a:buSzTx/>
            </a:pPr>
            <a:r>
              <a:rPr lang="en-US" sz="1200" dirty="0">
                <a:cs typeface="+mn-ea"/>
              </a:rPr>
              <a:t>SA5 definition:</a:t>
            </a:r>
            <a:endParaRPr lang="en-US" sz="1200" dirty="0">
              <a:cs typeface="+mn-ea"/>
            </a:endParaRPr>
          </a:p>
          <a:p>
            <a:pPr marL="894715" lvl="2" indent="-131445" defTabSz="0">
              <a:tabLst>
                <a:tab pos="984885" algn="l"/>
              </a:tabLst>
            </a:pPr>
            <a:r>
              <a:rPr lang="en-US" sz="1165" i="1" dirty="0"/>
              <a:t>intent: expectations including requirements, goals and constraints given to a 3GPP system, without specifying how to achieve them</a:t>
            </a:r>
            <a:endParaRPr lang="en-US" sz="1165" i="1" dirty="0"/>
          </a:p>
          <a:p>
            <a:pPr lvl="1"/>
            <a:r>
              <a:rPr lang="en-US" sz="1200" dirty="0"/>
              <a:t>In SA5, intent is used in OAM system, usually refer to management target, such as the orchestration of network slice. (reference from TS 28.312, 4.1.2 Intent categorizes based on user types, 4.1.3 Intent expectations for different types of management needs)</a:t>
            </a:r>
            <a:endParaRPr lang="en-US" sz="1200" dirty="0"/>
          </a:p>
          <a:p>
            <a:pPr lvl="1"/>
            <a:r>
              <a:rPr lang="en-US" sz="1200" dirty="0"/>
              <a:t>In SA1 6G use cases involved intent and AI agent, intent is the result/target a UE/human customer/third party customer would like to achieve from the services/capabilities provided by the network. Intent can be delivered to 6G network from UE, from 3rd party application/AI agent, it can also be delivered between different AI agents.</a:t>
            </a:r>
            <a:endParaRPr lang="en-US" sz="1200" dirty="0"/>
          </a:p>
          <a:p>
            <a:pPr lvl="1"/>
            <a:r>
              <a:rPr lang="en-US" sz="1200" dirty="0"/>
              <a:t>The definition of intent in SA5 is a general one, the usage scenarios in SA1 are different from those in SA5.</a:t>
            </a:r>
            <a:endParaRPr lang="en-US" sz="1600" dirty="0">
              <a:cs typeface="MS PGothic" panose="020B0600070205080204" pitchFamily="34" charset="-128"/>
            </a:endParaRPr>
          </a:p>
          <a:p>
            <a:pPr marL="342900" lvl="1" indent="-342900" algn="l">
              <a:buClrTx/>
              <a:buSzTx/>
              <a:buFontTx/>
              <a:buBlip>
                <a:blip r:embed="rId1"/>
              </a:buBlip>
            </a:pPr>
            <a:endParaRPr lang="en-US" sz="1600" dirty="0">
              <a:cs typeface="MS PGothic" panose="020B0600070205080204" pitchFamily="34" charset="-128"/>
            </a:endParaRPr>
          </a:p>
          <a:p>
            <a:pPr marL="342900" lvl="1" indent="-342900" algn="l">
              <a:buClrTx/>
              <a:buSzTx/>
              <a:buFontTx/>
              <a:buBlip>
                <a:blip r:embed="rId1"/>
              </a:buBlip>
            </a:pPr>
            <a:r>
              <a:rPr lang="en-US" sz="1400" b="1" dirty="0">
                <a:cs typeface="MS PGothic" panose="020B0600070205080204" pitchFamily="34" charset="-128"/>
              </a:rPr>
              <a:t>What service AI agent could provide within 3GPP network?</a:t>
            </a:r>
            <a:endParaRPr lang="en-US" sz="1400" b="1" dirty="0">
              <a:cs typeface="MS PGothic" panose="020B0600070205080204" pitchFamily="34" charset="-128"/>
            </a:endParaRPr>
          </a:p>
          <a:p>
            <a:pPr lvl="1" algn="l">
              <a:buSzTx/>
            </a:pPr>
            <a:r>
              <a:rPr lang="en-US" sz="1200" dirty="0">
                <a:cs typeface="+mn-ea"/>
              </a:rPr>
              <a:t>During design state: More customized networking and better users experience matching. Based on users’ input (intent), environment condition in both physical world and network itself. Provide not only communication capability, but also involving sensing, computing, etc.</a:t>
            </a:r>
            <a:endParaRPr lang="en-US" sz="1200" dirty="0">
              <a:cs typeface="+mn-ea"/>
            </a:endParaRPr>
          </a:p>
          <a:p>
            <a:pPr lvl="1" algn="l">
              <a:buSzTx/>
            </a:pPr>
            <a:r>
              <a:rPr lang="en-US" sz="1200" dirty="0">
                <a:cs typeface="+mn-ea"/>
                <a:sym typeface="+mn-ea"/>
              </a:rPr>
              <a:t>Support 3rd party AI agent with communication, sensing, computing capability on demand, and support the interaction between different 3rd party AI agents</a:t>
            </a:r>
            <a:endParaRPr lang="en-US" sz="1200" dirty="0">
              <a:cs typeface="+mn-ea"/>
              <a:sym typeface="+mn-ea"/>
            </a:endParaRPr>
          </a:p>
          <a:p>
            <a:pPr lvl="1" algn="l">
              <a:buSzTx/>
            </a:pPr>
            <a:r>
              <a:rPr lang="en-US" sz="1200" dirty="0">
                <a:cs typeface="+mn-ea"/>
                <a:sym typeface="+mn-ea"/>
              </a:rPr>
              <a:t>During operational state: </a:t>
            </a:r>
            <a:r>
              <a:rPr lang="en-US" sz="1200" dirty="0">
                <a:cs typeface="+mn-ea"/>
              </a:rPr>
              <a:t>Scattered AI agent capability on different network elements help with data collection and analyzing for more intelligent network optimization.</a:t>
            </a:r>
            <a:endParaRPr lang="en-US" sz="1200" dirty="0">
              <a:cs typeface="+mn-ea"/>
            </a:endParaRPr>
          </a:p>
          <a:p>
            <a:pPr lvl="1" algn="l">
              <a:buSzTx/>
            </a:pPr>
            <a:r>
              <a:rPr lang="en-US" sz="1200" dirty="0">
                <a:cs typeface="+mn-ea"/>
              </a:rPr>
              <a:t>IMS service enhancement with AI agent/personal assistant</a:t>
            </a:r>
            <a:endParaRPr lang="en-US" sz="1200" dirty="0">
              <a:cs typeface="+mn-ea"/>
            </a:endParaRPr>
          </a:p>
          <a:p>
            <a:pPr lvl="1" algn="l">
              <a:buSzTx/>
            </a:pPr>
            <a:endParaRPr lang="en-US" sz="1200" dirty="0">
              <a:cs typeface="+mn-ea"/>
            </a:endParaRPr>
          </a:p>
          <a:p>
            <a:pPr lvl="1" algn="l">
              <a:buSzTx/>
            </a:pPr>
            <a:endParaRPr lang="en-US" sz="1400" dirty="0">
              <a:cs typeface="+mn-ea"/>
            </a:endParaRPr>
          </a:p>
          <a:p>
            <a:pPr lvl="1" algn="l">
              <a:buSzTx/>
            </a:pPr>
            <a:endParaRPr lang="en-US" sz="1400" dirty="0">
              <a:cs typeface="+mn-ea"/>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006" y="0"/>
            <a:ext cx="7545297" cy="946920"/>
          </a:xfrm>
          <a:noFill/>
          <a:ln>
            <a:noFill/>
          </a:ln>
        </p:spPr>
        <p:txBody>
          <a:bodyPr vert="horz" wrap="square" lIns="91430" tIns="45715" rIns="91430" bIns="45715" numCol="1" rtlCol="0" anchor="ctr" anchorCtr="0" compatLnSpc="1">
            <a:normAutofit/>
          </a:bodyPr>
          <a:lstStyle/>
          <a:p>
            <a:pPr lvl="0" algn="ctr">
              <a:buClrTx/>
              <a:buSzTx/>
              <a:buFontTx/>
            </a:pPr>
            <a:r>
              <a:rPr lang="en-US" dirty="0">
                <a:sym typeface="+mn-ea"/>
              </a:rPr>
              <a:t>AI agent discussion </a:t>
            </a:r>
            <a:endParaRPr lang="en-US" dirty="0">
              <a:sym typeface="+mn-ea"/>
            </a:endParaRPr>
          </a:p>
        </p:txBody>
      </p:sp>
      <p:sp>
        <p:nvSpPr>
          <p:cNvPr id="3" name="Content Placeholder 2"/>
          <p:cNvSpPr>
            <a:spLocks noGrp="1"/>
          </p:cNvSpPr>
          <p:nvPr>
            <p:ph idx="1"/>
          </p:nvPr>
        </p:nvSpPr>
        <p:spPr>
          <a:xfrm>
            <a:off x="361995" y="963250"/>
            <a:ext cx="8420009" cy="3912462"/>
          </a:xfrm>
        </p:spPr>
        <p:txBody>
          <a:bodyPr/>
          <a:lstStyle/>
          <a:p>
            <a:pPr marL="342900" lvl="1" indent="-342900" algn="l">
              <a:buClrTx/>
              <a:buSzTx/>
              <a:buFontTx/>
              <a:buBlip>
                <a:blip r:embed="rId1"/>
              </a:buBlip>
            </a:pPr>
            <a:r>
              <a:rPr lang="en-US" sz="1400" b="1" dirty="0">
                <a:cs typeface="MS PGothic" panose="020B0600070205080204" pitchFamily="34" charset="-128"/>
                <a:sym typeface="+mn-ea"/>
              </a:rPr>
              <a:t>What's the impact on network if AI agent is introduced?</a:t>
            </a:r>
            <a:endParaRPr lang="en-US" sz="1400" b="1" dirty="0">
              <a:cs typeface="MS PGothic" panose="020B0600070205080204" pitchFamily="34" charset="-128"/>
            </a:endParaRPr>
          </a:p>
          <a:p>
            <a:pPr lvl="1" algn="l">
              <a:buSzTx/>
            </a:pPr>
            <a:r>
              <a:rPr lang="en-US" sz="1200" dirty="0">
                <a:cs typeface="+mn-ea"/>
                <a:sym typeface="+mn-ea"/>
              </a:rPr>
              <a:t>Network Large Model is needed for AI agent capability</a:t>
            </a:r>
            <a:endParaRPr lang="en-US" sz="1200" dirty="0">
              <a:cs typeface="+mn-ea"/>
              <a:sym typeface="+mn-ea"/>
            </a:endParaRPr>
          </a:p>
          <a:p>
            <a:pPr lvl="1" algn="l">
              <a:buSzTx/>
            </a:pPr>
            <a:r>
              <a:rPr lang="en-US" sz="1200" dirty="0">
                <a:cs typeface="+mn-ea"/>
                <a:sym typeface="+mn-ea"/>
              </a:rPr>
              <a:t>AI agent will support task-oriented services, intelligent orchestration, environment awareness, and intelligent invocation, it could be logical entity within network.</a:t>
            </a:r>
            <a:endParaRPr lang="en-US" sz="1200" dirty="0">
              <a:cs typeface="+mn-ea"/>
              <a:sym typeface="+mn-ea"/>
            </a:endParaRPr>
          </a:p>
          <a:p>
            <a:pPr lvl="1" algn="l">
              <a:buSzTx/>
            </a:pPr>
            <a:r>
              <a:rPr lang="en-US" sz="1200" dirty="0">
                <a:cs typeface="+mn-ea"/>
                <a:sym typeface="+mn-ea"/>
              </a:rPr>
              <a:t>Interaction between NFs need enhancement</a:t>
            </a:r>
            <a:endParaRPr lang="en-US" sz="1200" dirty="0">
              <a:cs typeface="+mn-ea"/>
              <a:sym typeface="+mn-ea"/>
            </a:endParaRPr>
          </a:p>
          <a:p>
            <a:pPr lvl="1" algn="l">
              <a:buSzTx/>
            </a:pPr>
            <a:r>
              <a:rPr lang="en-US" sz="1200" dirty="0">
                <a:cs typeface="+mn-ea"/>
                <a:sym typeface="+mn-ea"/>
              </a:rPr>
              <a:t>Interaction mode between UE and network, between customers and network, can be based on intent</a:t>
            </a:r>
            <a:endParaRPr lang="en-US" sz="1200" dirty="0">
              <a:cs typeface="+mn-ea"/>
              <a:sym typeface="+mn-ea"/>
            </a:endParaRPr>
          </a:p>
          <a:p>
            <a:pPr lvl="1" algn="l">
              <a:buSzTx/>
            </a:pPr>
            <a:r>
              <a:rPr lang="en-US" sz="1200" dirty="0">
                <a:cs typeface="+mn-ea"/>
                <a:sym typeface="+mn-ea"/>
              </a:rPr>
              <a:t>Potential protocol enhancements</a:t>
            </a:r>
            <a:endParaRPr lang="en-US" sz="1200" dirty="0">
              <a:cs typeface="+mn-ea"/>
              <a:sym typeface="+mn-ea"/>
            </a:endParaRPr>
          </a:p>
          <a:p>
            <a:pPr lvl="1" algn="l">
              <a:buSzTx/>
            </a:pPr>
            <a:endParaRPr lang="en-US" sz="1400" b="1" dirty="0">
              <a:cs typeface="MS PGothic" panose="020B0600070205080204" pitchFamily="34" charset="-128"/>
              <a:sym typeface="+mn-ea"/>
            </a:endParaRPr>
          </a:p>
          <a:p>
            <a:pPr marL="342900" lvl="1" indent="-342900" algn="l">
              <a:buClrTx/>
              <a:buSzTx/>
              <a:buFontTx/>
              <a:buBlip>
                <a:blip r:embed="rId1"/>
              </a:buBlip>
            </a:pPr>
            <a:endParaRPr lang="en-US" sz="1400" b="1" dirty="0">
              <a:cs typeface="MS PGothic" panose="020B0600070205080204" pitchFamily="34" charset="-128"/>
              <a:sym typeface="+mn-ea"/>
            </a:endParaRPr>
          </a:p>
          <a:p>
            <a:pPr marL="342900" lvl="1" indent="-342900" algn="l">
              <a:buClrTx/>
              <a:buSzTx/>
              <a:buFontTx/>
              <a:buBlip>
                <a:blip r:embed="rId1"/>
              </a:buBlip>
            </a:pPr>
            <a:r>
              <a:rPr lang="en-US" sz="1400" b="1" dirty="0">
                <a:cs typeface="MS PGothic" panose="020B0600070205080204" pitchFamily="34" charset="-128"/>
                <a:sym typeface="+mn-ea"/>
              </a:rPr>
              <a:t>Which new type of service /use case can be performed by an AI Agent compared with traditional AI model/algorithm e.g. in the NWDAF</a:t>
            </a:r>
            <a:endParaRPr lang="en-US" sz="1400" b="1" dirty="0">
              <a:cs typeface="MS PGothic" panose="020B0600070205080204" pitchFamily="34" charset="-128"/>
            </a:endParaRPr>
          </a:p>
          <a:p>
            <a:pPr lvl="1" algn="l">
              <a:buSzTx/>
            </a:pPr>
            <a:r>
              <a:rPr lang="en-US" sz="1200" dirty="0">
                <a:cs typeface="+mn-ea"/>
              </a:rPr>
              <a:t>The existing NWDAF and MDAF are towards analysis without execution and closed-loop optimization. </a:t>
            </a:r>
            <a:endParaRPr lang="en-US" sz="1200" dirty="0">
              <a:cs typeface="+mn-ea"/>
            </a:endParaRPr>
          </a:p>
          <a:p>
            <a:pPr lvl="1" algn="l">
              <a:buSzTx/>
            </a:pPr>
            <a:r>
              <a:rPr lang="en-US" sz="1200" dirty="0">
                <a:cs typeface="+mn-ea"/>
              </a:rPr>
              <a:t>AI agent can better work on NET for AI: Services of NWDAF concentrates more on network itself, AI agent can work both for network optimization, and also provide customized services and networking to customers.</a:t>
            </a:r>
            <a:endParaRPr lang="en-US" sz="1200" dirty="0">
              <a:cs typeface="+mn-ea"/>
            </a:endParaRPr>
          </a:p>
          <a:p>
            <a:pPr lvl="1" algn="l">
              <a:buSzTx/>
            </a:pPr>
            <a:endParaRPr lang="en-US" sz="1200" dirty="0">
              <a:cs typeface="+mn-ea"/>
            </a:endParaRPr>
          </a:p>
          <a:p>
            <a:pPr lvl="1" algn="l">
              <a:buSzTx/>
            </a:pPr>
            <a:endParaRPr lang="en-US" sz="1200" dirty="0">
              <a:cs typeface="+mn-ea"/>
            </a:endParaRPr>
          </a:p>
        </p:txBody>
      </p:sp>
    </p:spTree>
  </p:cSld>
  <p:clrMapOvr>
    <a:masterClrMapping/>
  </p:clrMapOvr>
  <p:transition spd="slow"/>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28EA06-5405-43DA-BDDC-3946B20DBF66}">
  <ds:schemaRefs/>
</ds:datastoreItem>
</file>

<file path=customXml/itemProps2.xml><?xml version="1.0" encoding="utf-8"?>
<ds:datastoreItem xmlns:ds="http://schemas.openxmlformats.org/officeDocument/2006/customXml" ds:itemID="{06BFF7F3-058C-41E7-936D-0DECAAB96F90}">
  <ds:schemaRefs/>
</ds:datastoreItem>
</file>

<file path=customXml/itemProps3.xml><?xml version="1.0" encoding="utf-8"?>
<ds:datastoreItem xmlns:ds="http://schemas.openxmlformats.org/officeDocument/2006/customXml" ds:itemID="{D0DE101F-A034-4B5A-BEBB-E4455608FEAA}">
  <ds:schemaRefs/>
</ds:datastoreItem>
</file>

<file path=docProps/app.xml><?xml version="1.0" encoding="utf-8"?>
<Properties xmlns="http://schemas.openxmlformats.org/officeDocument/2006/extended-properties" xmlns:vt="http://schemas.openxmlformats.org/officeDocument/2006/docPropsVTypes">
  <TotalTime>0</TotalTime>
  <Words>2574</Words>
  <Application>WPS 演示</Application>
  <PresentationFormat>On-screen Show (16:9)</PresentationFormat>
  <Paragraphs>34</Paragraphs>
  <Slides>2</Slides>
  <Notes>1</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2</vt:i4>
      </vt:variant>
    </vt:vector>
  </HeadingPairs>
  <TitlesOfParts>
    <vt:vector size="13" baseType="lpstr">
      <vt:lpstr>Arial</vt:lpstr>
      <vt:lpstr>宋体</vt:lpstr>
      <vt:lpstr>Wingdings</vt:lpstr>
      <vt:lpstr>MS PGothic</vt:lpstr>
      <vt:lpstr>Calibri</vt:lpstr>
      <vt:lpstr>Times New Roman</vt:lpstr>
      <vt:lpstr>微软雅黑</vt:lpstr>
      <vt:lpstr>Arial Unicode MS</vt:lpstr>
      <vt:lpstr>Custom Design</vt:lpstr>
      <vt:lpstr>3_Office Theme</vt:lpstr>
      <vt:lpstr>1_Office Theme</vt:lpstr>
      <vt:lpstr>AI agent discussion </vt:lpstr>
      <vt:lpstr>AI agent discussion </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Xiaonan</cp:lastModifiedBy>
  <cp:revision>2268</cp:revision>
  <cp:lastPrinted>2017-02-24T12:37:00Z</cp:lastPrinted>
  <dcterms:created xsi:type="dcterms:W3CDTF">2008-08-30T09:32:00Z</dcterms:created>
  <dcterms:modified xsi:type="dcterms:W3CDTF">2025-04-16T11:16:59Z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ICV">
    <vt:lpwstr>7B30959A54EE46A0ACC4A53145AE4C1A_13</vt:lpwstr>
  </property>
  <property fmtid="{D5CDD505-2E9C-101B-9397-08002B2CF9AE}" pid="4" name="KSOProductBuildVer">
    <vt:lpwstr>2052-12.8.2.18205</vt:lpwstr>
  </property>
</Properties>
</file>