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7"/>
  </p:notesMasterIdLst>
  <p:handoutMasterIdLst>
    <p:handoutMasterId r:id="rId8"/>
  </p:handoutMasterIdLst>
  <p:sldIdLst>
    <p:sldId id="514" r:id="rId2"/>
    <p:sldId id="524" r:id="rId3"/>
    <p:sldId id="526" r:id="rId4"/>
    <p:sldId id="525" r:id="rId5"/>
    <p:sldId id="523" r:id="rId6"/>
  </p:sldIdLst>
  <p:sldSz cx="12192000" cy="6858000"/>
  <p:notesSz cx="9144000" cy="6858000"/>
  <p:custDataLst>
    <p:tags r:id="rId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57" userDrawn="1">
          <p15:clr>
            <a:srgbClr val="A4A3A4"/>
          </p15:clr>
        </p15:guide>
        <p15:guide id="2" pos="306"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E75"/>
    <a:srgbClr val="03AFED"/>
    <a:srgbClr val="400053"/>
    <a:srgbClr val="F22CB2"/>
    <a:srgbClr val="2D55D6"/>
    <a:srgbClr val="C2006F"/>
    <a:srgbClr val="00003E"/>
    <a:srgbClr val="240062"/>
    <a:srgbClr val="200049"/>
    <a:srgbClr val="0000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20" autoAdjust="0"/>
    <p:restoredTop sz="97377" autoAdjust="0"/>
  </p:normalViewPr>
  <p:slideViewPr>
    <p:cSldViewPr snapToGrid="0">
      <p:cViewPr varScale="1">
        <p:scale>
          <a:sx n="74" d="100"/>
          <a:sy n="74" d="100"/>
        </p:scale>
        <p:origin x="520" y="60"/>
      </p:cViewPr>
      <p:guideLst>
        <p:guide orient="horz" pos="3557"/>
        <p:guide pos="306"/>
        <p:guide pos="3840"/>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79" d="100"/>
          <a:sy n="79" d="100"/>
        </p:scale>
        <p:origin x="1528"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650BA8B6-A5AF-4D4E-8522-F2DFFEB83F76}" type="datetimeFigureOut">
              <a:rPr lang="zh-CN" altLang="en-US" smtClean="0"/>
              <a:t>2025/4/16</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FFF23E7-6E27-48DE-AC9B-66C8794E485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E9943907-27A6-4EC5-A6C8-A940BBA718F3}" type="datetimeFigureOut">
              <a:rPr lang="zh-CN" altLang="en-US" smtClean="0"/>
              <a:t>2025/4/16</a:t>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7EAC8420-4606-4EA2-A5EC-4557BF9BD8E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842947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1494189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2965906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6247" indent="0" algn="ctr">
              <a:buNone/>
              <a:defRPr/>
            </a:lvl8pPr>
            <a:lvl9pPr marL="487583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02523362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charset="0"/>
              </a:rPr>
              <a:t>© 3GPP </a:t>
            </a:r>
            <a:r>
              <a:rPr lang="en-GB" altLang="en-US" sz="800" dirty="0" smtClean="0">
                <a:ln w="0"/>
                <a:latin typeface="Calibri" panose="020F0502020204030204" charset="0"/>
              </a:rPr>
              <a:t>2025</a:t>
            </a:r>
            <a:endParaRPr lang="en-GB" altLang="en-US" sz="800" dirty="0">
              <a:ln w="0"/>
              <a:latin typeface="Calibri" panose="020F0502020204030204" charset="0"/>
            </a:endParaRPr>
          </a:p>
        </p:txBody>
      </p:sp>
      <p:pic>
        <p:nvPicPr>
          <p:cNvPr id="1031"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charset="0"/>
              </a:rPr>
              <a:t>‹#›</a:t>
            </a:fld>
            <a:endParaRPr lang="en-GB" altLang="en-US" sz="1400" dirty="0">
              <a:latin typeface="Calibri" panose="020F050202020403020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a:rPr>
              <a:t>3GPP TSG-SA WG1 Meeting #110 </a:t>
            </a:r>
          </a:p>
          <a:p>
            <a:pPr eaLnBrk="1" hangingPunct="1">
              <a:defRPr/>
            </a:pPr>
            <a:r>
              <a:rPr lang="en-US" altLang="en-US" sz="1200" b="1" dirty="0" smtClean="0">
                <a:latin typeface="Arial" panose="020B0604020202020204"/>
              </a:rPr>
              <a:t>Fukuoka, Japan, 19-23 May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S1-252032</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9"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p:nvPr/>
        </p:nvSpPr>
        <p:spPr bwMode="auto">
          <a:xfrm>
            <a:off x="1263117" y="2945868"/>
            <a:ext cx="9563034" cy="235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r>
              <a:rPr lang="en-GB" altLang="en-US" dirty="0"/>
              <a:t/>
            </a:r>
            <a:br>
              <a:rPr lang="en-GB" altLang="en-US" dirty="0"/>
            </a:br>
            <a:r>
              <a:rPr lang="en-US" altLang="en-GB" sz="5400" b="1" dirty="0" smtClean="0">
                <a:latin typeface="+mj-lt"/>
              </a:rPr>
              <a:t>China Telecom’s views on AI Agent</a:t>
            </a:r>
            <a:endParaRPr lang="en-GB" altLang="en-US" sz="4800" b="1" dirty="0">
              <a:latin typeface="+mj-lt"/>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595296"/>
            <a:ext cx="10515600" cy="1104917"/>
          </a:xfrm>
          <a:noFill/>
          <a:ln>
            <a:noFill/>
          </a:ln>
        </p:spPr>
        <p:txBody>
          <a:bodyPr vert="horz" wrap="square" lIns="91440" tIns="45720" rIns="91440" bIns="45720" numCol="1" rtlCol="0" anchor="ctr" anchorCtr="0" compatLnSpc="1">
            <a:normAutofit/>
          </a:bodyPr>
          <a:lstStyle/>
          <a:p>
            <a:pPr lvl="0"/>
            <a:r>
              <a:rPr lang="en-US" altLang="zh-CN" sz="2800" dirty="0">
                <a:sym typeface="+mn-lt"/>
              </a:rPr>
              <a:t>What service AI agent could provide within 3GPP network?</a:t>
            </a:r>
          </a:p>
        </p:txBody>
      </p:sp>
      <p:sp>
        <p:nvSpPr>
          <p:cNvPr id="4" name="矩形 3"/>
          <p:cNvSpPr/>
          <p:nvPr/>
        </p:nvSpPr>
        <p:spPr>
          <a:xfrm>
            <a:off x="314395" y="1700213"/>
            <a:ext cx="11477914" cy="4616648"/>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600" dirty="0" smtClean="0">
                <a:latin typeface="微软雅黑" panose="020B0503020204020204" charset="-122"/>
                <a:ea typeface="微软雅黑" panose="020B0503020204020204" charset="-122"/>
              </a:rPr>
              <a:t>AI Agent for 6G system: The 6G system uses AI agent to provide services to users, 3</a:t>
            </a:r>
            <a:r>
              <a:rPr lang="en-US" altLang="zh-CN" sz="1600" baseline="30000" dirty="0" smtClean="0">
                <a:latin typeface="微软雅黑" panose="020B0503020204020204" charset="-122"/>
                <a:ea typeface="微软雅黑" panose="020B0503020204020204" charset="-122"/>
              </a:rPr>
              <a:t>rd</a:t>
            </a:r>
            <a:r>
              <a:rPr lang="en-US" altLang="zh-CN" sz="1600" dirty="0" smtClean="0">
                <a:latin typeface="微软雅黑" panose="020B0503020204020204" charset="-122"/>
                <a:ea typeface="微软雅黑" panose="020B0503020204020204" charset="-122"/>
              </a:rPr>
              <a:t> party, and network entities</a:t>
            </a:r>
            <a:r>
              <a:rPr lang="en-US" altLang="zh-CN" sz="1600" dirty="0">
                <a:latin typeface="微软雅黑" panose="020B0503020204020204" charset="-122"/>
                <a:ea typeface="微软雅黑" panose="020B0503020204020204" charset="-122"/>
              </a:rPr>
              <a:t>. 6G system can provide intend based services utilizing AI Agent. An intent is a </a:t>
            </a:r>
            <a:r>
              <a:rPr lang="en-US" altLang="zh-CN" sz="1600" dirty="0" smtClean="0">
                <a:latin typeface="微软雅黑" panose="020B0503020204020204" charset="-122"/>
                <a:ea typeface="微软雅黑" panose="020B0503020204020204" charset="-122"/>
              </a:rPr>
              <a:t>“complex” </a:t>
            </a:r>
            <a:r>
              <a:rPr lang="en-US" altLang="zh-CN" sz="1600" dirty="0">
                <a:latin typeface="微软雅黑" panose="020B0503020204020204" charset="-122"/>
                <a:ea typeface="微软雅黑" panose="020B0503020204020204" charset="-122"/>
              </a:rPr>
              <a:t>service request that can be decomposed by an AI agent (e.g., through </a:t>
            </a:r>
            <a:r>
              <a:rPr lang="en-US" altLang="zh-CN" sz="1600" dirty="0" smtClean="0">
                <a:latin typeface="微软雅黑" panose="020B0503020204020204" charset="-122"/>
                <a:ea typeface="微软雅黑" panose="020B0503020204020204" charset="-122"/>
              </a:rPr>
              <a:t>NLP) </a:t>
            </a:r>
            <a:r>
              <a:rPr lang="en-US" altLang="zh-CN" sz="1600" dirty="0">
                <a:latin typeface="微软雅黑" panose="020B0503020204020204" charset="-122"/>
                <a:ea typeface="微软雅黑" panose="020B0503020204020204" charset="-122"/>
              </a:rPr>
              <a:t>into multiple subtasks, each of which may correspond to an individual 3GPP </a:t>
            </a:r>
            <a:r>
              <a:rPr lang="en-US" altLang="zh-CN" sz="1600" dirty="0" smtClean="0">
                <a:latin typeface="微软雅黑" panose="020B0503020204020204" charset="-122"/>
                <a:ea typeface="微软雅黑" panose="020B0503020204020204" charset="-122"/>
              </a:rPr>
              <a:t>service, which may include connection, AI, </a:t>
            </a:r>
            <a:r>
              <a:rPr lang="en-US" altLang="zh-CN" sz="1600" dirty="0">
                <a:latin typeface="微软雅黑" panose="020B0503020204020204" charset="-122"/>
                <a:ea typeface="微软雅黑" panose="020B0503020204020204" charset="-122"/>
              </a:rPr>
              <a:t>sensing, computing, and other related services. The definition of "intent" from 3GPP SA5 </a:t>
            </a:r>
            <a:r>
              <a:rPr lang="en-US" altLang="zh-CN" sz="1600" dirty="0" smtClean="0">
                <a:latin typeface="微软雅黑" panose="020B0503020204020204" charset="-122"/>
                <a:ea typeface="微软雅黑" panose="020B0503020204020204" charset="-122"/>
              </a:rPr>
              <a:t>(TS 28.312</a:t>
            </a:r>
            <a:r>
              <a:rPr lang="en-US" altLang="zh-CN" sz="1600" dirty="0">
                <a:latin typeface="微软雅黑" panose="020B0503020204020204" charset="-122"/>
                <a:ea typeface="微软雅黑" panose="020B0503020204020204" charset="-122"/>
              </a:rPr>
              <a:t>) can be </a:t>
            </a:r>
            <a:r>
              <a:rPr lang="en-US" altLang="zh-CN" sz="1600" dirty="0" smtClean="0">
                <a:latin typeface="微软雅黑" panose="020B0503020204020204" charset="-122"/>
                <a:ea typeface="微软雅黑" panose="020B0503020204020204" charset="-122"/>
              </a:rPr>
              <a:t>reused:</a:t>
            </a:r>
          </a:p>
          <a:p>
            <a:pPr marL="742950" lvl="1" indent="-285750">
              <a:lnSpc>
                <a:spcPct val="150000"/>
              </a:lnSpc>
              <a:buFont typeface="Arial" panose="020B0604020202020204" pitchFamily="34" charset="0"/>
              <a:buChar char="•"/>
            </a:pPr>
            <a:r>
              <a:rPr lang="en-GB" b="1" i="1" dirty="0"/>
              <a:t>intent:</a:t>
            </a:r>
            <a:r>
              <a:rPr lang="en-GB" i="1" dirty="0"/>
              <a:t> expectations including requirements, goals and constraints given to a 3GPP system, without specifying how to achieve them</a:t>
            </a:r>
            <a:r>
              <a:rPr lang="en-GB" i="1" dirty="0" smtClean="0"/>
              <a:t>.</a:t>
            </a:r>
            <a:endParaRPr lang="en-US" altLang="zh-CN" sz="1600" dirty="0" smtClean="0">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en-US" altLang="zh-CN" sz="1600" dirty="0" smtClean="0">
                <a:latin typeface="微软雅黑" panose="020B0503020204020204" charset="-122"/>
                <a:ea typeface="微软雅黑" panose="020B0503020204020204" charset="-122"/>
              </a:rPr>
              <a:t>An example: when an earthquake </a:t>
            </a:r>
            <a:r>
              <a:rPr lang="en-US" altLang="zh-CN" sz="1600" dirty="0">
                <a:latin typeface="微软雅黑" panose="020B0503020204020204" charset="-122"/>
                <a:ea typeface="微软雅黑" panose="020B0503020204020204" charset="-122"/>
              </a:rPr>
              <a:t>causes widespread building collapses in a certain area, the AI Agent in the 6G network receives a </a:t>
            </a:r>
            <a:r>
              <a:rPr lang="en-US" altLang="zh-CN" sz="1600" dirty="0" smtClean="0">
                <a:latin typeface="微软雅黑" panose="020B0503020204020204" charset="-122"/>
                <a:ea typeface="微软雅黑" panose="020B0503020204020204" charset="-122"/>
              </a:rPr>
              <a:t>intent from the rescue team—carrying out the rescue with multiple </a:t>
            </a:r>
            <a:r>
              <a:rPr lang="en-US" altLang="zh-CN" sz="1600" dirty="0">
                <a:latin typeface="微软雅黑" panose="020B0503020204020204" charset="-122"/>
                <a:ea typeface="微软雅黑" panose="020B0503020204020204" charset="-122"/>
              </a:rPr>
              <a:t>rescue robots. In this scenario, the AI </a:t>
            </a:r>
            <a:r>
              <a:rPr lang="en-US" altLang="zh-CN" sz="1600" dirty="0" smtClean="0">
                <a:latin typeface="微软雅黑" panose="020B0503020204020204" charset="-122"/>
                <a:ea typeface="微软雅黑" panose="020B0503020204020204" charset="-122"/>
              </a:rPr>
              <a:t>Agent in the 6G system </a:t>
            </a:r>
            <a:r>
              <a:rPr lang="en-US" altLang="zh-CN" sz="1600" dirty="0">
                <a:latin typeface="微软雅黑" panose="020B0503020204020204" charset="-122"/>
                <a:ea typeface="微软雅黑" panose="020B0503020204020204" charset="-122"/>
              </a:rPr>
              <a:t>must decompose </a:t>
            </a:r>
            <a:r>
              <a:rPr lang="en-US" altLang="zh-CN" sz="1600" dirty="0" smtClean="0">
                <a:latin typeface="微软雅黑" panose="020B0503020204020204" charset="-122"/>
                <a:ea typeface="微软雅黑" panose="020B0503020204020204" charset="-122"/>
              </a:rPr>
              <a:t>this complex mission</a:t>
            </a:r>
            <a:r>
              <a:rPr lang="en-US" altLang="zh-CN" sz="1600" dirty="0">
                <a:latin typeface="微软雅黑" panose="020B0503020204020204" charset="-122"/>
                <a:ea typeface="微软雅黑" panose="020B0503020204020204" charset="-122"/>
              </a:rPr>
              <a:t>, which may involve orchestrating and executing multiple 3GPP services, such as: Real-time obstacle sensing for rescue </a:t>
            </a:r>
            <a:r>
              <a:rPr lang="en-US" altLang="zh-CN" sz="1600" dirty="0" smtClean="0">
                <a:latin typeface="微软雅黑" panose="020B0503020204020204" charset="-122"/>
                <a:ea typeface="微软雅黑" panose="020B0503020204020204" charset="-122"/>
              </a:rPr>
              <a:t>robots (Sensing service), </a:t>
            </a:r>
            <a:r>
              <a:rPr lang="en-US" altLang="zh-CN" sz="1600" dirty="0">
                <a:latin typeface="微软雅黑" panose="020B0503020204020204" charset="-122"/>
                <a:ea typeface="微软雅黑" panose="020B0503020204020204" charset="-122"/>
              </a:rPr>
              <a:t>Dynamic path planning </a:t>
            </a:r>
            <a:r>
              <a:rPr lang="en-US" altLang="zh-CN" sz="1600" dirty="0" smtClean="0">
                <a:latin typeface="微软雅黑" panose="020B0503020204020204" charset="-122"/>
                <a:ea typeface="微软雅黑" panose="020B0503020204020204" charset="-122"/>
              </a:rPr>
              <a:t>(AI service), </a:t>
            </a:r>
            <a:r>
              <a:rPr lang="en-US" altLang="zh-CN" sz="1600" dirty="0">
                <a:latin typeface="微软雅黑" panose="020B0503020204020204" charset="-122"/>
                <a:ea typeface="微软雅黑" panose="020B0503020204020204" charset="-122"/>
              </a:rPr>
              <a:t>On-demand allocation of communication </a:t>
            </a:r>
            <a:r>
              <a:rPr lang="en-US" altLang="zh-CN" sz="1600" dirty="0" smtClean="0">
                <a:latin typeface="微软雅黑" panose="020B0503020204020204" charset="-122"/>
                <a:ea typeface="微软雅黑" panose="020B0503020204020204" charset="-122"/>
              </a:rPr>
              <a:t>resources (connection).</a:t>
            </a:r>
          </a:p>
        </p:txBody>
      </p:sp>
    </p:spTree>
    <p:extLst>
      <p:ext uri="{BB962C8B-B14F-4D97-AF65-F5344CB8AC3E}">
        <p14:creationId xmlns:p14="http://schemas.microsoft.com/office/powerpoint/2010/main" val="386181913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595296"/>
            <a:ext cx="10515600" cy="1104917"/>
          </a:xfrm>
          <a:noFill/>
          <a:ln>
            <a:noFill/>
          </a:ln>
        </p:spPr>
        <p:txBody>
          <a:bodyPr vert="horz" wrap="square" lIns="91440" tIns="45720" rIns="91440" bIns="45720" numCol="1" rtlCol="0" anchor="ctr" anchorCtr="0" compatLnSpc="1">
            <a:normAutofit/>
          </a:bodyPr>
          <a:lstStyle/>
          <a:p>
            <a:pPr lvl="0"/>
            <a:r>
              <a:rPr lang="en-US" altLang="zh-CN" sz="2800" dirty="0">
                <a:sym typeface="+mn-lt"/>
              </a:rPr>
              <a:t>What's the impact on network if AI agent is introduced?</a:t>
            </a:r>
          </a:p>
        </p:txBody>
      </p:sp>
      <p:sp>
        <p:nvSpPr>
          <p:cNvPr id="4" name="矩形 3"/>
          <p:cNvSpPr/>
          <p:nvPr/>
        </p:nvSpPr>
        <p:spPr>
          <a:xfrm>
            <a:off x="573187" y="1795781"/>
            <a:ext cx="10787803" cy="452431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600" dirty="0" smtClean="0">
                <a:latin typeface="微软雅黑" panose="020B0503020204020204" charset="-122"/>
                <a:ea typeface="微软雅黑" panose="020B0503020204020204" charset="-122"/>
              </a:rPr>
              <a:t>6G system for AI Agent: How the 6G system supports </a:t>
            </a:r>
            <a:r>
              <a:rPr lang="en-US" altLang="zh-CN" sz="1600" dirty="0">
                <a:latin typeface="微软雅黑" panose="020B0503020204020204" charset="-122"/>
                <a:ea typeface="微软雅黑" panose="020B0503020204020204" charset="-122"/>
              </a:rPr>
              <a:t>and enables AI </a:t>
            </a:r>
            <a:r>
              <a:rPr lang="en-US" altLang="zh-CN" sz="1600" dirty="0" smtClean="0">
                <a:latin typeface="微软雅黑" panose="020B0503020204020204" charset="-122"/>
                <a:ea typeface="微软雅黑" panose="020B0503020204020204" charset="-122"/>
              </a:rPr>
              <a:t>Agent by </a:t>
            </a:r>
            <a:r>
              <a:rPr lang="en-US" altLang="zh-CN" sz="1600" dirty="0">
                <a:latin typeface="微软雅黑" panose="020B0503020204020204" charset="-122"/>
                <a:ea typeface="微软雅黑" panose="020B0503020204020204" charset="-122"/>
              </a:rPr>
              <a:t>leveraging 6G system functionalities to provide different services</a:t>
            </a:r>
            <a:r>
              <a:rPr lang="en-US" altLang="zh-CN" sz="1600" dirty="0" smtClean="0">
                <a:latin typeface="微软雅黑" panose="020B0503020204020204" charset="-122"/>
                <a:ea typeface="微软雅黑" panose="020B0503020204020204" charset="-122"/>
              </a:rPr>
              <a:t>. The following aspects need to be considered:</a:t>
            </a:r>
          </a:p>
          <a:p>
            <a:pPr marL="742950" lvl="1" indent="-285750">
              <a:lnSpc>
                <a:spcPct val="150000"/>
              </a:lnSpc>
              <a:buFont typeface="Arial" panose="020B0604020202020204" pitchFamily="34" charset="0"/>
              <a:buChar char="•"/>
            </a:pPr>
            <a:r>
              <a:rPr lang="en-US" altLang="zh-CN" sz="1600" b="1" dirty="0" smtClean="0">
                <a:latin typeface="微软雅黑" panose="020B0503020204020204" charset="-122"/>
                <a:ea typeface="微软雅黑" panose="020B0503020204020204" charset="-122"/>
              </a:rPr>
              <a:t>More data to collect</a:t>
            </a:r>
            <a:r>
              <a:rPr lang="en-US" altLang="zh-CN" sz="1600" dirty="0" smtClean="0">
                <a:latin typeface="微软雅黑" panose="020B0503020204020204" charset="-122"/>
                <a:ea typeface="微软雅黑" panose="020B0503020204020204" charset="-122"/>
              </a:rPr>
              <a:t>: Unlike </a:t>
            </a:r>
            <a:r>
              <a:rPr lang="en-US" altLang="zh-CN" sz="1600" dirty="0">
                <a:latin typeface="微软雅黑" panose="020B0503020204020204" charset="-122"/>
                <a:ea typeface="微软雅黑" panose="020B0503020204020204" charset="-122"/>
              </a:rPr>
              <a:t>the ML models given in TR 22.874 and TR 22.876, AI agents require more complex and larger-scale models (e.g. LLM, large-scale reinforcement learning models, etc.) to </a:t>
            </a:r>
            <a:r>
              <a:rPr lang="en-US" altLang="zh-CN" sz="1600" dirty="0" smtClean="0">
                <a:latin typeface="微软雅黑" panose="020B0503020204020204" charset="-122"/>
                <a:ea typeface="微软雅黑" panose="020B0503020204020204" charset="-122"/>
              </a:rPr>
              <a:t>understand and translate the input (e.g. intents</a:t>
            </a:r>
            <a:r>
              <a:rPr lang="en-US" altLang="zh-CN" sz="1600" dirty="0">
                <a:latin typeface="微软雅黑" panose="020B0503020204020204" charset="-122"/>
                <a:ea typeface="微软雅黑" panose="020B0503020204020204" charset="-122"/>
              </a:rPr>
              <a:t>). </a:t>
            </a:r>
            <a:r>
              <a:rPr lang="en-US" altLang="zh-CN" sz="1600" dirty="0" smtClean="0">
                <a:latin typeface="微软雅黑" panose="020B0503020204020204" charset="-122"/>
                <a:ea typeface="微软雅黑" panose="020B0503020204020204" charset="-122"/>
              </a:rPr>
              <a:t>The AI agent </a:t>
            </a:r>
            <a:r>
              <a:rPr lang="en-US" altLang="zh-CN" sz="1600" dirty="0" smtClean="0">
                <a:latin typeface="微软雅黑" panose="020B0503020204020204" charset="-122"/>
                <a:ea typeface="微软雅黑" panose="020B0503020204020204" charset="-122"/>
              </a:rPr>
              <a:t>need </a:t>
            </a:r>
            <a:r>
              <a:rPr lang="en-US" altLang="zh-CN" sz="1600" dirty="0">
                <a:latin typeface="微软雅黑" panose="020B0503020204020204" charset="-122"/>
                <a:ea typeface="微软雅黑" panose="020B0503020204020204" charset="-122"/>
              </a:rPr>
              <a:t>to collect a significant amount of domain-specific data </a:t>
            </a:r>
            <a:r>
              <a:rPr lang="en-US" altLang="zh-CN" sz="1600" dirty="0" smtClean="0">
                <a:latin typeface="微软雅黑" panose="020B0503020204020204" charset="-122"/>
                <a:ea typeface="微软雅黑" panose="020B0503020204020204" charset="-122"/>
              </a:rPr>
              <a:t>to train or fine-tune </a:t>
            </a:r>
            <a:r>
              <a:rPr lang="en-US" altLang="zh-CN" sz="1600" dirty="0">
                <a:latin typeface="微软雅黑" panose="020B0503020204020204" charset="-122"/>
                <a:ea typeface="微软雅黑" panose="020B0503020204020204" charset="-122"/>
              </a:rPr>
              <a:t>the </a:t>
            </a:r>
            <a:r>
              <a:rPr lang="en-US" altLang="zh-CN" sz="1600" dirty="0" smtClean="0">
                <a:latin typeface="微软雅黑" panose="020B0503020204020204" charset="-122"/>
                <a:ea typeface="微软雅黑" panose="020B0503020204020204" charset="-122"/>
              </a:rPr>
              <a:t>model (to enhance </a:t>
            </a:r>
            <a:r>
              <a:rPr lang="en-US" altLang="zh-CN" sz="1600" dirty="0">
                <a:latin typeface="微软雅黑" panose="020B0503020204020204" charset="-122"/>
                <a:ea typeface="微软雅黑" panose="020B0503020204020204" charset="-122"/>
              </a:rPr>
              <a:t>its expertise and applicability in the context of </a:t>
            </a:r>
            <a:r>
              <a:rPr lang="en-US" altLang="zh-CN" sz="1600" dirty="0" smtClean="0">
                <a:latin typeface="微软雅黑" panose="020B0503020204020204" charset="-122"/>
                <a:ea typeface="微软雅黑" panose="020B0503020204020204" charset="-122"/>
              </a:rPr>
              <a:t>mobile communication network) </a:t>
            </a:r>
            <a:r>
              <a:rPr lang="en-US" altLang="zh-CN" sz="1600" dirty="0" smtClean="0">
                <a:latin typeface="微软雅黑" panose="020B0503020204020204" charset="-122"/>
                <a:ea typeface="微软雅黑" panose="020B0503020204020204" charset="-122"/>
              </a:rPr>
              <a:t>and</a:t>
            </a:r>
            <a:r>
              <a:rPr lang="en-US" altLang="zh-CN" sz="1600" dirty="0" smtClean="0">
                <a:latin typeface="微软雅黑" panose="020B0503020204020204" charset="-122"/>
                <a:ea typeface="微软雅黑" panose="020B0503020204020204" charset="-122"/>
              </a:rPr>
              <a:t> do the reasoning</a:t>
            </a:r>
            <a:r>
              <a:rPr lang="en-US" altLang="zh-CN" sz="1600" dirty="0" smtClean="0">
                <a:latin typeface="微软雅黑" panose="020B0503020204020204" charset="-122"/>
                <a:ea typeface="微软雅黑" panose="020B0503020204020204" charset="-122"/>
              </a:rPr>
              <a:t>.</a:t>
            </a:r>
            <a:endParaRPr lang="en-US" altLang="zh-CN" sz="1600" dirty="0" smtClean="0">
              <a:latin typeface="微软雅黑" panose="020B0503020204020204" charset="-122"/>
              <a:ea typeface="微软雅黑" panose="020B0503020204020204" charset="-122"/>
            </a:endParaRPr>
          </a:p>
          <a:p>
            <a:pPr marL="742950" lvl="1" indent="-285750">
              <a:lnSpc>
                <a:spcPct val="150000"/>
              </a:lnSpc>
              <a:buFont typeface="Arial" panose="020B0604020202020204" pitchFamily="34" charset="0"/>
              <a:buChar char="•"/>
            </a:pPr>
            <a:r>
              <a:rPr lang="en-US" altLang="zh-CN" sz="1600" b="1" dirty="0">
                <a:latin typeface="微软雅黑" panose="020B0503020204020204" charset="-122"/>
                <a:ea typeface="微软雅黑" panose="020B0503020204020204" charset="-122"/>
              </a:rPr>
              <a:t>Reliability </a:t>
            </a:r>
            <a:r>
              <a:rPr lang="en-US" altLang="zh-CN" sz="1600" b="1" dirty="0" smtClean="0">
                <a:latin typeface="微软雅黑" panose="020B0503020204020204" charset="-122"/>
                <a:ea typeface="微软雅黑" panose="020B0503020204020204" charset="-122"/>
              </a:rPr>
              <a:t>assurance mechanisms</a:t>
            </a:r>
            <a:r>
              <a:rPr lang="en-US" altLang="zh-CN" sz="1600" dirty="0" smtClean="0">
                <a:latin typeface="微软雅黑" panose="020B0503020204020204" charset="-122"/>
                <a:ea typeface="微软雅黑" panose="020B0503020204020204" charset="-122"/>
              </a:rPr>
              <a:t>: The </a:t>
            </a:r>
            <a:r>
              <a:rPr lang="en-US" altLang="zh-CN" sz="1600" dirty="0">
                <a:latin typeface="微软雅黑" panose="020B0503020204020204" charset="-122"/>
                <a:ea typeface="微软雅黑" panose="020B0503020204020204" charset="-122"/>
              </a:rPr>
              <a:t>decisions made by the AI Agent </a:t>
            </a:r>
            <a:r>
              <a:rPr lang="en-US" altLang="zh-CN" sz="1600" dirty="0" smtClean="0">
                <a:latin typeface="微软雅黑" panose="020B0503020204020204" charset="-122"/>
                <a:ea typeface="微软雅黑" panose="020B0503020204020204" charset="-122"/>
              </a:rPr>
              <a:t>may </a:t>
            </a:r>
            <a:r>
              <a:rPr lang="en-US" altLang="zh-CN" sz="1600" dirty="0">
                <a:latin typeface="微软雅黑" panose="020B0503020204020204" charset="-122"/>
                <a:ea typeface="微软雅黑" panose="020B0503020204020204" charset="-122"/>
              </a:rPr>
              <a:t>directly </a:t>
            </a:r>
            <a:r>
              <a:rPr lang="en-US" altLang="zh-CN" sz="1600" dirty="0" smtClean="0">
                <a:latin typeface="微软雅黑" panose="020B0503020204020204" charset="-122"/>
                <a:ea typeface="微软雅黑" panose="020B0503020204020204" charset="-122"/>
              </a:rPr>
              <a:t>change the </a:t>
            </a:r>
            <a:r>
              <a:rPr lang="en-US" altLang="zh-CN" sz="1600" dirty="0">
                <a:latin typeface="微软雅黑" panose="020B0503020204020204" charset="-122"/>
                <a:ea typeface="微软雅黑" panose="020B0503020204020204" charset="-122"/>
              </a:rPr>
              <a:t>network status, parameters, configurations, etc. Due to the challenges such as hallucinations of LLM and trial-and-error of reinforcement learning, the 6G system shall be able to provide means to ensure the reliability of decisions made by AI Agents.</a:t>
            </a:r>
          </a:p>
          <a:p>
            <a:pPr marL="742950" lvl="1" indent="-285750">
              <a:lnSpc>
                <a:spcPct val="150000"/>
              </a:lnSpc>
              <a:buFont typeface="Arial" panose="020B0604020202020204" pitchFamily="34" charset="0"/>
              <a:buChar char="•"/>
            </a:pPr>
            <a:r>
              <a:rPr lang="en-US" altLang="zh-CN" sz="1600" b="1" dirty="0" smtClean="0">
                <a:latin typeface="微软雅黑" panose="020B0503020204020204" charset="-122"/>
                <a:ea typeface="微软雅黑" panose="020B0503020204020204" charset="-122"/>
              </a:rPr>
              <a:t>Other impacts</a:t>
            </a:r>
            <a:r>
              <a:rPr lang="en-US" altLang="zh-CN" sz="1600" dirty="0" smtClean="0">
                <a:latin typeface="微软雅黑" panose="020B0503020204020204" charset="-122"/>
                <a:ea typeface="微软雅黑" panose="020B0503020204020204" charset="-122"/>
              </a:rPr>
              <a:t>: Authentication/authorization for AI Agent devices, cross-domain coordination, etc.</a:t>
            </a:r>
          </a:p>
        </p:txBody>
      </p:sp>
    </p:spTree>
    <p:extLst>
      <p:ext uri="{BB962C8B-B14F-4D97-AF65-F5344CB8AC3E}">
        <p14:creationId xmlns:p14="http://schemas.microsoft.com/office/powerpoint/2010/main" val="375004465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595296"/>
            <a:ext cx="10515600" cy="1104917"/>
          </a:xfrm>
          <a:noFill/>
          <a:ln>
            <a:noFill/>
          </a:ln>
        </p:spPr>
        <p:txBody>
          <a:bodyPr vert="horz" wrap="square" lIns="91440" tIns="45720" rIns="91440" bIns="45720" numCol="1" rtlCol="0" anchor="ctr" anchorCtr="0" compatLnSpc="1">
            <a:normAutofit/>
          </a:bodyPr>
          <a:lstStyle/>
          <a:p>
            <a:pPr lvl="0"/>
            <a:r>
              <a:rPr lang="en-US" altLang="zh-CN" sz="2800" dirty="0">
                <a:sym typeface="+mn-lt"/>
              </a:rPr>
              <a:t>Which new type of service /use case can be performed by an AI Agent compared with traditional AI model/algorithm e.g. in the NWDAF</a:t>
            </a:r>
          </a:p>
        </p:txBody>
      </p:sp>
      <p:sp>
        <p:nvSpPr>
          <p:cNvPr id="4" name="矩形 3"/>
          <p:cNvSpPr/>
          <p:nvPr/>
        </p:nvSpPr>
        <p:spPr>
          <a:xfrm>
            <a:off x="478296" y="2020067"/>
            <a:ext cx="11505697" cy="3831818"/>
          </a:xfrm>
          <a:prstGeom prst="rect">
            <a:avLst/>
          </a:prstGeom>
        </p:spPr>
        <p:txBody>
          <a:bodyPr wrap="square">
            <a:spAutoFit/>
          </a:bodyPr>
          <a:lstStyle/>
          <a:p>
            <a:pPr>
              <a:lnSpc>
                <a:spcPct val="150000"/>
              </a:lnSpc>
            </a:pPr>
            <a:r>
              <a:rPr lang="en-US" altLang="zh-CN" smtClean="0">
                <a:latin typeface="微软雅黑" panose="020B0503020204020204" charset="-122"/>
                <a:ea typeface="微软雅黑" panose="020B0503020204020204" charset="-122"/>
              </a:rPr>
              <a:t>Two of major </a:t>
            </a:r>
            <a:r>
              <a:rPr lang="en-US" altLang="zh-CN" dirty="0" smtClean="0">
                <a:latin typeface="微软雅黑" panose="020B0503020204020204" charset="-122"/>
                <a:ea typeface="微软雅黑" panose="020B0503020204020204" charset="-122"/>
              </a:rPr>
              <a:t>differences with NWDAF:</a:t>
            </a:r>
          </a:p>
          <a:p>
            <a:pPr marL="285750" indent="-285750">
              <a:lnSpc>
                <a:spcPct val="150000"/>
              </a:lnSpc>
              <a:buFont typeface="Arial" panose="020B0604020202020204" pitchFamily="34" charset="0"/>
              <a:buChar char="•"/>
            </a:pPr>
            <a:r>
              <a:rPr lang="en-US" altLang="zh-CN" dirty="0" smtClean="0">
                <a:latin typeface="微软雅黑" panose="020B0503020204020204" charset="-122"/>
                <a:ea typeface="微软雅黑" panose="020B0503020204020204" charset="-122"/>
              </a:rPr>
              <a:t>The </a:t>
            </a:r>
            <a:r>
              <a:rPr lang="en-US" altLang="zh-CN" dirty="0">
                <a:latin typeface="微软雅黑" panose="020B0503020204020204" charset="-122"/>
                <a:ea typeface="微软雅黑" panose="020B0503020204020204" charset="-122"/>
              </a:rPr>
              <a:t>NWDAF provides analytics to 5GC NFs and OAM. The analytics information are either statistical information of the past events, or predictive information. Compared with NWDAF providing analytics to analytics consumer (e.g. NFs), the AI agent is capable of </a:t>
            </a:r>
            <a:r>
              <a:rPr lang="en-US" altLang="zh-CN" b="1" dirty="0" smtClean="0">
                <a:latin typeface="微软雅黑" panose="020B0503020204020204" charset="-122"/>
                <a:ea typeface="微软雅黑" panose="020B0503020204020204" charset="-122"/>
              </a:rPr>
              <a:t>reasoning</a:t>
            </a:r>
            <a:r>
              <a:rPr lang="en-US" altLang="zh-CN" dirty="0" smtClean="0">
                <a:latin typeface="微软雅黑" panose="020B0503020204020204" charset="-122"/>
                <a:ea typeface="微软雅黑" panose="020B0503020204020204" charset="-122"/>
              </a:rPr>
              <a:t>, </a:t>
            </a:r>
            <a:r>
              <a:rPr lang="en-US" altLang="zh-CN" b="1" dirty="0" smtClean="0">
                <a:latin typeface="微软雅黑" panose="020B0503020204020204" charset="-122"/>
                <a:ea typeface="微软雅黑" panose="020B0503020204020204" charset="-122"/>
              </a:rPr>
              <a:t>decision-making</a:t>
            </a:r>
            <a:r>
              <a:rPr lang="en-US" altLang="zh-CN" dirty="0" smtClean="0">
                <a:latin typeface="微软雅黑" panose="020B0503020204020204" charset="-122"/>
                <a:ea typeface="微软雅黑" panose="020B0503020204020204" charset="-122"/>
              </a:rPr>
              <a:t>, and </a:t>
            </a:r>
            <a:r>
              <a:rPr lang="en-US" altLang="zh-CN" b="1" dirty="0" smtClean="0">
                <a:latin typeface="微软雅黑" panose="020B0503020204020204" charset="-122"/>
                <a:ea typeface="微软雅黑" panose="020B0503020204020204" charset="-122"/>
              </a:rPr>
              <a:t>self-reflection</a:t>
            </a:r>
            <a:r>
              <a:rPr lang="en-US" altLang="zh-CN" dirty="0" smtClean="0">
                <a:latin typeface="微软雅黑" panose="020B0503020204020204" charset="-122"/>
                <a:ea typeface="微软雅黑" panose="020B0503020204020204" charset="-122"/>
              </a:rPr>
              <a:t>.</a:t>
            </a:r>
          </a:p>
          <a:p>
            <a:pPr marL="285750" indent="-285750">
              <a:lnSpc>
                <a:spcPct val="150000"/>
              </a:lnSpc>
              <a:buFont typeface="Arial" panose="020B0604020202020204" pitchFamily="34" charset="0"/>
              <a:buChar char="•"/>
            </a:pPr>
            <a:r>
              <a:rPr lang="en-US" altLang="zh-CN" dirty="0" smtClean="0">
                <a:latin typeface="微软雅黑" panose="020B0503020204020204" charset="-122"/>
                <a:ea typeface="微软雅黑" panose="020B0503020204020204" charset="-122"/>
              </a:rPr>
              <a:t>The NWDAF </a:t>
            </a:r>
            <a:r>
              <a:rPr lang="en-US" altLang="zh-CN" dirty="0">
                <a:latin typeface="微软雅黑" panose="020B0503020204020204" charset="-122"/>
                <a:ea typeface="微软雅黑" panose="020B0503020204020204" charset="-122"/>
              </a:rPr>
              <a:t>focuses more on analysis within the core network and only occasionally collects data from other domains (e.g., RAN data via OAM). AI agents place greater emphasis on </a:t>
            </a:r>
            <a:r>
              <a:rPr lang="en-US" altLang="zh-CN" b="1" dirty="0">
                <a:latin typeface="微软雅黑" panose="020B0503020204020204" charset="-122"/>
                <a:ea typeface="微软雅黑" panose="020B0503020204020204" charset="-122"/>
              </a:rPr>
              <a:t>cross-domain</a:t>
            </a:r>
            <a:r>
              <a:rPr lang="en-US" altLang="zh-CN" dirty="0">
                <a:latin typeface="微软雅黑" panose="020B0503020204020204" charset="-122"/>
                <a:ea typeface="微软雅黑" panose="020B0503020204020204" charset="-122"/>
              </a:rPr>
              <a:t> and </a:t>
            </a:r>
            <a:r>
              <a:rPr lang="en-US" altLang="zh-CN" b="1" dirty="0">
                <a:latin typeface="微软雅黑" panose="020B0503020204020204" charset="-122"/>
                <a:ea typeface="微软雅黑" panose="020B0503020204020204" charset="-122"/>
              </a:rPr>
              <a:t>device-edge-cloud collaboration</a:t>
            </a:r>
            <a:r>
              <a:rPr lang="en-US" altLang="zh-CN" dirty="0">
                <a:latin typeface="微软雅黑" panose="020B0503020204020204" charset="-122"/>
                <a:ea typeface="微软雅黑" panose="020B0503020204020204" charset="-122"/>
              </a:rPr>
              <a:t>, involving not just data collection but also more coordination methods such as model collaboration and computing </a:t>
            </a:r>
            <a:r>
              <a:rPr lang="en-US" altLang="zh-CN" dirty="0" smtClean="0">
                <a:latin typeface="微软雅黑" panose="020B0503020204020204" charset="-122"/>
                <a:ea typeface="微软雅黑" panose="020B0503020204020204" charset="-122"/>
              </a:rPr>
              <a:t>coordination.</a:t>
            </a:r>
          </a:p>
        </p:txBody>
      </p:sp>
    </p:spTree>
    <p:extLst>
      <p:ext uri="{BB962C8B-B14F-4D97-AF65-F5344CB8AC3E}">
        <p14:creationId xmlns:p14="http://schemas.microsoft.com/office/powerpoint/2010/main" val="202365455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828669" y="3068841"/>
            <a:ext cx="8534400" cy="1752600"/>
          </a:xfrm>
        </p:spPr>
        <p:txBody>
          <a:bodyPr/>
          <a:lstStyle/>
          <a:p>
            <a:r>
              <a:rPr lang="en-US" altLang="zh-CN" sz="3600" dirty="0">
                <a:latin typeface="微软雅黑" panose="020B0503020204020204" pitchFamily="34" charset="-122"/>
                <a:ea typeface="微软雅黑" panose="020B0503020204020204" pitchFamily="34" charset="-122"/>
              </a:rPr>
              <a:t>Thank you</a:t>
            </a:r>
          </a:p>
        </p:txBody>
      </p:sp>
    </p:spTree>
    <p:extLst>
      <p:ext uri="{BB962C8B-B14F-4D97-AF65-F5344CB8AC3E}">
        <p14:creationId xmlns:p14="http://schemas.microsoft.com/office/powerpoint/2010/main" val="2763860294"/>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WI5NzcwMTc5NzI2YWRkNjFiMzYyNTFiNGIxMjJhYzQifQ=="/>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TotalTime>
  <Words>582</Words>
  <Application>Microsoft Office PowerPoint</Application>
  <PresentationFormat>宽屏</PresentationFormat>
  <Paragraphs>15</Paragraphs>
  <Slides>5</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微软雅黑</vt:lpstr>
      <vt:lpstr>Arial</vt:lpstr>
      <vt:lpstr>Calibri</vt:lpstr>
      <vt:lpstr>Calibri Light</vt:lpstr>
      <vt:lpstr>Office Theme</vt:lpstr>
      <vt:lpstr>PowerPoint 演示文稿</vt:lpstr>
      <vt:lpstr>What service AI agent could provide within 3GPP network?</vt:lpstr>
      <vt:lpstr>What's the impact on network if AI agent is introduced?</vt:lpstr>
      <vt:lpstr>Which new type of service /use case can be performed by an AI Agent compared with traditional AI model/algorithm e.g. in the NWDAF</vt:lpstr>
      <vt:lpstr>PowerPoint 演示文稿</vt:lpstr>
    </vt:vector>
  </TitlesOfParts>
  <Company>IMPCAS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MOMODASUCAI</dc:creator>
  <cp:lastModifiedBy>Menghan Yu</cp:lastModifiedBy>
  <cp:revision>2323</cp:revision>
  <dcterms:created xsi:type="dcterms:W3CDTF">2014-11-07T11:09:00Z</dcterms:created>
  <dcterms:modified xsi:type="dcterms:W3CDTF">2025-04-16T09:23:48Z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1627567277</vt:lpwstr>
  </property>
  <property fmtid="{D5CDD505-2E9C-101B-9397-08002B2CF9AE}" pid="6" name="ICV">
    <vt:lpwstr>8FB881568C364F3E8646BD336B56E081_13</vt:lpwstr>
  </property>
  <property fmtid="{D5CDD505-2E9C-101B-9397-08002B2CF9AE}" pid="7" name="KSOProductBuildVer">
    <vt:lpwstr>2052-12.8.2.18205</vt:lpwstr>
  </property>
</Properties>
</file>