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0"/>
  </p:notesMasterIdLst>
  <p:handoutMasterIdLst>
    <p:handoutMasterId r:id="rId11"/>
  </p:handoutMasterIdLst>
  <p:sldIdLst>
    <p:sldId id="1163" r:id="rId6"/>
    <p:sldId id="1236" r:id="rId7"/>
    <p:sldId id="1254" r:id="rId8"/>
    <p:sldId id="1105" r:id="rId9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Almodovar Chico, J.L. (José)" initials="ACJ(" lastIdx="1" clrIdx="1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887" autoAdjust="0"/>
    <p:restoredTop sz="91922"/>
  </p:normalViewPr>
  <p:slideViewPr>
    <p:cSldViewPr snapToGrid="0">
      <p:cViewPr>
        <p:scale>
          <a:sx n="141" d="100"/>
          <a:sy n="141" d="100"/>
        </p:scale>
        <p:origin x="-208" y="-126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5/14/2025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5/14/2025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14/05/2025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14/05/2025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14/05/2025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14/05/2025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14/05/2025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14/05/2025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14/05/2025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14/05/2025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14/05/2025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14/05/2025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14/05/2025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14/05/2025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19240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6G Timeline – milestones</a:t>
            </a:r>
            <a:br>
              <a:rPr lang="en-GB" sz="40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944705"/>
            <a:ext cx="6400800" cy="2019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nl-NL" sz="2000" dirty="0">
                <a:latin typeface="Arial" panose="020B0604020202020204" pitchFamily="34" charset="0"/>
              </a:rPr>
              <a:t>José Luis Almodóvar Chico</a:t>
            </a:r>
          </a:p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en-US" altLang="nl-NL" sz="1600" dirty="0">
                <a:latin typeface="Arial" panose="020B0604020202020204" pitchFamily="34" charset="0"/>
              </a:rPr>
              <a:t>SA1 Chair, KPN</a:t>
            </a: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66" y="4759293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S1-252010 - </a:t>
            </a:r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</a:rPr>
              <a:t>3GPP TSG-SA WG1 Meeting #110, </a:t>
            </a:r>
            <a:r>
              <a:rPr lang="fi-FI" sz="1000" dirty="0">
                <a:solidFill>
                  <a:schemeClr val="bg1"/>
                </a:solidFill>
                <a:latin typeface="Arial" panose="020B0604020202020204" pitchFamily="34" charset="0"/>
              </a:rPr>
              <a:t>19-23 May 2025, Fukuoka, Japan</a:t>
            </a:r>
            <a:endParaRPr lang="nl-NL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2025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246568" y="112372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7478" name="Straight Connector 114">
            <a:extLst>
              <a:ext uri="{FF2B5EF4-FFF2-40B4-BE49-F238E27FC236}">
                <a16:creationId xmlns:a16="http://schemas.microsoft.com/office/drawing/2014/main" id="{253E0E35-9953-58B7-30B7-B93BBB533F5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41981" y="1091659"/>
            <a:ext cx="8919" cy="3797664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4085239" y="75469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1646908" y="75469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2242997" y="75469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2870836" y="75469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1034944" y="75469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3482800" y="75469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538" y="760944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851803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7038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62273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272743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667508" y="112372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1258422" y="60821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2155994" y="48598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87" name="Rectangle 12">
            <a:extLst>
              <a:ext uri="{FF2B5EF4-FFF2-40B4-BE49-F238E27FC236}">
                <a16:creationId xmlns:a16="http://schemas.microsoft.com/office/drawing/2014/main" id="{D147630A-8976-0FD4-29B7-D02E2C1787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7990" y="4829541"/>
            <a:ext cx="12752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SA1#110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May</a:t>
            </a:r>
            <a:endParaRPr lang="en-GB" altLang="en-US" sz="900" dirty="0">
              <a:solidFill>
                <a:srgbClr val="C00000"/>
              </a:solidFill>
              <a:latin typeface="Montserrat" panose="00000500000000000000" pitchFamily="2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E03E191-1F4B-54BA-C6B3-3DCE0FB247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7865" y="627955"/>
            <a:ext cx="1096135" cy="616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itle 1">
            <a:extLst>
              <a:ext uri="{FF2B5EF4-FFF2-40B4-BE49-F238E27FC236}">
                <a16:creationId xmlns:a16="http://schemas.microsoft.com/office/drawing/2014/main" id="{833FC5B5-4933-9951-2682-45F28AA5DC96}"/>
              </a:ext>
            </a:extLst>
          </p:cNvPr>
          <p:cNvSpPr txBox="1">
            <a:spLocks/>
          </p:cNvSpPr>
          <p:nvPr/>
        </p:nvSpPr>
        <p:spPr bwMode="auto">
          <a:xfrm>
            <a:off x="6320582" y="1362634"/>
            <a:ext cx="2752120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– FS_6G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B151F70-34F7-FB74-81E8-82A5A9CDDF33}"/>
              </a:ext>
            </a:extLst>
          </p:cNvPr>
          <p:cNvSpPr txBox="1">
            <a:spLocks/>
          </p:cNvSpPr>
          <p:nvPr/>
        </p:nvSpPr>
        <p:spPr bwMode="auto">
          <a:xfrm>
            <a:off x="6613148" y="4476467"/>
            <a:ext cx="2434860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Rel-21 </a:t>
            </a: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- </a:t>
            </a:r>
            <a:r>
              <a:rPr lang="en-GB" sz="1800" b="1" kern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6G norm.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18B482E8-AB09-040D-7EF8-9E716D518DAD}"/>
              </a:ext>
            </a:extLst>
          </p:cNvPr>
          <p:cNvCxnSpPr>
            <a:cxnSpLocks/>
          </p:cNvCxnSpPr>
          <p:nvPr/>
        </p:nvCxnSpPr>
        <p:spPr bwMode="auto">
          <a:xfrm>
            <a:off x="-54033" y="4143105"/>
            <a:ext cx="9144000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30" name="Straight Connector 114">
            <a:extLst>
              <a:ext uri="{FF2B5EF4-FFF2-40B4-BE49-F238E27FC236}">
                <a16:creationId xmlns:a16="http://schemas.microsoft.com/office/drawing/2014/main" id="{6BF38A21-8656-6B24-3086-AB13CB42E5B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43268" y="1091659"/>
            <a:ext cx="0" cy="3530217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1" name="Rectangle 12">
            <a:extLst>
              <a:ext uri="{FF2B5EF4-FFF2-40B4-BE49-F238E27FC236}">
                <a16:creationId xmlns:a16="http://schemas.microsoft.com/office/drawing/2014/main" id="{B08519F1-7EB2-C333-16CF-C625C13C72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0484" y="4616182"/>
            <a:ext cx="12752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SA1#111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Aug.</a:t>
            </a:r>
            <a:endParaRPr lang="en-GB" altLang="en-US" sz="900" dirty="0">
              <a:solidFill>
                <a:srgbClr val="C00000"/>
              </a:solidFill>
              <a:latin typeface="Montserrat" panose="00000500000000000000" pitchFamily="2" charset="0"/>
            </a:endParaRPr>
          </a:p>
        </p:txBody>
      </p:sp>
      <p:cxnSp>
        <p:nvCxnSpPr>
          <p:cNvPr id="17479" name="Straight Connector 114">
            <a:extLst>
              <a:ext uri="{FF2B5EF4-FFF2-40B4-BE49-F238E27FC236}">
                <a16:creationId xmlns:a16="http://schemas.microsoft.com/office/drawing/2014/main" id="{A0A4D2B3-4698-590A-A722-C621F799EAF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66723" y="1091659"/>
            <a:ext cx="8919" cy="3797664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480" name="Rectangle 12">
            <a:extLst>
              <a:ext uri="{FF2B5EF4-FFF2-40B4-BE49-F238E27FC236}">
                <a16:creationId xmlns:a16="http://schemas.microsoft.com/office/drawing/2014/main" id="{9CABC564-E359-F2A3-FC22-60D7ADCE7A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78700" y="4787977"/>
            <a:ext cx="12752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SA1#112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Nov</a:t>
            </a:r>
            <a:endParaRPr lang="en-GB" altLang="en-US" sz="900" dirty="0">
              <a:solidFill>
                <a:srgbClr val="C00000"/>
              </a:solidFill>
              <a:latin typeface="Montserrat" panose="00000500000000000000" pitchFamily="2" charset="0"/>
            </a:endParaRP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8A49F089-A83A-31B6-21B5-A4F08AFC29F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76322" y="1052866"/>
            <a:ext cx="0" cy="3530217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483" name="Rectangle 12">
            <a:extLst>
              <a:ext uri="{FF2B5EF4-FFF2-40B4-BE49-F238E27FC236}">
                <a16:creationId xmlns:a16="http://schemas.microsoft.com/office/drawing/2014/main" id="{5F0CCA35-53D3-1A6F-8C19-A8643F27E2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61975" y="4607868"/>
            <a:ext cx="12752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SA1#113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Feb</a:t>
            </a:r>
            <a:endParaRPr lang="en-GB" altLang="en-US" sz="900" dirty="0">
              <a:solidFill>
                <a:srgbClr val="C00000"/>
              </a:solidFill>
              <a:latin typeface="Montserrat" panose="00000500000000000000" pitchFamily="2" charset="0"/>
            </a:endParaRPr>
          </a:p>
        </p:txBody>
      </p:sp>
      <p:sp>
        <p:nvSpPr>
          <p:cNvPr id="17484" name="TextBox 1">
            <a:extLst>
              <a:ext uri="{FF2B5EF4-FFF2-40B4-BE49-F238E27FC236}">
                <a16:creationId xmlns:a16="http://schemas.microsoft.com/office/drawing/2014/main" id="{21F187F9-2718-2219-013D-5C6C0E0FD7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24349" y="2766042"/>
            <a:ext cx="739833" cy="307777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TR 22.870 finalization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7488" name="Chevron 60">
            <a:extLst>
              <a:ext uri="{FF2B5EF4-FFF2-40B4-BE49-F238E27FC236}">
                <a16:creationId xmlns:a16="http://schemas.microsoft.com/office/drawing/2014/main" id="{B4413F21-C968-44F3-241D-8168BC0C72B0}"/>
              </a:ext>
            </a:extLst>
          </p:cNvPr>
          <p:cNvSpPr/>
          <p:nvPr/>
        </p:nvSpPr>
        <p:spPr bwMode="auto">
          <a:xfrm>
            <a:off x="4275668" y="4210443"/>
            <a:ext cx="236620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SA1 </a:t>
            </a:r>
            <a:r>
              <a:rPr lang="fr-FR" sz="9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6G Norm.</a:t>
            </a:r>
            <a:endParaRPr lang="fr-FR" sz="900" b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30123A02-5F06-A582-E42F-38A4B05C1A1C}"/>
              </a:ext>
            </a:extLst>
          </p:cNvPr>
          <p:cNvGrpSpPr/>
          <p:nvPr/>
        </p:nvGrpSpPr>
        <p:grpSpPr>
          <a:xfrm>
            <a:off x="4690216" y="740837"/>
            <a:ext cx="405137" cy="354013"/>
            <a:chOff x="4384991" y="755453"/>
            <a:chExt cx="405137" cy="354013"/>
          </a:xfrm>
        </p:grpSpPr>
        <p:sp>
          <p:nvSpPr>
            <p:cNvPr id="17495" name="TextBox 86">
              <a:extLst>
                <a:ext uri="{FF2B5EF4-FFF2-40B4-BE49-F238E27FC236}">
                  <a16:creationId xmlns:a16="http://schemas.microsoft.com/office/drawing/2014/main" id="{A35590E0-B4A4-1B45-4E39-9F8E8B4263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84991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97" name="TextBox 63">
              <a:extLst>
                <a:ext uri="{FF2B5EF4-FFF2-40B4-BE49-F238E27FC236}">
                  <a16:creationId xmlns:a16="http://schemas.microsoft.com/office/drawing/2014/main" id="{8491DD03-21FC-B353-8E32-6FC3A7484E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8" name="Group 17497">
            <a:extLst>
              <a:ext uri="{FF2B5EF4-FFF2-40B4-BE49-F238E27FC236}">
                <a16:creationId xmlns:a16="http://schemas.microsoft.com/office/drawing/2014/main" id="{40FCCC54-755D-EC42-8538-CC032131B2DE}"/>
              </a:ext>
            </a:extLst>
          </p:cNvPr>
          <p:cNvGrpSpPr/>
          <p:nvPr/>
        </p:nvGrpSpPr>
        <p:grpSpPr>
          <a:xfrm>
            <a:off x="5316467" y="740837"/>
            <a:ext cx="390850" cy="354013"/>
            <a:chOff x="5113653" y="755453"/>
            <a:chExt cx="390850" cy="354013"/>
          </a:xfrm>
        </p:grpSpPr>
        <p:sp>
          <p:nvSpPr>
            <p:cNvPr id="17499" name="TextBox 86">
              <a:extLst>
                <a:ext uri="{FF2B5EF4-FFF2-40B4-BE49-F238E27FC236}">
                  <a16:creationId xmlns:a16="http://schemas.microsoft.com/office/drawing/2014/main" id="{022C9DC7-D422-91E4-6252-8A08999AF5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13653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500" name="TextBox 66">
              <a:extLst>
                <a:ext uri="{FF2B5EF4-FFF2-40B4-BE49-F238E27FC236}">
                  <a16:creationId xmlns:a16="http://schemas.microsoft.com/office/drawing/2014/main" id="{24DA2DAF-E404-1626-40BA-29075DFDAA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4375AF1-FA5F-1A15-37BA-AAEF6FD093AE}"/>
              </a:ext>
            </a:extLst>
          </p:cNvPr>
          <p:cNvGrpSpPr/>
          <p:nvPr/>
        </p:nvGrpSpPr>
        <p:grpSpPr>
          <a:xfrm>
            <a:off x="5912881" y="740837"/>
            <a:ext cx="396875" cy="354013"/>
            <a:chOff x="5758503" y="755453"/>
            <a:chExt cx="396875" cy="354013"/>
          </a:xfrm>
        </p:grpSpPr>
        <p:sp>
          <p:nvSpPr>
            <p:cNvPr id="33" name="TextBox 86">
              <a:extLst>
                <a:ext uri="{FF2B5EF4-FFF2-40B4-BE49-F238E27FC236}">
                  <a16:creationId xmlns:a16="http://schemas.microsoft.com/office/drawing/2014/main" id="{82BDC507-48D1-7A0C-6B14-B9E31822B3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4" name="TextBox 71">
              <a:extLst>
                <a:ext uri="{FF2B5EF4-FFF2-40B4-BE49-F238E27FC236}">
                  <a16:creationId xmlns:a16="http://schemas.microsoft.com/office/drawing/2014/main" id="{90FE2E8A-1F7D-5A88-1606-96992303E6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cxnSp>
        <p:nvCxnSpPr>
          <p:cNvPr id="36" name="Straight Connector 114">
            <a:extLst>
              <a:ext uri="{FF2B5EF4-FFF2-40B4-BE49-F238E27FC236}">
                <a16:creationId xmlns:a16="http://schemas.microsoft.com/office/drawing/2014/main" id="{3EE27C6C-6545-F4BC-2E7B-3D7F52DFF49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887119" y="1109868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37" name="Straight Connector 114">
            <a:extLst>
              <a:ext uri="{FF2B5EF4-FFF2-40B4-BE49-F238E27FC236}">
                <a16:creationId xmlns:a16="http://schemas.microsoft.com/office/drawing/2014/main" id="{45059ED0-FF98-D219-2A30-795BB1F9CA4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92354" y="1109868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38" name="Straight Connector 114">
            <a:extLst>
              <a:ext uri="{FF2B5EF4-FFF2-40B4-BE49-F238E27FC236}">
                <a16:creationId xmlns:a16="http://schemas.microsoft.com/office/drawing/2014/main" id="{763F95DD-82CF-5073-5AED-230CE986669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097589" y="1109868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CA727658-D5CC-C0CF-BB3D-3C85B4B0F501}"/>
              </a:ext>
            </a:extLst>
          </p:cNvPr>
          <p:cNvCxnSpPr>
            <a:cxnSpLocks/>
          </p:cNvCxnSpPr>
          <p:nvPr/>
        </p:nvCxnSpPr>
        <p:spPr bwMode="auto">
          <a:xfrm>
            <a:off x="3688503" y="594365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C32E3801-86A1-13A2-12E6-BF45E397A37A}"/>
              </a:ext>
            </a:extLst>
          </p:cNvPr>
          <p:cNvSpPr txBox="1"/>
          <p:nvPr/>
        </p:nvSpPr>
        <p:spPr>
          <a:xfrm>
            <a:off x="4586075" y="472128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>
                <a:latin typeface="Montserrat" panose="00000500000000000000" pitchFamily="50" charset="0"/>
              </a:rPr>
              <a:t>2026</a:t>
            </a:r>
            <a:endParaRPr lang="en-GB" dirty="0">
              <a:latin typeface="Montserrat" panose="00000500000000000000" pitchFamily="50" charset="0"/>
            </a:endParaRPr>
          </a:p>
        </p:txBody>
      </p:sp>
      <p:sp>
        <p:nvSpPr>
          <p:cNvPr id="42" name="Thought Bubble: Cloud 41">
            <a:extLst>
              <a:ext uri="{FF2B5EF4-FFF2-40B4-BE49-F238E27FC236}">
                <a16:creationId xmlns:a16="http://schemas.microsoft.com/office/drawing/2014/main" id="{AF1C1DBA-51F7-EF7D-B2CD-8C0BAB66DE53}"/>
              </a:ext>
            </a:extLst>
          </p:cNvPr>
          <p:cNvSpPr/>
          <p:nvPr/>
        </p:nvSpPr>
        <p:spPr bwMode="auto">
          <a:xfrm>
            <a:off x="6110607" y="420166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92BB993-BE80-BE98-9396-42CA56A7383E}"/>
              </a:ext>
            </a:extLst>
          </p:cNvPr>
          <p:cNvSpPr txBox="1"/>
          <p:nvPr/>
        </p:nvSpPr>
        <p:spPr>
          <a:xfrm>
            <a:off x="6067091" y="4213751"/>
            <a:ext cx="101533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44" name="TextBox 1">
            <a:extLst>
              <a:ext uri="{FF2B5EF4-FFF2-40B4-BE49-F238E27FC236}">
                <a16:creationId xmlns:a16="http://schemas.microsoft.com/office/drawing/2014/main" id="{B82EF88E-E515-C44B-646E-3774C1C553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3309" y="1179696"/>
            <a:ext cx="935181" cy="1169551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solidFill>
                  <a:srgbClr val="FF0000"/>
                </a:solidFill>
                <a:latin typeface="Montserrat" panose="00000500000000000000" pitchFamily="50" charset="0"/>
              </a:rPr>
              <a:t>No new use cases allowed</a:t>
            </a:r>
          </a:p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(only resubmission from previous meeting that were not agreed)</a:t>
            </a:r>
          </a:p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- </a:t>
            </a:r>
            <a:r>
              <a:rPr lang="en-GB" altLang="en-US" sz="700" b="1" dirty="0">
                <a:solidFill>
                  <a:srgbClr val="FF0000"/>
                </a:solidFill>
                <a:latin typeface="Montserrat" panose="00000500000000000000" pitchFamily="50" charset="0"/>
              </a:rPr>
              <a:t>Consolidation starts </a:t>
            </a:r>
            <a:endParaRPr lang="en-GB" altLang="en-US" sz="700" dirty="0">
              <a:solidFill>
                <a:srgbClr val="FF0000"/>
              </a:solidFill>
              <a:latin typeface="Montserrat" panose="00000500000000000000" pitchFamily="50" charset="0"/>
            </a:endParaRPr>
          </a:p>
        </p:txBody>
      </p:sp>
      <p:sp>
        <p:nvSpPr>
          <p:cNvPr id="45" name="TextBox 1">
            <a:extLst>
              <a:ext uri="{FF2B5EF4-FFF2-40B4-BE49-F238E27FC236}">
                <a16:creationId xmlns:a16="http://schemas.microsoft.com/office/drawing/2014/main" id="{CCC817C5-CA53-3123-B962-B4CFBA1D65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4792" y="2796522"/>
            <a:ext cx="739833" cy="415498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New use cases allowed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DD3A4E2-1DC2-D89D-9018-AD6500576546}"/>
              </a:ext>
            </a:extLst>
          </p:cNvPr>
          <p:cNvSpPr txBox="1"/>
          <p:nvPr/>
        </p:nvSpPr>
        <p:spPr>
          <a:xfrm>
            <a:off x="6641869" y="1994147"/>
            <a:ext cx="2373849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FF0000"/>
                </a:solidFill>
              </a:rPr>
              <a:t>*</a:t>
            </a:r>
            <a:r>
              <a:rPr lang="en-GB" dirty="0"/>
              <a:t>Possibility of an (online) ad-hoc meeting SA1#111bis to be discussed and decided in SA1#111 (August 2025)</a:t>
            </a:r>
          </a:p>
        </p:txBody>
      </p:sp>
      <p:sp>
        <p:nvSpPr>
          <p:cNvPr id="54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5635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>
              <a:defRPr sz="3200" b="1">
                <a:solidFill>
                  <a:srgbClr val="FF0000"/>
                </a:solidFill>
                <a:latin typeface="+mj-lt"/>
                <a:cs typeface="ＭＳ Ｐゴシック" charset="0"/>
              </a:defRPr>
            </a:lvl1pPr>
            <a:lvl2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2pPr>
            <a:lvl3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3pPr>
            <a:lvl4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4pPr>
            <a:lvl5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5pPr>
            <a:lvl6pPr marL="457148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GB" dirty="0"/>
              <a:t>6G Timeline – milestones</a:t>
            </a:r>
            <a:endParaRPr lang="en-US" dirty="0"/>
          </a:p>
        </p:txBody>
      </p: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490606" y="2370561"/>
            <a:ext cx="3803221" cy="35878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b="1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  <a:r>
              <a:rPr lang="fr-FR" sz="900" b="1">
                <a:solidFill>
                  <a:srgbClr val="5BA4B8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_____  </a:t>
            </a:r>
            <a:endParaRPr lang="fr-FR" sz="900" b="1" dirty="0">
              <a:solidFill>
                <a:srgbClr val="5BA4B8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486" name="Diamond 17485">
            <a:extLst>
              <a:ext uri="{FF2B5EF4-FFF2-40B4-BE49-F238E27FC236}">
                <a16:creationId xmlns:a16="http://schemas.microsoft.com/office/drawing/2014/main" id="{43260068-FEE8-DA04-FA71-CA6B5A036419}"/>
              </a:ext>
            </a:extLst>
          </p:cNvPr>
          <p:cNvSpPr/>
          <p:nvPr/>
        </p:nvSpPr>
        <p:spPr bwMode="auto">
          <a:xfrm>
            <a:off x="3193474" y="2330335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485" name="Diamond 17484">
            <a:extLst>
              <a:ext uri="{FF2B5EF4-FFF2-40B4-BE49-F238E27FC236}">
                <a16:creationId xmlns:a16="http://schemas.microsoft.com/office/drawing/2014/main" id="{4D7013A9-D14C-43A7-935A-2AEBFA974885}"/>
              </a:ext>
            </a:extLst>
          </p:cNvPr>
          <p:cNvSpPr/>
          <p:nvPr/>
        </p:nvSpPr>
        <p:spPr bwMode="auto">
          <a:xfrm>
            <a:off x="3823856" y="2341418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DFB0CA-882D-B71C-B55F-1E12983386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2901" y="3309140"/>
            <a:ext cx="739833" cy="415498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New use cases allowed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F617E5-9B6D-167F-1E9D-E09F68E817C1}"/>
              </a:ext>
            </a:extLst>
          </p:cNvPr>
          <p:cNvSpPr txBox="1"/>
          <p:nvPr/>
        </p:nvSpPr>
        <p:spPr>
          <a:xfrm>
            <a:off x="2985834" y="2360872"/>
            <a:ext cx="3082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</a:rPr>
              <a:t>*</a:t>
            </a:r>
            <a:endParaRPr lang="en-GB" sz="28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78B5B6-1C8F-8589-08D8-27039BCAC339}"/>
              </a:ext>
            </a:extLst>
          </p:cNvPr>
          <p:cNvSpPr txBox="1"/>
          <p:nvPr/>
        </p:nvSpPr>
        <p:spPr>
          <a:xfrm>
            <a:off x="674716" y="2391296"/>
            <a:ext cx="13688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>
                <a:solidFill>
                  <a:srgbClr val="FF0000"/>
                </a:solidFill>
              </a:rPr>
              <a:t>FS_6G_REQ</a:t>
            </a:r>
            <a:endParaRPr lang="en-GB" sz="400"/>
          </a:p>
        </p:txBody>
      </p:sp>
      <p:sp>
        <p:nvSpPr>
          <p:cNvPr id="7" name="Diamond 6">
            <a:extLst>
              <a:ext uri="{FF2B5EF4-FFF2-40B4-BE49-F238E27FC236}">
                <a16:creationId xmlns:a16="http://schemas.microsoft.com/office/drawing/2014/main" id="{52C6164F-D271-68A6-8D35-D637A74EE339}"/>
              </a:ext>
            </a:extLst>
          </p:cNvPr>
          <p:cNvSpPr/>
          <p:nvPr/>
        </p:nvSpPr>
        <p:spPr bwMode="auto">
          <a:xfrm>
            <a:off x="2570019" y="2351117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Diamond 7">
            <a:extLst>
              <a:ext uri="{FF2B5EF4-FFF2-40B4-BE49-F238E27FC236}">
                <a16:creationId xmlns:a16="http://schemas.microsoft.com/office/drawing/2014/main" id="{14FD4430-2F4F-55BF-CD53-2FBD0F202DE8}"/>
              </a:ext>
            </a:extLst>
          </p:cNvPr>
          <p:cNvSpPr/>
          <p:nvPr/>
        </p:nvSpPr>
        <p:spPr bwMode="auto">
          <a:xfrm>
            <a:off x="1995056" y="2364972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07B7C99-5ABF-AF01-A91C-98E375199D19}"/>
              </a:ext>
            </a:extLst>
          </p:cNvPr>
          <p:cNvSpPr/>
          <p:nvPr/>
        </p:nvSpPr>
        <p:spPr bwMode="auto">
          <a:xfrm>
            <a:off x="6564085" y="2085392"/>
            <a:ext cx="2483923" cy="955195"/>
          </a:xfrm>
          <a:prstGeom prst="rect">
            <a:avLst/>
          </a:prstGeom>
          <a:noFill/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591228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006" y="0"/>
            <a:ext cx="7545297" cy="946920"/>
          </a:xfrm>
          <a:noFill/>
          <a:ln>
            <a:noFill/>
          </a:ln>
        </p:spPr>
        <p:txBody>
          <a:bodyPr vert="horz" wrap="square" lIns="91430" tIns="45715" rIns="91430" bIns="45715" numCol="1" rtlCol="0" anchor="ctr" anchorCtr="0" compatLnSpc="1">
            <a:normAutofit/>
          </a:bodyPr>
          <a:lstStyle/>
          <a:p>
            <a:pPr algn="ctr"/>
            <a:r>
              <a:rPr lang="en-GB" dirty="0"/>
              <a:t>6G Timeline – milestones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1995" y="963250"/>
            <a:ext cx="8420009" cy="3912462"/>
          </a:xfrm>
        </p:spPr>
        <p:txBody>
          <a:bodyPr/>
          <a:lstStyle/>
          <a:p>
            <a:r>
              <a:rPr lang="en-US" sz="2400" dirty="0"/>
              <a:t>This proposal aims to be endorsed at SA1#110.</a:t>
            </a:r>
          </a:p>
          <a:p>
            <a:r>
              <a:rPr lang="en-US" sz="2400" dirty="0"/>
              <a:t>Completion date 6G study: </a:t>
            </a:r>
            <a:r>
              <a:rPr lang="en-US" sz="2400" b="1" dirty="0"/>
              <a:t>March 2026.</a:t>
            </a:r>
          </a:p>
          <a:p>
            <a:r>
              <a:rPr lang="en-US" sz="2400" dirty="0"/>
              <a:t>Milestones:</a:t>
            </a:r>
          </a:p>
          <a:p>
            <a:pPr lvl="1"/>
            <a:r>
              <a:rPr lang="en-US" sz="2000" b="1" dirty="0"/>
              <a:t>SA1#110 (May 25): </a:t>
            </a:r>
            <a:r>
              <a:rPr lang="en-US" sz="2000" dirty="0"/>
              <a:t>New use cases allowed</a:t>
            </a:r>
          </a:p>
          <a:p>
            <a:pPr lvl="1"/>
            <a:r>
              <a:rPr lang="en-US" sz="2000" b="1" dirty="0"/>
              <a:t>SA1#111 (Aug 25): </a:t>
            </a:r>
            <a:r>
              <a:rPr lang="en-US" sz="2000" dirty="0"/>
              <a:t>New use cases allowed</a:t>
            </a:r>
          </a:p>
          <a:p>
            <a:pPr lvl="1"/>
            <a:r>
              <a:rPr lang="en-US" sz="2000" b="1" dirty="0"/>
              <a:t>SA1#112 (Dec 25): </a:t>
            </a:r>
            <a:r>
              <a:rPr lang="en-US" sz="2000" dirty="0"/>
              <a:t>No new use cases allowed (only resubmission from previous meeting that were not agreed) - Consolidation starts </a:t>
            </a:r>
          </a:p>
          <a:p>
            <a:pPr lvl="1">
              <a:spcAft>
                <a:spcPts val="1200"/>
              </a:spcAft>
            </a:pPr>
            <a:r>
              <a:rPr lang="en-US" sz="2000" b="1" dirty="0"/>
              <a:t>SA1#113 (Mar 26): </a:t>
            </a:r>
            <a:r>
              <a:rPr lang="en-US" sz="2000" dirty="0"/>
              <a:t>TR 22.870 finalization</a:t>
            </a:r>
            <a:endParaRPr lang="en-US" sz="1400" dirty="0"/>
          </a:p>
          <a:p>
            <a:r>
              <a:rPr lang="en-US" sz="2400" dirty="0"/>
              <a:t>Possibility of an (online) ad-hoc meeting SA1#111bis to be discussed and decided in SA1#111 (August 2025)</a:t>
            </a:r>
          </a:p>
        </p:txBody>
      </p:sp>
    </p:spTree>
    <p:extLst>
      <p:ext uri="{BB962C8B-B14F-4D97-AF65-F5344CB8AC3E}">
        <p14:creationId xmlns:p14="http://schemas.microsoft.com/office/powerpoint/2010/main" val="78292098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1215C23-8DB6-4380-B915-51146BB20E0B}"/>
              </a:ext>
            </a:extLst>
          </p:cNvPr>
          <p:cNvSpPr txBox="1">
            <a:spLocks/>
          </p:cNvSpPr>
          <p:nvPr/>
        </p:nvSpPr>
        <p:spPr bwMode="auto">
          <a:xfrm>
            <a:off x="722313" y="1927225"/>
            <a:ext cx="7772400" cy="1101725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sz="40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Thank you</a:t>
            </a:r>
            <a:endParaRPr lang="en-GB" sz="4000" b="1" i="1" kern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028EA06-5405-43DA-BDDC-3946B20DBF66}">
  <ds:schemaRefs>
    <ds:schemaRef ds:uri="http://schemas.microsoft.com/office/2006/documentManagement/types"/>
    <ds:schemaRef ds:uri="http://schemas.microsoft.com/office/infopath/2007/PartnerControls"/>
    <ds:schemaRef ds:uri="2ca8e41a-b3d0-462f-857c-48a93d48cc9b"/>
    <ds:schemaRef ds:uri="http://schemas.microsoft.com/office/2006/metadata/properties"/>
    <ds:schemaRef ds:uri="http://purl.org/dc/terms/"/>
    <ds:schemaRef ds:uri="http://purl.org/dc/elements/1.1/"/>
    <ds:schemaRef ds:uri="http://www.w3.org/XML/1998/namespace"/>
    <ds:schemaRef ds:uri="http://schemas.openxmlformats.org/package/2006/metadata/core-properties"/>
    <ds:schemaRef ds:uri="199dcaf0-96ce-4e65-9ae8-79a6ae4aa63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59740</TotalTime>
  <Words>255</Words>
  <Application>Microsoft Office PowerPoint</Application>
  <PresentationFormat>On-screen Show (16:9)</PresentationFormat>
  <Paragraphs>60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ＭＳ Ｐゴシック</vt:lpstr>
      <vt:lpstr>Arial</vt:lpstr>
      <vt:lpstr>Calibri</vt:lpstr>
      <vt:lpstr>Montserrat</vt:lpstr>
      <vt:lpstr>Times New Roman</vt:lpstr>
      <vt:lpstr>Office Theme</vt:lpstr>
      <vt:lpstr>Custom Design</vt:lpstr>
      <vt:lpstr>PowerPoint Presentation</vt:lpstr>
      <vt:lpstr>PowerPoint Presentation</vt:lpstr>
      <vt:lpstr>6G Timeline – milestones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Almodovar Chico, J.L. (José)</cp:lastModifiedBy>
  <cp:revision>2241</cp:revision>
  <cp:lastPrinted>2017-02-24T12:37:51Z</cp:lastPrinted>
  <dcterms:created xsi:type="dcterms:W3CDTF">2008-08-30T09:32:10Z</dcterms:created>
  <dcterms:modified xsi:type="dcterms:W3CDTF">2025-05-14T20:23:26Z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