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6"/>
  </p:notesMasterIdLst>
  <p:handoutMasterIdLst>
    <p:handoutMasterId r:id="rId17"/>
  </p:handoutMasterIdLst>
  <p:sldIdLst>
    <p:sldId id="1163" r:id="rId6"/>
    <p:sldId id="1222" r:id="rId7"/>
    <p:sldId id="1225" r:id="rId8"/>
    <p:sldId id="1235" r:id="rId9"/>
    <p:sldId id="1236" r:id="rId10"/>
    <p:sldId id="1231" r:id="rId11"/>
    <p:sldId id="1234" r:id="rId12"/>
    <p:sldId id="1253" r:id="rId13"/>
    <p:sldId id="1237" r:id="rId14"/>
    <p:sldId id="110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7" autoAdjust="0"/>
    <p:restoredTop sz="91922"/>
  </p:normalViewPr>
  <p:slideViewPr>
    <p:cSldViewPr snapToGrid="0">
      <p:cViewPr varScale="1">
        <p:scale>
          <a:sx n="96" d="100"/>
          <a:sy n="96" d="100"/>
        </p:scale>
        <p:origin x="90" y="19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4/8/2025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4/8/2025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08/04/2025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Specs/archive/22_series/22.870/22870-021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Preparation call for SA1#110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Luis Almodóvar Chico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S1-252008 -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#110, </a:t>
            </a:r>
            <a:r>
              <a:rPr lang="fi-FI" sz="1000" dirty="0">
                <a:solidFill>
                  <a:schemeClr val="bg1"/>
                </a:solidFill>
                <a:latin typeface="Arial" panose="020B0604020202020204" pitchFamily="34" charset="0"/>
              </a:rPr>
              <a:t>19-23 May 2025, Fukuoka, Japan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SA1#1</a:t>
            </a:r>
            <a:r>
              <a:rPr lang="en-GB" altLang="nl-NL" b="1" dirty="0"/>
              <a:t>10</a:t>
            </a:r>
            <a:r>
              <a:rPr lang="en-GB" altLang="nl-NL" b="1" dirty="0">
                <a:solidFill>
                  <a:srgbClr val="FF0000"/>
                </a:solidFill>
              </a:rPr>
              <a:t>, Fukuoka</a:t>
            </a:r>
            <a:r>
              <a:rPr lang="nl-NL" altLang="nl-NL" sz="3200" b="1" dirty="0"/>
              <a:t>, </a:t>
            </a:r>
            <a:r>
              <a:rPr lang="nl-NL" b="1" dirty="0"/>
              <a:t>19-23 May 2025</a:t>
            </a:r>
            <a:endParaRPr lang="en-GB" altLang="nl-NL" b="1" dirty="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949188"/>
            <a:ext cx="8311223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Deadlines:</a:t>
            </a:r>
            <a:endParaRPr lang="nl-NL" sz="2400" dirty="0"/>
          </a:p>
          <a:p>
            <a:pPr lvl="1"/>
            <a:r>
              <a:rPr lang="en-GB" sz="1600" dirty="0" err="1"/>
              <a:t>Tdoc</a:t>
            </a:r>
            <a:r>
              <a:rPr lang="en-GB" sz="1600" b="1" dirty="0"/>
              <a:t> number</a:t>
            </a:r>
            <a:r>
              <a:rPr lang="en-GB" sz="1600" dirty="0"/>
              <a:t> and </a:t>
            </a:r>
            <a:r>
              <a:rPr lang="en-GB" sz="1600" b="1" dirty="0"/>
              <a:t>CR number</a:t>
            </a:r>
            <a:r>
              <a:rPr lang="en-GB" sz="1600" dirty="0"/>
              <a:t> requests:  	</a:t>
            </a:r>
            <a:r>
              <a:rPr lang="en-US" sz="1600" b="1" dirty="0"/>
              <a:t>Friday, 9th May 2025, 23:00 UTC</a:t>
            </a:r>
            <a:endParaRPr lang="nl-NL" sz="1600" dirty="0"/>
          </a:p>
          <a:p>
            <a:pPr lvl="1"/>
            <a:r>
              <a:rPr lang="en-GB" sz="1600" dirty="0"/>
              <a:t>Document </a:t>
            </a:r>
            <a:r>
              <a:rPr lang="en-GB" sz="1600" b="1" dirty="0"/>
              <a:t>submission</a:t>
            </a:r>
            <a:r>
              <a:rPr lang="en-GB" sz="1600" dirty="0"/>
              <a:t>:                		</a:t>
            </a:r>
            <a:r>
              <a:rPr lang="en-US" sz="1600" b="1" dirty="0"/>
              <a:t>Friday, 9th May 2025, 23:00 UTC</a:t>
            </a:r>
            <a:endParaRPr lang="nl-NL" sz="1600" dirty="0"/>
          </a:p>
          <a:p>
            <a:pPr marL="341305" indent="-341305"/>
            <a:r>
              <a:rPr lang="nl-NL" altLang="nl-NL" sz="2000" dirty="0"/>
              <a:t>Plan and milestones for SA1#110:</a:t>
            </a:r>
          </a:p>
          <a:p>
            <a:pPr marL="739807" lvl="1" indent="-341305"/>
            <a:r>
              <a:rPr lang="en-US" altLang="de-DE" sz="1600" b="1" dirty="0"/>
              <a:t>100% normative ready for the work o</a:t>
            </a:r>
            <a:r>
              <a:rPr lang="en-US" altLang="nl-NL" sz="1600" b="1" dirty="0"/>
              <a:t>n Rel-20 5G Advanced</a:t>
            </a:r>
          </a:p>
          <a:p>
            <a:pPr marL="1139857" lvl="2" indent="-341305"/>
            <a:r>
              <a:rPr lang="en-US" altLang="nl-NL" sz="1400" dirty="0"/>
              <a:t>Will FRMCS_Ph6 needs an extension?</a:t>
            </a:r>
          </a:p>
          <a:p>
            <a:pPr marL="1139857" lvl="2" indent="-341305"/>
            <a:r>
              <a:rPr lang="en-US" altLang="nl-NL" sz="1400" dirty="0"/>
              <a:t>5G_SAT_Ph4 (85% study, 60% normative) needs more work</a:t>
            </a:r>
          </a:p>
          <a:p>
            <a:pPr marL="739807" lvl="1" indent="-341305"/>
            <a:r>
              <a:rPr lang="en-US" altLang="nl-NL" sz="1600" b="1" dirty="0"/>
              <a:t>45% completion of FS_6G:</a:t>
            </a:r>
          </a:p>
          <a:p>
            <a:pPr marL="1139857" lvl="2" indent="-341305"/>
            <a:r>
              <a:rPr lang="en-US" altLang="nl-NL" sz="1400" dirty="0"/>
              <a:t>Agreed/Endorsed the planning for the completion of FS_6G.</a:t>
            </a:r>
          </a:p>
          <a:p>
            <a:pPr marL="1139857" lvl="2" indent="-341305"/>
            <a:r>
              <a:rPr lang="fr-FR" altLang="nl-NL" sz="1400" dirty="0"/>
              <a:t>Pre-meeting calls</a:t>
            </a:r>
          </a:p>
          <a:p>
            <a:pPr marL="1139857" lvl="2" indent="-341305"/>
            <a:r>
              <a:rPr lang="en-US" altLang="nl-NL" sz="1400" dirty="0"/>
              <a:t>TR 22.870 Status Review (by </a:t>
            </a:r>
            <a:r>
              <a:rPr lang="fr-FR" altLang="nl-NL" sz="1400" dirty="0"/>
              <a:t>SA1 chair, TR Rapporteurs, MCC) + </a:t>
            </a:r>
            <a:r>
              <a:rPr lang="en-US" altLang="nl-NL" sz="1400" dirty="0"/>
              <a:t>Clarify terminology and solve editor’s note  </a:t>
            </a:r>
          </a:p>
          <a:p>
            <a:pPr marL="1139857" lvl="2" indent="-341305"/>
            <a:r>
              <a:rPr lang="en-US" altLang="nl-NL" sz="1400" dirty="0"/>
              <a:t>New 6G Use cases</a:t>
            </a:r>
          </a:p>
          <a:p>
            <a:pPr marL="798552" lvl="2" indent="0">
              <a:buNone/>
            </a:pPr>
            <a:endParaRPr lang="en-US" altLang="nl-NL" sz="1400" dirty="0"/>
          </a:p>
        </p:txBody>
      </p: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b="1" dirty="0"/>
              <a:t>On 6G 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859529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1800" b="1" dirty="0">
                <a:latin typeface="Aptos" panose="020B0004020202020204" pitchFamily="34" charset="0"/>
              </a:rPr>
              <a:t>New version of the 6G TR.</a:t>
            </a:r>
          </a:p>
          <a:p>
            <a:pPr marL="739807" lvl="1" indent="-341305"/>
            <a:r>
              <a:rPr lang="en-US" altLang="nl-NL" sz="1400" dirty="0">
                <a:latin typeface="Aptos" panose="020B0004020202020204" pitchFamily="34" charset="0"/>
              </a:rPr>
              <a:t>Contributions over the version: </a:t>
            </a:r>
            <a:r>
              <a:rPr lang="fr-FR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Arial Unicode MS"/>
                <a:cs typeface="Arial" panose="020B0604020202020204" pitchFamily="34" charset="0"/>
                <a:hlinkClick r:id="rId2"/>
              </a:rPr>
              <a:t>TR22.870v0.2.1</a:t>
            </a:r>
            <a:endParaRPr lang="en-US" altLang="nl-NL" sz="1800" b="1" dirty="0"/>
          </a:p>
          <a:p>
            <a:pPr marL="341305" indent="-341305"/>
            <a:r>
              <a:rPr lang="en-US" altLang="nl-NL" sz="1800" b="1" dirty="0"/>
              <a:t>Lessons learnt from last meeting:</a:t>
            </a:r>
          </a:p>
          <a:p>
            <a:pPr marL="739807" lvl="1" indent="-341305"/>
            <a:r>
              <a:rPr lang="en-US" altLang="nl-NL" sz="1400" dirty="0">
                <a:latin typeface="Aptos" panose="020B0004020202020204" pitchFamily="34" charset="0"/>
              </a:rPr>
              <a:t>Parallel sessions worked better in SA1#109. </a:t>
            </a:r>
          </a:p>
          <a:p>
            <a:pPr marL="739807" lvl="1" indent="-341305"/>
            <a:r>
              <a:rPr lang="en-US" altLang="nl-NL" sz="1400" dirty="0">
                <a:latin typeface="Aptos" panose="020B0004020202020204" pitchFamily="34" charset="0"/>
              </a:rPr>
              <a:t>We encountered still problem with the number of contributions. However, in SA1#110, less contributions and slots in 5GA topics are expected. </a:t>
            </a:r>
          </a:p>
          <a:p>
            <a:pPr marL="341305" indent="-341305"/>
            <a:r>
              <a:rPr lang="nl-NL" altLang="nl-NL" sz="1800" b="1" dirty="0"/>
              <a:t>Chairman’s recomendation: </a:t>
            </a:r>
            <a:r>
              <a:rPr lang="en-US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a maximum of ten 6G-related new use cases per company.</a:t>
            </a:r>
          </a:p>
          <a:p>
            <a:pPr marL="739807" lvl="1" indent="-341305"/>
            <a:r>
              <a:rPr lang="en-US" sz="14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6G contributions aiming to remove editor’s note, improve existing use cases in the TR or any discussion papers, are out of this recommendation.</a:t>
            </a:r>
          </a:p>
          <a:p>
            <a:pPr marL="341305" indent="-341305"/>
            <a:r>
              <a:rPr lang="en-US" altLang="nl-NL" sz="1800" b="1" dirty="0"/>
              <a:t>Chairman will plan parallel sessions:</a:t>
            </a:r>
          </a:p>
          <a:p>
            <a:pPr marL="739807" lvl="1" indent="-341305"/>
            <a:r>
              <a:rPr lang="en-US" altLang="nl-NL" sz="1400" dirty="0">
                <a:latin typeface="Aptos" panose="020B0004020202020204" pitchFamily="34" charset="0"/>
              </a:rPr>
              <a:t>Parallel sessions will continue to be two at the maximum</a:t>
            </a:r>
          </a:p>
          <a:p>
            <a:pPr marL="739775" lvl="1" indent="-341313">
              <a:defRPr/>
            </a:pPr>
            <a:r>
              <a:rPr lang="en-US" altLang="en-US" sz="1400" dirty="0">
                <a:latin typeface="Aptos" panose="020B0004020202020204" pitchFamily="34" charset="0"/>
              </a:rPr>
              <a:t>Possible extension of the days, e.g. from Monday lunchtime and/or till Thursday lunchtime</a:t>
            </a:r>
          </a:p>
        </p:txBody>
      </p:sp>
    </p:spTree>
    <p:extLst>
      <p:ext uri="{BB962C8B-B14F-4D97-AF65-F5344CB8AC3E}">
        <p14:creationId xmlns:p14="http://schemas.microsoft.com/office/powerpoint/2010/main" val="39199671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3056" y="91870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947" y="473742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  <a:endParaRPr lang="en-GB" altLang="en-US" sz="11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FS_6G_REQ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Timeline for FS_6G_REQ (Rel-20) 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1432" y="69391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55717" y="133003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79AB59F-6874-790C-718B-326E4E6264E5}"/>
              </a:ext>
            </a:extLst>
          </p:cNvPr>
          <p:cNvSpPr/>
          <p:nvPr/>
        </p:nvSpPr>
        <p:spPr bwMode="auto">
          <a:xfrm>
            <a:off x="1928553" y="1687484"/>
            <a:ext cx="7148945" cy="3059083"/>
          </a:xfrm>
          <a:prstGeom prst="roundRect">
            <a:avLst/>
          </a:prstGeom>
          <a:solidFill>
            <a:srgbClr val="D6D6D6">
              <a:alpha val="33000"/>
            </a:srgbClr>
          </a:solidFill>
          <a:ln w="9525" cap="flat" cmpd="sng" algn="ctr">
            <a:solidFill>
              <a:schemeClr val="tx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4085239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646908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2242997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870836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1034944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482800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60944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74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6750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1258422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2155994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90" y="482954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865" y="627955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833FC5B5-4933-9951-2682-45F28AA5DC96}"/>
              </a:ext>
            </a:extLst>
          </p:cNvPr>
          <p:cNvSpPr txBox="1">
            <a:spLocks/>
          </p:cNvSpPr>
          <p:nvPr/>
        </p:nvSpPr>
        <p:spPr bwMode="auto">
          <a:xfrm>
            <a:off x="6320582" y="1362634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B151F70-34F7-FB74-81E8-82A5A9CDDF33}"/>
              </a:ext>
            </a:extLst>
          </p:cNvPr>
          <p:cNvSpPr txBox="1">
            <a:spLocks/>
          </p:cNvSpPr>
          <p:nvPr/>
        </p:nvSpPr>
        <p:spPr bwMode="auto">
          <a:xfrm>
            <a:off x="6613148" y="4476467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Rel-21 </a:t>
            </a: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- </a:t>
            </a: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6G norm.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8B482E8-AB09-040D-7EF8-9E716D518DAD}"/>
              </a:ext>
            </a:extLst>
          </p:cNvPr>
          <p:cNvCxnSpPr>
            <a:cxnSpLocks/>
          </p:cNvCxnSpPr>
          <p:nvPr/>
        </p:nvCxnSpPr>
        <p:spPr bwMode="auto">
          <a:xfrm>
            <a:off x="-54033" y="4143105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6BF38A21-8656-6B24-3086-AB13CB42E5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43268" y="1091659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2">
            <a:extLst>
              <a:ext uri="{FF2B5EF4-FFF2-40B4-BE49-F238E27FC236}">
                <a16:creationId xmlns:a16="http://schemas.microsoft.com/office/drawing/2014/main" id="{B08519F1-7EB2-C333-16CF-C625C13C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484" y="4616182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Aug.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A0A4D2B3-4698-590A-A722-C621F799EA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66723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0" name="Rectangle 12">
            <a:extLst>
              <a:ext uri="{FF2B5EF4-FFF2-40B4-BE49-F238E27FC236}">
                <a16:creationId xmlns:a16="http://schemas.microsoft.com/office/drawing/2014/main" id="{9CABC564-E359-F2A3-FC22-60D7ADCE7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700" y="478797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Nov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8A49F089-A83A-31B6-21B5-A4F08AFC29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76322" y="1052866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3" name="Rectangle 12">
            <a:extLst>
              <a:ext uri="{FF2B5EF4-FFF2-40B4-BE49-F238E27FC236}">
                <a16:creationId xmlns:a16="http://schemas.microsoft.com/office/drawing/2014/main" id="{5F0CCA35-53D3-1A6F-8C19-A8643F27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975" y="4607868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Feb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84" name="TextBox 1">
            <a:extLst>
              <a:ext uri="{FF2B5EF4-FFF2-40B4-BE49-F238E27FC236}">
                <a16:creationId xmlns:a16="http://schemas.microsoft.com/office/drawing/2014/main" id="{21F187F9-2718-2219-013D-5C6C0E0F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349" y="2766042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8" name="Chevron 60">
            <a:extLst>
              <a:ext uri="{FF2B5EF4-FFF2-40B4-BE49-F238E27FC236}">
                <a16:creationId xmlns:a16="http://schemas.microsoft.com/office/drawing/2014/main" id="{B4413F21-C968-44F3-241D-8168BC0C72B0}"/>
              </a:ext>
            </a:extLst>
          </p:cNvPr>
          <p:cNvSpPr/>
          <p:nvPr/>
        </p:nvSpPr>
        <p:spPr bwMode="auto">
          <a:xfrm>
            <a:off x="4275668" y="4210443"/>
            <a:ext cx="236620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</a:t>
            </a:r>
            <a:r>
              <a:rPr lang="fr-FR" sz="9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Norm.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30123A02-5F06-A582-E42F-38A4B05C1A1C}"/>
              </a:ext>
            </a:extLst>
          </p:cNvPr>
          <p:cNvGrpSpPr/>
          <p:nvPr/>
        </p:nvGrpSpPr>
        <p:grpSpPr>
          <a:xfrm>
            <a:off x="4690216" y="740837"/>
            <a:ext cx="405137" cy="354013"/>
            <a:chOff x="4384991" y="755453"/>
            <a:chExt cx="405137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A35590E0-B4A4-1B45-4E39-9F8E8B426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97" name="TextBox 63">
              <a:extLst>
                <a:ext uri="{FF2B5EF4-FFF2-40B4-BE49-F238E27FC236}">
                  <a16:creationId xmlns:a16="http://schemas.microsoft.com/office/drawing/2014/main" id="{8491DD03-21FC-B353-8E32-6FC3A7484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8" name="Group 17497">
            <a:extLst>
              <a:ext uri="{FF2B5EF4-FFF2-40B4-BE49-F238E27FC236}">
                <a16:creationId xmlns:a16="http://schemas.microsoft.com/office/drawing/2014/main" id="{40FCCC54-755D-EC42-8538-CC032131B2DE}"/>
              </a:ext>
            </a:extLst>
          </p:cNvPr>
          <p:cNvGrpSpPr/>
          <p:nvPr/>
        </p:nvGrpSpPr>
        <p:grpSpPr>
          <a:xfrm>
            <a:off x="5316467" y="740837"/>
            <a:ext cx="390850" cy="354013"/>
            <a:chOff x="5113653" y="755453"/>
            <a:chExt cx="390850" cy="354013"/>
          </a:xfrm>
        </p:grpSpPr>
        <p:sp>
          <p:nvSpPr>
            <p:cNvPr id="17499" name="TextBox 86">
              <a:extLst>
                <a:ext uri="{FF2B5EF4-FFF2-40B4-BE49-F238E27FC236}">
                  <a16:creationId xmlns:a16="http://schemas.microsoft.com/office/drawing/2014/main" id="{022C9DC7-D422-91E4-6252-8A08999AF5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500" name="TextBox 66">
              <a:extLst>
                <a:ext uri="{FF2B5EF4-FFF2-40B4-BE49-F238E27FC236}">
                  <a16:creationId xmlns:a16="http://schemas.microsoft.com/office/drawing/2014/main" id="{24DA2DAF-E404-1626-40BA-29075DFDA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75AF1-FA5F-1A15-37BA-AAEF6FD093AE}"/>
              </a:ext>
            </a:extLst>
          </p:cNvPr>
          <p:cNvGrpSpPr/>
          <p:nvPr/>
        </p:nvGrpSpPr>
        <p:grpSpPr>
          <a:xfrm>
            <a:off x="5912881" y="740837"/>
            <a:ext cx="396875" cy="354013"/>
            <a:chOff x="5758503" y="755453"/>
            <a:chExt cx="3968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2BDC507-48D1-7A0C-6B14-B9E31822B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71">
              <a:extLst>
                <a:ext uri="{FF2B5EF4-FFF2-40B4-BE49-F238E27FC236}">
                  <a16:creationId xmlns:a16="http://schemas.microsoft.com/office/drawing/2014/main" id="{90FE2E8A-1F7D-5A88-1606-96992303E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3EE27C6C-6545-F4BC-2E7B-3D7F52DFF4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45059ED0-FF98-D219-2A30-795BB1F9C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763F95DD-82CF-5073-5AED-230CE98666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109868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27658-D5CC-C0CF-BB3D-3C85B4B0F501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943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32E3801-86A1-13A2-12E6-BF45E397A37A}"/>
              </a:ext>
            </a:extLst>
          </p:cNvPr>
          <p:cNvSpPr txBox="1"/>
          <p:nvPr/>
        </p:nvSpPr>
        <p:spPr>
          <a:xfrm>
            <a:off x="4586075" y="4721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42" name="Thought Bubble: Cloud 41">
            <a:extLst>
              <a:ext uri="{FF2B5EF4-FFF2-40B4-BE49-F238E27FC236}">
                <a16:creationId xmlns:a16="http://schemas.microsoft.com/office/drawing/2014/main" id="{AF1C1DBA-51F7-EF7D-B2CD-8C0BAB66DE53}"/>
              </a:ext>
            </a:extLst>
          </p:cNvPr>
          <p:cNvSpPr/>
          <p:nvPr/>
        </p:nvSpPr>
        <p:spPr bwMode="auto">
          <a:xfrm>
            <a:off x="6110607" y="420166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2BB993-BE80-BE98-9396-42CA56A7383E}"/>
              </a:ext>
            </a:extLst>
          </p:cNvPr>
          <p:cNvSpPr txBox="1"/>
          <p:nvPr/>
        </p:nvSpPr>
        <p:spPr>
          <a:xfrm>
            <a:off x="6067091" y="421375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B82EF88E-E515-C44B-646E-3774C1C55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9" y="1179696"/>
            <a:ext cx="935181" cy="116955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No new use cases allowed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(only resubmission from previous meeting that were not agreed)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- </a:t>
            </a: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Consolidation starts </a:t>
            </a:r>
            <a:endParaRPr lang="en-GB" altLang="en-US" sz="7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45" name="TextBox 1">
            <a:extLst>
              <a:ext uri="{FF2B5EF4-FFF2-40B4-BE49-F238E27FC236}">
                <a16:creationId xmlns:a16="http://schemas.microsoft.com/office/drawing/2014/main" id="{CCC817C5-CA53-3123-B962-B4CFBA1D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96522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DD3A4E2-1DC2-D89D-9018-AD6500576546}"/>
              </a:ext>
            </a:extLst>
          </p:cNvPr>
          <p:cNvSpPr txBox="1"/>
          <p:nvPr/>
        </p:nvSpPr>
        <p:spPr>
          <a:xfrm>
            <a:off x="6641869" y="1994147"/>
            <a:ext cx="237384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*</a:t>
            </a:r>
            <a:r>
              <a:rPr lang="en-GB" dirty="0"/>
              <a:t>Possibility of an (online) ad-hoc meeting SA1#111bis to be discussed and decided in SA1#111 (August 2025)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/>
              <a:t>6G Timeline – milestones?</a:t>
            </a:r>
            <a:endParaRPr lang="en-US" dirty="0"/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490606" y="2370561"/>
            <a:ext cx="3803221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6" name="Diamond 17485">
            <a:extLst>
              <a:ext uri="{FF2B5EF4-FFF2-40B4-BE49-F238E27FC236}">
                <a16:creationId xmlns:a16="http://schemas.microsoft.com/office/drawing/2014/main" id="{43260068-FEE8-DA04-FA71-CA6B5A036419}"/>
              </a:ext>
            </a:extLst>
          </p:cNvPr>
          <p:cNvSpPr/>
          <p:nvPr/>
        </p:nvSpPr>
        <p:spPr bwMode="auto">
          <a:xfrm>
            <a:off x="3193474" y="23303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85" name="Diamond 17484">
            <a:extLst>
              <a:ext uri="{FF2B5EF4-FFF2-40B4-BE49-F238E27FC236}">
                <a16:creationId xmlns:a16="http://schemas.microsoft.com/office/drawing/2014/main" id="{4D7013A9-D14C-43A7-935A-2AEBFA974885}"/>
              </a:ext>
            </a:extLst>
          </p:cNvPr>
          <p:cNvSpPr/>
          <p:nvPr/>
        </p:nvSpPr>
        <p:spPr bwMode="auto">
          <a:xfrm>
            <a:off x="3823856" y="2341418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FB0CA-882D-B71C-B55F-1E129833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30914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617E5-9B6D-167F-1E9D-E09F68E817C1}"/>
              </a:ext>
            </a:extLst>
          </p:cNvPr>
          <p:cNvSpPr txBox="1"/>
          <p:nvPr/>
        </p:nvSpPr>
        <p:spPr>
          <a:xfrm>
            <a:off x="2985834" y="2360872"/>
            <a:ext cx="308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*</a:t>
            </a:r>
            <a:endParaRPr lang="en-GB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8B5B6-1C8F-8589-08D8-27039BCAC339}"/>
              </a:ext>
            </a:extLst>
          </p:cNvPr>
          <p:cNvSpPr txBox="1"/>
          <p:nvPr/>
        </p:nvSpPr>
        <p:spPr>
          <a:xfrm>
            <a:off x="674716" y="2391296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52C6164F-D271-68A6-8D35-D637A74EE339}"/>
              </a:ext>
            </a:extLst>
          </p:cNvPr>
          <p:cNvSpPr/>
          <p:nvPr/>
        </p:nvSpPr>
        <p:spPr bwMode="auto">
          <a:xfrm>
            <a:off x="2570019" y="235111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14FD4430-2F4F-55BF-CD53-2FBD0F202DE8}"/>
              </a:ext>
            </a:extLst>
          </p:cNvPr>
          <p:cNvSpPr/>
          <p:nvPr/>
        </p:nvSpPr>
        <p:spPr bwMode="auto">
          <a:xfrm>
            <a:off x="1995056" y="2364972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7B7C99-5ABF-AF01-A91C-98E375199D19}"/>
              </a:ext>
            </a:extLst>
          </p:cNvPr>
          <p:cNvSpPr/>
          <p:nvPr/>
        </p:nvSpPr>
        <p:spPr bwMode="auto">
          <a:xfrm>
            <a:off x="6564085" y="2085392"/>
            <a:ext cx="2483923" cy="955195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F1E51C-6068-F474-401F-C593D5AB8381}"/>
              </a:ext>
            </a:extLst>
          </p:cNvPr>
          <p:cNvSpPr txBox="1"/>
          <p:nvPr/>
        </p:nvSpPr>
        <p:spPr>
          <a:xfrm>
            <a:off x="64463" y="99132"/>
            <a:ext cx="1940961" cy="5539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/>
              <a:t>Chair’s proposal to be disscussed and endorsed at SA1#110</a:t>
            </a:r>
          </a:p>
        </p:txBody>
      </p:sp>
    </p:spTree>
    <p:extLst>
      <p:ext uri="{BB962C8B-B14F-4D97-AF65-F5344CB8AC3E}">
        <p14:creationId xmlns:p14="http://schemas.microsoft.com/office/powerpoint/2010/main" val="39259122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081" y="2143125"/>
            <a:ext cx="6827838" cy="857250"/>
          </a:xfrm>
        </p:spPr>
        <p:txBody>
          <a:bodyPr/>
          <a:lstStyle/>
          <a:p>
            <a:pPr algn="ctr">
              <a:defRPr/>
            </a:pPr>
            <a:r>
              <a:rPr lang="en-GB" sz="32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MS PGothic" panose="020B0600070205080204" pitchFamily="34" charset="-128"/>
                <a:cs typeface="MS PGothic" panose="020B0600070205080204" pitchFamily="34" charset="-128"/>
              </a:rPr>
              <a:t>TR 22.870 Status Review</a:t>
            </a:r>
          </a:p>
        </p:txBody>
      </p:sp>
    </p:spTree>
    <p:extLst>
      <p:ext uri="{BB962C8B-B14F-4D97-AF65-F5344CB8AC3E}">
        <p14:creationId xmlns:p14="http://schemas.microsoft.com/office/powerpoint/2010/main" val="268225776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7F3B6-ED46-E51B-4F60-33EC968CD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Pre-meeting calls Q2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2BC35E-8877-3726-B924-9F56796D61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241194"/>
              </p:ext>
            </p:extLst>
          </p:nvPr>
        </p:nvGraphicFramePr>
        <p:xfrm>
          <a:off x="898934" y="1246131"/>
          <a:ext cx="7106374" cy="2781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1422">
                  <a:extLst>
                    <a:ext uri="{9D8B030D-6E8A-4147-A177-3AD203B41FA5}">
                      <a16:colId xmlns:a16="http://schemas.microsoft.com/office/drawing/2014/main" val="3312044020"/>
                    </a:ext>
                  </a:extLst>
                </a:gridCol>
                <a:gridCol w="3264952">
                  <a:extLst>
                    <a:ext uri="{9D8B030D-6E8A-4147-A177-3AD203B41FA5}">
                      <a16:colId xmlns:a16="http://schemas.microsoft.com/office/drawing/2014/main" val="4121798366"/>
                    </a:ext>
                  </a:extLst>
                </a:gridCol>
              </a:tblGrid>
              <a:tr h="463507">
                <a:tc>
                  <a:txBody>
                    <a:bodyPr/>
                    <a:lstStyle/>
                    <a:p>
                      <a:pPr lvl="1"/>
                      <a:r>
                        <a:rPr lang="nl-NL" sz="2000" b="1" dirty="0"/>
                        <a:t>SA1 Preparation call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/>
                        <a:t>Wednesday 9th April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259519"/>
                  </a:ext>
                </a:extLst>
              </a:tr>
              <a:tr h="463507">
                <a:tc>
                  <a:txBody>
                    <a:bodyPr/>
                    <a:lstStyle/>
                    <a:p>
                      <a:pPr lvl="1"/>
                      <a:r>
                        <a:rPr lang="nl-NL" sz="2000" b="1" dirty="0"/>
                        <a:t>AI call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/>
                        <a:t>Thursday 17th April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277524"/>
                  </a:ext>
                </a:extLst>
              </a:tr>
              <a:tr h="463507">
                <a:tc>
                  <a:txBody>
                    <a:bodyPr/>
                    <a:lstStyle/>
                    <a:p>
                      <a:pPr lvl="1"/>
                      <a:r>
                        <a:rPr lang="nl-NL" sz="2000" b="1" dirty="0"/>
                        <a:t>Sensing + Immersive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/>
                        <a:t>Thursday 24th April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866494"/>
                  </a:ext>
                </a:extLst>
              </a:tr>
              <a:tr h="463507">
                <a:tc>
                  <a:txBody>
                    <a:bodyPr/>
                    <a:lstStyle/>
                    <a:p>
                      <a:pPr lvl="1"/>
                      <a:r>
                        <a:rPr lang="nl-NL" sz="2000" b="1" dirty="0"/>
                        <a:t>Ubiquitous + Verticals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/>
                        <a:t>Tuesday 29th April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8911902"/>
                  </a:ext>
                </a:extLst>
              </a:tr>
              <a:tr h="463507">
                <a:tc>
                  <a:txBody>
                    <a:bodyPr/>
                    <a:lstStyle/>
                    <a:p>
                      <a:pPr lvl="1"/>
                      <a:r>
                        <a:rPr lang="nl-NL" sz="2000" b="1" dirty="0"/>
                        <a:t>Preparatory meeting 1 call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/>
                        <a:t>Tuesday 13th May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4908865"/>
                  </a:ext>
                </a:extLst>
              </a:tr>
              <a:tr h="463507">
                <a:tc>
                  <a:txBody>
                    <a:bodyPr/>
                    <a:lstStyle/>
                    <a:p>
                      <a:pPr marL="457148" marR="0" lvl="1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000" b="1" dirty="0"/>
                        <a:t>Preparatory meeting 2 call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/>
                        <a:t>Thursday 15th May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4182109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1052735-69A3-D0B5-E1A2-87E3690987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456" y="4218945"/>
            <a:ext cx="8388350" cy="523583"/>
          </a:xfrm>
        </p:spPr>
        <p:txBody>
          <a:bodyPr/>
          <a:lstStyle/>
          <a:p>
            <a:r>
              <a:rPr lang="nl-NL" sz="1600" dirty="0"/>
              <a:t>These calls have no decission power, they are meant to help with the discussion in order to find consensus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9239172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  <a:noFill/>
          <a:ln>
            <a:noFill/>
          </a:ln>
        </p:spPr>
        <p:txBody>
          <a:bodyPr vert="horz" wrap="square" lIns="91430" tIns="45715" rIns="91430" bIns="45715" numCol="1" rtlCol="0" anchor="ctr" anchorCtr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dirty="0">
                <a:sym typeface="+mn-ea"/>
              </a:rPr>
              <a:t>AI agent discussion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000" dirty="0"/>
              <a:t>For better understanding of AI agent topic, companies are encouraged to bring a 2 or 3 slide(s) answers to the following questions in the AI call on </a:t>
            </a:r>
            <a:r>
              <a:rPr lang="en-US" sz="2000" dirty="0">
                <a:sym typeface="+mn-ea"/>
              </a:rPr>
              <a:t>Apr.17 </a:t>
            </a:r>
            <a:r>
              <a:rPr lang="en-US" sz="2000" dirty="0"/>
              <a:t>:</a:t>
            </a:r>
          </a:p>
          <a:p>
            <a:endParaRPr lang="en-US" sz="2400" dirty="0"/>
          </a:p>
          <a:p>
            <a:pPr lvl="1"/>
            <a:r>
              <a:rPr lang="en-US" sz="1800" dirty="0"/>
              <a:t>What is meant by "intent" , how does it relate to "AI agent" and what's the difference compare to SA5 definition?</a:t>
            </a:r>
          </a:p>
          <a:p>
            <a:pPr lvl="1"/>
            <a:r>
              <a:rPr lang="en-US" sz="1800" dirty="0"/>
              <a:t>What service AI agent could provide within 3GPP network?</a:t>
            </a:r>
          </a:p>
          <a:p>
            <a:pPr lvl="1"/>
            <a:r>
              <a:rPr lang="en-US" sz="1800" dirty="0"/>
              <a:t>What's the impact on network if AI agent is introduced?</a:t>
            </a:r>
          </a:p>
          <a:p>
            <a:pPr lvl="1"/>
            <a:r>
              <a:rPr lang="en-US" sz="1800" dirty="0"/>
              <a:t>Which new type of service /use case can be performed by an AI Agent compared with traditional AI model/algorithm e.g. in the NWDAF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5E694-70CA-2DEB-2C9B-1703C4615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Pre-meeting calls Q2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4E907-C52E-8F67-0E64-808C8D5E3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2400" b="1" dirty="0"/>
              <a:t>AI call</a:t>
            </a:r>
          </a:p>
          <a:p>
            <a:pPr lvl="1"/>
            <a:r>
              <a:rPr lang="nl-NL" sz="1800" dirty="0"/>
              <a:t>Discussion based on topics identified by the rapporteurs.</a:t>
            </a:r>
          </a:p>
          <a:p>
            <a:pPr lvl="1"/>
            <a:r>
              <a:rPr lang="nl-NL" sz="1800" dirty="0"/>
              <a:t>Up to 1 company contribution (</a:t>
            </a:r>
            <a:r>
              <a:rPr lang="en-US" sz="1800" dirty="0"/>
              <a:t>2 or 3 slide(s)</a:t>
            </a:r>
            <a:r>
              <a:rPr lang="nl-NL" sz="1800" dirty="0"/>
              <a:t>) with views/answers on these topics are welcome.</a:t>
            </a:r>
          </a:p>
          <a:p>
            <a:pPr lvl="1"/>
            <a:r>
              <a:rPr lang="nl-NL" sz="1800" dirty="0"/>
              <a:t>Contributions must be submitted as tdocs to SA1#110 through the portal (they will be noted in the meeting agenda).</a:t>
            </a:r>
          </a:p>
          <a:p>
            <a:pPr lvl="1"/>
            <a:r>
              <a:rPr lang="nl-NL" sz="1800" dirty="0"/>
              <a:t>Company contributions through the portal are welcome till 23.00 UTC of the previous day of the call.</a:t>
            </a:r>
          </a:p>
          <a:p>
            <a:r>
              <a:rPr lang="nl-NL" sz="2400" b="1" dirty="0"/>
              <a:t>Sensing + Immersive / Ubiquitous + Verticals </a:t>
            </a:r>
          </a:p>
          <a:p>
            <a:pPr lvl="1"/>
            <a:r>
              <a:rPr lang="nl-NL" sz="1800" dirty="0"/>
              <a:t>We aim to clarify editor’s notes and T.B.D.(s)</a:t>
            </a:r>
          </a:p>
          <a:p>
            <a:pPr lvl="1"/>
            <a:r>
              <a:rPr lang="nl-NL" sz="1800" dirty="0"/>
              <a:t>Company contributions through the portal are welcome till 23.00 UTC of the previous day of the call.</a:t>
            </a:r>
          </a:p>
          <a:p>
            <a:endParaRPr lang="nl-NL" sz="2200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9580047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59724</TotalTime>
  <Words>895</Words>
  <Application>Microsoft Office PowerPoint</Application>
  <PresentationFormat>On-screen Show (16:9)</PresentationFormat>
  <Paragraphs>162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ＭＳ Ｐゴシック</vt:lpstr>
      <vt:lpstr>Aptos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SA1#110, Fukuoka, 19-23 May 2025</vt:lpstr>
      <vt:lpstr>On 6G </vt:lpstr>
      <vt:lpstr>PowerPoint Presentation</vt:lpstr>
      <vt:lpstr>PowerPoint Presentation</vt:lpstr>
      <vt:lpstr>TR 22.870 Status Review</vt:lpstr>
      <vt:lpstr>Pre-meeting calls Q2 </vt:lpstr>
      <vt:lpstr>AI agent discussion </vt:lpstr>
      <vt:lpstr>Pre-meeting calls Q2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2239</cp:revision>
  <cp:lastPrinted>2017-02-24T12:37:51Z</cp:lastPrinted>
  <dcterms:created xsi:type="dcterms:W3CDTF">2008-08-30T09:32:10Z</dcterms:created>
  <dcterms:modified xsi:type="dcterms:W3CDTF">2025-04-10T16:43:25Z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