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heme/themeOverride1.xml" ContentType="application/vnd.openxmlformats-officedocument.themeOverr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981" r:id="rId6"/>
  </p:sldMasterIdLst>
  <p:notesMasterIdLst>
    <p:notesMasterId r:id="rId21"/>
  </p:notesMasterIdLst>
  <p:sldIdLst>
    <p:sldId id="303" r:id="rId7"/>
    <p:sldId id="2147478727" r:id="rId8"/>
    <p:sldId id="2147478742" r:id="rId9"/>
    <p:sldId id="2147478744" r:id="rId10"/>
    <p:sldId id="2147478728" r:id="rId11"/>
    <p:sldId id="2147478729" r:id="rId12"/>
    <p:sldId id="2147478730" r:id="rId13"/>
    <p:sldId id="2147478731" r:id="rId14"/>
    <p:sldId id="2147478733" r:id="rId15"/>
    <p:sldId id="2147478734" r:id="rId16"/>
    <p:sldId id="2147478735" r:id="rId17"/>
    <p:sldId id="2147478736" r:id="rId18"/>
    <p:sldId id="2147478743" r:id="rId19"/>
    <p:sldId id="330"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5AFF"/>
    <a:srgbClr val="CCCC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D9D8596-31FB-44F1-983B-4BEAF3B344B1}" v="1289" dt="2024-05-27T00:54:05.33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100" autoAdjust="0"/>
    <p:restoredTop sz="95059" autoAdjust="0"/>
  </p:normalViewPr>
  <p:slideViewPr>
    <p:cSldViewPr snapToGrid="0">
      <p:cViewPr varScale="1">
        <p:scale>
          <a:sx n="81" d="100"/>
          <a:sy n="81" d="100"/>
        </p:scale>
        <p:origin x="427"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5.xml"/><Relationship Id="rId24" Type="http://schemas.openxmlformats.org/officeDocument/2006/relationships/theme" Target="theme/theme1.xml"/><Relationship Id="rId5" Type="http://schemas.openxmlformats.org/officeDocument/2006/relationships/customXml" Target="../customXml/item5.xml"/><Relationship Id="rId15" Type="http://schemas.openxmlformats.org/officeDocument/2006/relationships/slide" Target="slides/slide9.xml"/><Relationship Id="rId23" Type="http://schemas.openxmlformats.org/officeDocument/2006/relationships/viewProps" Target="viewProps.xml"/><Relationship Id="rId10" Type="http://schemas.openxmlformats.org/officeDocument/2006/relationships/slide" Target="slides/slide4.xml"/><Relationship Id="rId19" Type="http://schemas.openxmlformats.org/officeDocument/2006/relationships/slide" Target="slides/slide13.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presProps" Target="presProps.xml"/><Relationship Id="rId27" Type="http://schemas.microsoft.com/office/2018/10/relationships/authors" Targe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9D1B6A4-20B5-44F8-AA87-9106FC962D11}" type="datetimeFigureOut">
              <a:rPr lang="en-US" smtClean="0"/>
              <a:t>5/27/2024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03E4391-B736-453C-81CB-9D9D740B24EA}" type="slidenum">
              <a:rPr lang="en-US" smtClean="0"/>
              <a:t>‹#›</a:t>
            </a:fld>
            <a:endParaRPr lang="en-US"/>
          </a:p>
        </p:txBody>
      </p:sp>
    </p:spTree>
    <p:extLst>
      <p:ext uri="{BB962C8B-B14F-4D97-AF65-F5344CB8AC3E}">
        <p14:creationId xmlns:p14="http://schemas.microsoft.com/office/powerpoint/2010/main" val="14456612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a:extLst>
              <a:ext uri="{FF2B5EF4-FFF2-40B4-BE49-F238E27FC236}">
                <a16:creationId xmlns:a16="http://schemas.microsoft.com/office/drawing/2014/main" id="{72C23339-D40B-EF98-4B98-C8BE1F062726}"/>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marL="0" marR="0" lvl="0" indent="0" algn="l" defTabSz="930275" rtl="0" eaLnBrk="1" fontAlgn="auto" latinLnBrk="0" hangingPunct="1">
              <a:lnSpc>
                <a:spcPct val="100000"/>
              </a:lnSpc>
              <a:spcBef>
                <a:spcPct val="0"/>
              </a:spcBef>
              <a:spcAft>
                <a:spcPts val="0"/>
              </a:spcAft>
              <a:buClr>
                <a:srgbClr val="000000"/>
              </a:buClr>
              <a:buSzTx/>
              <a:buFont typeface="Arial"/>
              <a:buNone/>
              <a:tabLst/>
              <a:defRPr/>
            </a:pPr>
            <a:fld id="{B721D71C-0C60-4E6C-B8BA-EFE883F25C77}" type="slidenum">
              <a:rPr kumimoji="0" lang="en-GB" altLang="en-US" sz="1200" b="0" i="0" u="none" strike="noStrike" kern="0" cap="none" spc="0" normalizeH="0" baseline="0" noProof="0" smtClean="0">
                <a:ln>
                  <a:noFill/>
                </a:ln>
                <a:solidFill>
                  <a:srgbClr val="000000"/>
                </a:solidFill>
                <a:effectLst/>
                <a:uLnTx/>
                <a:uFillTx/>
                <a:latin typeface="Times New Roman" panose="02020603050405020304" pitchFamily="18" charset="0"/>
                <a:ea typeface="MS PGothic" panose="020B0600070205080204" pitchFamily="34" charset="-128"/>
                <a:cs typeface="Arial"/>
                <a:sym typeface="Arial"/>
              </a:rPr>
              <a:pPr marL="0" marR="0" lvl="0" indent="0" algn="l" defTabSz="930275" rtl="0" eaLnBrk="1" fontAlgn="auto" latinLnBrk="0" hangingPunct="1">
                <a:lnSpc>
                  <a:spcPct val="100000"/>
                </a:lnSpc>
                <a:spcBef>
                  <a:spcPct val="0"/>
                </a:spcBef>
                <a:spcAft>
                  <a:spcPts val="0"/>
                </a:spcAft>
                <a:buClr>
                  <a:srgbClr val="000000"/>
                </a:buClr>
                <a:buSzTx/>
                <a:buFont typeface="Arial"/>
                <a:buNone/>
                <a:tabLst/>
                <a:defRPr/>
              </a:pPr>
              <a:t>1</a:t>
            </a:fld>
            <a:endParaRPr kumimoji="0" lang="en-GB" altLang="en-US" sz="1200" b="0" i="0" u="none" strike="noStrike" kern="0" cap="none" spc="0" normalizeH="0" baseline="0" noProof="0">
              <a:ln>
                <a:noFill/>
              </a:ln>
              <a:solidFill>
                <a:srgbClr val="000000"/>
              </a:solidFill>
              <a:effectLst/>
              <a:uLnTx/>
              <a:uFillTx/>
              <a:latin typeface="Times New Roman" panose="02020603050405020304" pitchFamily="18" charset="0"/>
              <a:ea typeface="MS PGothic" panose="020B0600070205080204" pitchFamily="34" charset="-128"/>
              <a:cs typeface="Arial"/>
              <a:sym typeface="Arial"/>
            </a:endParaRPr>
          </a:p>
        </p:txBody>
      </p:sp>
      <p:sp>
        <p:nvSpPr>
          <p:cNvPr id="7171" name="Rectangle 2">
            <a:extLst>
              <a:ext uri="{FF2B5EF4-FFF2-40B4-BE49-F238E27FC236}">
                <a16:creationId xmlns:a16="http://schemas.microsoft.com/office/drawing/2014/main" id="{12F3FE6F-C440-F893-BCE7-C37F5965D5AA}"/>
              </a:ext>
            </a:extLst>
          </p:cNvPr>
          <p:cNvSpPr>
            <a:spLocks noGrp="1" noRot="1" noChangeAspect="1" noChangeArrowheads="1" noTextEdit="1"/>
          </p:cNvSpPr>
          <p:nvPr>
            <p:ph type="sldImg"/>
          </p:nvPr>
        </p:nvSpPr>
        <p:spPr>
          <a:xfrm>
            <a:off x="88900" y="742950"/>
            <a:ext cx="6621463" cy="3725863"/>
          </a:xfrm>
          <a:ln/>
        </p:spPr>
      </p:sp>
      <p:sp>
        <p:nvSpPr>
          <p:cNvPr id="7172" name="Rectangle 3">
            <a:extLst>
              <a:ext uri="{FF2B5EF4-FFF2-40B4-BE49-F238E27FC236}">
                <a16:creationId xmlns:a16="http://schemas.microsoft.com/office/drawing/2014/main" id="{B6738540-EFF8-8093-7E7C-B4E0176100C7}"/>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24"/>
        <p:cNvGrpSpPr/>
        <p:nvPr/>
      </p:nvGrpSpPr>
      <p:grpSpPr>
        <a:xfrm>
          <a:off x="0" y="0"/>
          <a:ext cx="0" cy="0"/>
          <a:chOff x="0" y="0"/>
          <a:chExt cx="0" cy="0"/>
        </a:xfrm>
      </p:grpSpPr>
      <p:sp>
        <p:nvSpPr>
          <p:cNvPr id="25" name="Google Shape;25;p4"/>
          <p:cNvSpPr txBox="1">
            <a:spLocks noGrp="1"/>
          </p:cNvSpPr>
          <p:nvPr>
            <p:ph type="title"/>
          </p:nvPr>
        </p:nvSpPr>
        <p:spPr>
          <a:xfrm>
            <a:off x="651933" y="228600"/>
            <a:ext cx="9103600" cy="11432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26" name="Google Shape;26;p4"/>
          <p:cNvSpPr txBox="1">
            <a:spLocks noGrp="1"/>
          </p:cNvSpPr>
          <p:nvPr>
            <p:ph type="body" idx="1"/>
          </p:nvPr>
        </p:nvSpPr>
        <p:spPr>
          <a:xfrm>
            <a:off x="647700" y="1454149"/>
            <a:ext cx="11184400" cy="4830400"/>
          </a:xfrm>
          <a:prstGeom prst="rect">
            <a:avLst/>
          </a:prstGeom>
          <a:noFill/>
          <a:ln>
            <a:noFill/>
          </a:ln>
        </p:spPr>
        <p:txBody>
          <a:bodyPr spcFirstLastPara="1" wrap="square" lIns="91425" tIns="45700" rIns="91425" bIns="45700" anchor="t" anchorCtr="0">
            <a:noAutofit/>
          </a:bodyPr>
          <a:lstStyle>
            <a:lvl1pPr marL="609585" lvl="0" indent="-541853" algn="l" rtl="0">
              <a:spcBef>
                <a:spcPts val="747"/>
              </a:spcBef>
              <a:spcAft>
                <a:spcPts val="0"/>
              </a:spcAft>
              <a:buClr>
                <a:schemeClr val="dk1"/>
              </a:buClr>
              <a:buSzPts val="2800"/>
              <a:buFont typeface="Calibri"/>
              <a:buChar char="•"/>
              <a:defRPr/>
            </a:lvl1pPr>
            <a:lvl2pPr marL="1219170" lvl="1" indent="-457189" algn="l" rtl="0">
              <a:spcBef>
                <a:spcPts val="480"/>
              </a:spcBef>
              <a:spcAft>
                <a:spcPts val="0"/>
              </a:spcAft>
              <a:buSzPts val="1800"/>
              <a:buChar char="•"/>
              <a:defRPr/>
            </a:lvl2pPr>
            <a:lvl3pPr marL="1828754" lvl="2" indent="-457189" algn="l" rtl="0">
              <a:spcBef>
                <a:spcPts val="480"/>
              </a:spcBef>
              <a:spcAft>
                <a:spcPts val="0"/>
              </a:spcAft>
              <a:buClr>
                <a:schemeClr val="dk1"/>
              </a:buClr>
              <a:buSzPts val="1800"/>
              <a:buChar char="•"/>
              <a:defRPr/>
            </a:lvl3pPr>
            <a:lvl4pPr marL="2438339" lvl="3" indent="-457189" algn="l" rtl="0">
              <a:spcBef>
                <a:spcPts val="480"/>
              </a:spcBef>
              <a:spcAft>
                <a:spcPts val="0"/>
              </a:spcAft>
              <a:buClr>
                <a:schemeClr val="dk1"/>
              </a:buClr>
              <a:buSzPts val="1800"/>
              <a:buChar char="–"/>
              <a:defRPr/>
            </a:lvl4pPr>
            <a:lvl5pPr marL="3047924" lvl="4" indent="-457189" algn="l" rtl="0">
              <a:spcBef>
                <a:spcPts val="480"/>
              </a:spcBef>
              <a:spcAft>
                <a:spcPts val="0"/>
              </a:spcAft>
              <a:buClr>
                <a:schemeClr val="dk1"/>
              </a:buClr>
              <a:buSzPts val="1800"/>
              <a:buChar char="»"/>
              <a:defRPr/>
            </a:lvl5pPr>
            <a:lvl6pPr marL="3657509" lvl="5" indent="-457189" algn="l" rtl="0">
              <a:spcBef>
                <a:spcPts val="480"/>
              </a:spcBef>
              <a:spcAft>
                <a:spcPts val="0"/>
              </a:spcAft>
              <a:buClr>
                <a:schemeClr val="dk1"/>
              </a:buClr>
              <a:buSzPts val="1800"/>
              <a:buChar char="»"/>
              <a:defRPr/>
            </a:lvl6pPr>
            <a:lvl7pPr marL="4267093" lvl="6" indent="-457189" algn="l" rtl="0">
              <a:spcBef>
                <a:spcPts val="480"/>
              </a:spcBef>
              <a:spcAft>
                <a:spcPts val="0"/>
              </a:spcAft>
              <a:buClr>
                <a:schemeClr val="dk1"/>
              </a:buClr>
              <a:buSzPts val="1800"/>
              <a:buChar char="»"/>
              <a:defRPr/>
            </a:lvl7pPr>
            <a:lvl8pPr marL="4876678" lvl="7" indent="-457189" algn="l" rtl="0">
              <a:spcBef>
                <a:spcPts val="480"/>
              </a:spcBef>
              <a:spcAft>
                <a:spcPts val="0"/>
              </a:spcAft>
              <a:buClr>
                <a:schemeClr val="dk1"/>
              </a:buClr>
              <a:buSzPts val="1800"/>
              <a:buChar char="»"/>
              <a:defRPr/>
            </a:lvl8pPr>
            <a:lvl9pPr marL="5486263" lvl="8" indent="-457189" algn="l" rtl="0">
              <a:spcBef>
                <a:spcPts val="48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33205690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pic>
        <p:nvPicPr>
          <p:cNvPr id="2" name="Picture 10">
            <a:extLst>
              <a:ext uri="{FF2B5EF4-FFF2-40B4-BE49-F238E27FC236}">
                <a16:creationId xmlns:a16="http://schemas.microsoft.com/office/drawing/2014/main" id="{3C82B6F2-C726-06E1-C7BF-379B22274C7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6484" y="1"/>
            <a:ext cx="5145616"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837136" y="3812215"/>
            <a:ext cx="8534400" cy="1752600"/>
          </a:xfrm>
        </p:spPr>
        <p:txBody>
          <a:bodyPr/>
          <a:lstStyle>
            <a:lvl1pPr marL="0" indent="0" algn="ctr">
              <a:buNone/>
              <a:defRPr/>
            </a:lvl1pPr>
            <a:lvl2pPr marL="609515" indent="0" algn="ctr">
              <a:buNone/>
              <a:defRPr/>
            </a:lvl2pPr>
            <a:lvl3pPr marL="1219031" indent="0" algn="ctr">
              <a:buNone/>
              <a:defRPr/>
            </a:lvl3pPr>
            <a:lvl4pPr marL="1828546" indent="0" algn="ctr">
              <a:buNone/>
              <a:defRPr/>
            </a:lvl4pPr>
            <a:lvl5pPr marL="2438062" indent="0" algn="ctr">
              <a:buNone/>
              <a:defRPr/>
            </a:lvl5pPr>
            <a:lvl6pPr marL="3047577" indent="0" algn="ctr">
              <a:buNone/>
              <a:defRPr/>
            </a:lvl6pPr>
            <a:lvl7pPr marL="3657093" indent="0" algn="ctr">
              <a:buNone/>
              <a:defRPr/>
            </a:lvl7pPr>
            <a:lvl8pPr marL="4266608" indent="0" algn="ctr">
              <a:buNone/>
              <a:defRPr/>
            </a:lvl8pPr>
            <a:lvl9pPr marL="4876123"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1295665726"/>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1485"/>
            <a:ext cx="10363200" cy="1468967"/>
          </a:xfrm>
        </p:spPr>
        <p:txBody>
          <a:bodyPr/>
          <a:lstStyle/>
          <a:p>
            <a:r>
              <a:rPr lang="en-US"/>
              <a:t>Click to edit Master title style</a:t>
            </a:r>
            <a:endParaRPr lang="en-GB"/>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4360FD2-2AFE-4F82-810F-E8317CD40423}"/>
              </a:ext>
            </a:extLst>
          </p:cNvPr>
          <p:cNvSpPr>
            <a:spLocks noGrp="1"/>
          </p:cNvSpPr>
          <p:nvPr>
            <p:ph type="dt" sz="half" idx="10"/>
          </p:nvPr>
        </p:nvSpPr>
        <p:spPr>
          <a:xfrm>
            <a:off x="0" y="0"/>
            <a:ext cx="0" cy="0"/>
          </a:xfrm>
        </p:spPr>
        <p:txBody>
          <a:bodyPr/>
          <a:lstStyle>
            <a:lvl1pPr>
              <a:defRPr/>
            </a:lvl1pPr>
          </a:lstStyle>
          <a:p>
            <a:pPr>
              <a:defRPr/>
            </a:pPr>
            <a:fld id="{0B646E51-3B49-4A8B-AD1E-06E46E34F6E0}" type="datetimeFigureOut">
              <a:rPr lang="en-GB"/>
              <a:pPr>
                <a:defRPr/>
              </a:pPr>
              <a:t>27/05/2024</a:t>
            </a:fld>
            <a:endParaRPr lang="en-GB"/>
          </a:p>
        </p:txBody>
      </p:sp>
      <p:sp>
        <p:nvSpPr>
          <p:cNvPr id="5" name="Footer Placeholder 4">
            <a:extLst>
              <a:ext uri="{FF2B5EF4-FFF2-40B4-BE49-F238E27FC236}">
                <a16:creationId xmlns:a16="http://schemas.microsoft.com/office/drawing/2014/main" id="{CB9D3BEB-9417-4C22-AE02-B4EF424DA87D}"/>
              </a:ext>
            </a:extLst>
          </p:cNvPr>
          <p:cNvSpPr>
            <a:spLocks noGrp="1"/>
          </p:cNvSpPr>
          <p:nvPr>
            <p:ph type="ftr" sz="quarter" idx="11"/>
          </p:nvPr>
        </p:nvSpPr>
        <p:spPr>
          <a:xfrm>
            <a:off x="0" y="0"/>
            <a:ext cx="0" cy="0"/>
          </a:xfrm>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CBF61854-9EE5-466E-96CE-72A9C67B756D}"/>
              </a:ext>
            </a:extLst>
          </p:cNvPr>
          <p:cNvSpPr>
            <a:spLocks noGrp="1"/>
          </p:cNvSpPr>
          <p:nvPr>
            <p:ph type="sldNum" sz="quarter" idx="12"/>
          </p:nvPr>
        </p:nvSpPr>
        <p:spPr>
          <a:xfrm>
            <a:off x="0" y="0"/>
            <a:ext cx="0" cy="0"/>
          </a:xfrm>
        </p:spPr>
        <p:txBody>
          <a:bodyPr/>
          <a:lstStyle>
            <a:lvl1pPr>
              <a:defRPr/>
            </a:lvl1pPr>
          </a:lstStyle>
          <a:p>
            <a:pPr>
              <a:defRPr/>
            </a:pPr>
            <a:fld id="{D04A6022-F1F6-46BC-8206-E355C2D16FFB}" type="slidenum">
              <a:rPr lang="en-GB" altLang="en-US"/>
              <a:pPr>
                <a:defRPr/>
              </a:pPr>
              <a:t>‹#›</a:t>
            </a:fld>
            <a:endParaRPr lang="en-GB" altLang="en-US"/>
          </a:p>
        </p:txBody>
      </p:sp>
    </p:spTree>
    <p:extLst>
      <p:ext uri="{BB962C8B-B14F-4D97-AF65-F5344CB8AC3E}">
        <p14:creationId xmlns:p14="http://schemas.microsoft.com/office/powerpoint/2010/main" val="30863396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4" name="Picture 10">
            <a:extLst>
              <a:ext uri="{FF2B5EF4-FFF2-40B4-BE49-F238E27FC236}">
                <a16:creationId xmlns:a16="http://schemas.microsoft.com/office/drawing/2014/main" id="{16B15D26-C6C7-434B-BD59-624736011C6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6484" y="1"/>
            <a:ext cx="5145616"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837136" y="3812215"/>
            <a:ext cx="8534400" cy="1752600"/>
          </a:xfrm>
        </p:spPr>
        <p:txBody>
          <a:bodyPr/>
          <a:lstStyle>
            <a:lvl1pPr marL="0" indent="0" algn="ctr">
              <a:buNone/>
              <a:defRPr/>
            </a:lvl1pPr>
            <a:lvl2pPr marL="609515" indent="0" algn="ctr">
              <a:buNone/>
              <a:defRPr/>
            </a:lvl2pPr>
            <a:lvl3pPr marL="1219031" indent="0" algn="ctr">
              <a:buNone/>
              <a:defRPr/>
            </a:lvl3pPr>
            <a:lvl4pPr marL="1828546" indent="0" algn="ctr">
              <a:buNone/>
              <a:defRPr/>
            </a:lvl4pPr>
            <a:lvl5pPr marL="2438062" indent="0" algn="ctr">
              <a:buNone/>
              <a:defRPr/>
            </a:lvl5pPr>
            <a:lvl6pPr marL="3047577" indent="0" algn="ctr">
              <a:buNone/>
              <a:defRPr/>
            </a:lvl6pPr>
            <a:lvl7pPr marL="3657093" indent="0" algn="ctr">
              <a:buNone/>
              <a:defRPr/>
            </a:lvl7pPr>
            <a:lvl8pPr marL="4266608" indent="0" algn="ctr">
              <a:buNone/>
              <a:defRPr/>
            </a:lvl8pPr>
            <a:lvl9pPr marL="4876123"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37688556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3_Title Slide">
    <p:spTree>
      <p:nvGrpSpPr>
        <p:cNvPr id="1" name=""/>
        <p:cNvGrpSpPr/>
        <p:nvPr/>
      </p:nvGrpSpPr>
      <p:grpSpPr>
        <a:xfrm>
          <a:off x="0" y="0"/>
          <a:ext cx="0" cy="0"/>
          <a:chOff x="0" y="0"/>
          <a:chExt cx="0" cy="0"/>
        </a:xfrm>
      </p:grpSpPr>
      <p:pic>
        <p:nvPicPr>
          <p:cNvPr id="2" name="Picture 10">
            <a:extLst>
              <a:ext uri="{FF2B5EF4-FFF2-40B4-BE49-F238E27FC236}">
                <a16:creationId xmlns:a16="http://schemas.microsoft.com/office/drawing/2014/main" id="{C49E5425-BEE1-A046-85E0-1CC1B8576C5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6484" y="2"/>
            <a:ext cx="5145616"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837136" y="3812215"/>
            <a:ext cx="8534400" cy="1752600"/>
          </a:xfrm>
        </p:spPr>
        <p:txBody>
          <a:bodyPr/>
          <a:lstStyle>
            <a:lvl1pPr marL="0" indent="0" algn="ctr">
              <a:buNone/>
              <a:defRPr/>
            </a:lvl1pPr>
            <a:lvl2pPr marL="609499" indent="0" algn="ctr">
              <a:buNone/>
              <a:defRPr/>
            </a:lvl2pPr>
            <a:lvl3pPr marL="1219000" indent="0" algn="ctr">
              <a:buNone/>
              <a:defRPr/>
            </a:lvl3pPr>
            <a:lvl4pPr marL="1828501" indent="0" algn="ctr">
              <a:buNone/>
              <a:defRPr/>
            </a:lvl4pPr>
            <a:lvl5pPr marL="2438002" indent="0" algn="ctr">
              <a:buNone/>
              <a:defRPr/>
            </a:lvl5pPr>
            <a:lvl6pPr marL="3047501" indent="0" algn="ctr">
              <a:buNone/>
              <a:defRPr/>
            </a:lvl6pPr>
            <a:lvl7pPr marL="3657002" indent="0" algn="ctr">
              <a:buNone/>
              <a:defRPr/>
            </a:lvl7pPr>
            <a:lvl8pPr marL="4266501" indent="0" algn="ctr">
              <a:buNone/>
              <a:defRPr/>
            </a:lvl8pPr>
            <a:lvl9pPr marL="4876001"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411138087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8"/>
        <p:cNvGrpSpPr/>
        <p:nvPr/>
      </p:nvGrpSpPr>
      <p:grpSpPr>
        <a:xfrm>
          <a:off x="0" y="0"/>
          <a:ext cx="0" cy="0"/>
          <a:chOff x="0" y="0"/>
          <a:chExt cx="0" cy="0"/>
        </a:xfrm>
      </p:grpSpPr>
      <p:sp>
        <p:nvSpPr>
          <p:cNvPr id="19" name="Google Shape;19;p3"/>
          <p:cNvSpPr txBox="1">
            <a:spLocks noGrp="1"/>
          </p:cNvSpPr>
          <p:nvPr>
            <p:ph type="title"/>
          </p:nvPr>
        </p:nvSpPr>
        <p:spPr>
          <a:xfrm>
            <a:off x="651933" y="228600"/>
            <a:ext cx="9103600" cy="1143200"/>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1pPr>
            <a:lvl2pPr marR="0" lvl="1"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2pPr>
            <a:lvl3pPr marR="0" lvl="2"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3pPr>
            <a:lvl4pPr marR="0" lvl="3"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4pPr>
            <a:lvl5pPr marR="0" lvl="4"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5pPr>
            <a:lvl6pPr marR="0" lvl="5"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6pPr>
            <a:lvl7pPr marR="0" lvl="6"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7pPr>
            <a:lvl8pPr marR="0" lvl="7"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8pPr>
            <a:lvl9pPr marR="0" lvl="8"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9pPr>
          </a:lstStyle>
          <a:p>
            <a:endParaRPr/>
          </a:p>
        </p:txBody>
      </p:sp>
      <p:sp>
        <p:nvSpPr>
          <p:cNvPr id="20" name="Google Shape;20;p3"/>
          <p:cNvSpPr txBox="1">
            <a:spLocks noGrp="1"/>
          </p:cNvSpPr>
          <p:nvPr>
            <p:ph type="body" idx="1"/>
          </p:nvPr>
        </p:nvSpPr>
        <p:spPr>
          <a:xfrm>
            <a:off x="647700" y="1454149"/>
            <a:ext cx="11184400" cy="4830400"/>
          </a:xfrm>
          <a:prstGeom prst="rect">
            <a:avLst/>
          </a:prstGeom>
          <a:noFill/>
          <a:ln>
            <a:noFill/>
          </a:ln>
        </p:spPr>
        <p:txBody>
          <a:bodyPr spcFirstLastPara="1" wrap="square" lIns="91425" tIns="45700" rIns="91425" bIns="45700" anchor="t" anchorCtr="0">
            <a:noAutofit/>
          </a:bodyPr>
          <a:lstStyle>
            <a:lvl1pPr marL="457200" marR="0" lvl="0" indent="-406400" algn="l" rtl="0">
              <a:spcBef>
                <a:spcPts val="560"/>
              </a:spcBef>
              <a:spcAft>
                <a:spcPts val="0"/>
              </a:spcAft>
              <a:buClr>
                <a:schemeClr val="dk1"/>
              </a:buClr>
              <a:buSzPts val="2800"/>
              <a:buFont typeface="Calibri"/>
              <a:buChar char="•"/>
              <a:defRPr sz="2800" b="0" i="0" u="none" strike="noStrike" cap="none">
                <a:solidFill>
                  <a:schemeClr val="dk1"/>
                </a:solidFill>
                <a:latin typeface="Calibri"/>
                <a:ea typeface="Calibri"/>
                <a:cs typeface="Calibri"/>
                <a:sym typeface="Calibri"/>
              </a:defRPr>
            </a:lvl1pPr>
            <a:lvl2pPr marL="914400" marR="0" lvl="1" indent="-381000" algn="l" rtl="0">
              <a:spcBef>
                <a:spcPts val="480"/>
              </a:spcBef>
              <a:spcAft>
                <a:spcPts val="0"/>
              </a:spcAft>
              <a:buClr>
                <a:srgbClr val="C00000"/>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5pPr>
            <a:lvl6pPr marL="2743200" marR="0" lvl="5"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6pPr>
            <a:lvl7pPr marL="3200400" marR="0" lvl="6"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7pPr>
            <a:lvl8pPr marL="3657600" marR="0" lvl="7"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8pPr>
            <a:lvl9pPr marL="4114800" marR="0" lvl="8"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9pPr>
          </a:lstStyle>
          <a:p>
            <a:endParaRPr/>
          </a:p>
        </p:txBody>
      </p:sp>
      <p:sp>
        <p:nvSpPr>
          <p:cNvPr id="21" name="Google Shape;21;p3"/>
          <p:cNvSpPr txBox="1"/>
          <p:nvPr/>
        </p:nvSpPr>
        <p:spPr>
          <a:xfrm>
            <a:off x="5448300" y="3304117"/>
            <a:ext cx="1299600" cy="328177"/>
          </a:xfrm>
          <a:prstGeom prst="rect">
            <a:avLst/>
          </a:prstGeom>
          <a:noFill/>
          <a:ln>
            <a:noFill/>
          </a:ln>
        </p:spPr>
        <p:txBody>
          <a:bodyPr spcFirstLastPara="1" wrap="square" lIns="121900" tIns="60933" rIns="121900" bIns="60933" anchor="t" anchorCtr="0">
            <a:spAutoFit/>
          </a:bodyPr>
          <a:lstStyle/>
          <a:p>
            <a:pPr marL="0" marR="0" lvl="0" indent="0" algn="l" rtl="0">
              <a:lnSpc>
                <a:spcPct val="100000"/>
              </a:lnSpc>
              <a:spcBef>
                <a:spcPts val="0"/>
              </a:spcBef>
              <a:spcAft>
                <a:spcPts val="0"/>
              </a:spcAft>
              <a:buClr>
                <a:schemeClr val="lt1"/>
              </a:buClr>
              <a:buSzPts val="1000"/>
              <a:buFont typeface="Arial"/>
              <a:buNone/>
            </a:pPr>
            <a:r>
              <a:rPr lang="en-US" sz="1333" b="0" i="0" u="none">
                <a:solidFill>
                  <a:schemeClr val="lt1"/>
                </a:solidFill>
                <a:latin typeface="Arial"/>
                <a:ea typeface="Arial"/>
                <a:cs typeface="Arial"/>
                <a:sym typeface="Arial"/>
              </a:rPr>
              <a:t>© 3GPP 2012</a:t>
            </a:r>
            <a:endParaRPr sz="2400"/>
          </a:p>
        </p:txBody>
      </p:sp>
      <p:pic>
        <p:nvPicPr>
          <p:cNvPr id="22" name="Google Shape;22;p3"/>
          <p:cNvPicPr preferRelativeResize="0"/>
          <p:nvPr/>
        </p:nvPicPr>
        <p:blipFill rotWithShape="1">
          <a:blip r:embed="rId7">
            <a:alphaModFix/>
          </a:blip>
          <a:srcRect/>
          <a:stretch/>
        </p:blipFill>
        <p:spPr>
          <a:xfrm>
            <a:off x="10883901" y="154517"/>
            <a:ext cx="977900" cy="569383"/>
          </a:xfrm>
          <a:prstGeom prst="rect">
            <a:avLst/>
          </a:prstGeom>
          <a:noFill/>
          <a:ln>
            <a:noFill/>
          </a:ln>
        </p:spPr>
      </p:pic>
      <p:sp>
        <p:nvSpPr>
          <p:cNvPr id="23" name="Google Shape;23;p3"/>
          <p:cNvSpPr/>
          <p:nvPr/>
        </p:nvSpPr>
        <p:spPr>
          <a:xfrm>
            <a:off x="11078633" y="6364816"/>
            <a:ext cx="812800" cy="419200"/>
          </a:xfrm>
          <a:prstGeom prst="ellipse">
            <a:avLst/>
          </a:prstGeom>
          <a:solidFill>
            <a:schemeClr val="lt1">
              <a:alpha val="49800"/>
            </a:schemeClr>
          </a:solidFill>
          <a:ln>
            <a:noFill/>
          </a:ln>
        </p:spPr>
        <p:txBody>
          <a:bodyPr spcFirstLastPara="1" wrap="square" lIns="121900" tIns="60933" rIns="121900" bIns="60933" anchor="t" anchorCtr="0">
            <a:noAutofit/>
          </a:bodyPr>
          <a:lstStyle/>
          <a:p>
            <a:pPr marL="0" marR="0" lvl="0" indent="0" algn="ctr" rtl="0">
              <a:lnSpc>
                <a:spcPct val="100000"/>
              </a:lnSpc>
              <a:spcBef>
                <a:spcPts val="0"/>
              </a:spcBef>
              <a:spcAft>
                <a:spcPts val="0"/>
              </a:spcAft>
              <a:buClr>
                <a:schemeClr val="dk1"/>
              </a:buClr>
              <a:buSzPts val="1000"/>
              <a:buFont typeface="Arial"/>
              <a:buNone/>
            </a:pPr>
            <a:fld id="{00000000-1234-1234-1234-123412341234}" type="slidenum">
              <a:rPr lang="en-US" sz="1333" b="1" i="0" u="none">
                <a:solidFill>
                  <a:schemeClr val="dk1"/>
                </a:solidFill>
                <a:latin typeface="Arial"/>
                <a:ea typeface="Arial"/>
                <a:cs typeface="Arial"/>
                <a:sym typeface="Arial"/>
              </a:rPr>
              <a:pPr marL="0" marR="0" lvl="0" indent="0" algn="ctr" rtl="0">
                <a:lnSpc>
                  <a:spcPct val="100000"/>
                </a:lnSpc>
                <a:spcBef>
                  <a:spcPts val="0"/>
                </a:spcBef>
                <a:spcAft>
                  <a:spcPts val="0"/>
                </a:spcAft>
                <a:buClr>
                  <a:schemeClr val="dk1"/>
                </a:buClr>
                <a:buSzPts val="1000"/>
                <a:buFont typeface="Arial"/>
                <a:buNone/>
              </a:pPr>
              <a:t>‹#›</a:t>
            </a:fld>
            <a:endParaRPr sz="1333" b="1" i="0" u="none">
              <a:solidFill>
                <a:schemeClr val="dk1"/>
              </a:solidFill>
              <a:latin typeface="Arial"/>
              <a:ea typeface="Arial"/>
              <a:cs typeface="Arial"/>
              <a:sym typeface="Arial"/>
            </a:endParaRPr>
          </a:p>
          <a:p>
            <a:pPr marL="0" marR="0" lvl="0" indent="0" algn="l" rtl="0">
              <a:lnSpc>
                <a:spcPct val="100000"/>
              </a:lnSpc>
              <a:spcBef>
                <a:spcPts val="0"/>
              </a:spcBef>
              <a:spcAft>
                <a:spcPts val="0"/>
              </a:spcAft>
              <a:buNone/>
            </a:pPr>
            <a:endParaRPr sz="1333" b="1" i="0" u="none">
              <a:solidFill>
                <a:schemeClr val="dk1"/>
              </a:solidFill>
              <a:latin typeface="Arial"/>
              <a:ea typeface="Arial"/>
              <a:cs typeface="Arial"/>
              <a:sym typeface="Arial"/>
            </a:endParaRPr>
          </a:p>
        </p:txBody>
      </p:sp>
    </p:spTree>
    <p:extLst>
      <p:ext uri="{BB962C8B-B14F-4D97-AF65-F5344CB8AC3E}">
        <p14:creationId xmlns:p14="http://schemas.microsoft.com/office/powerpoint/2010/main" val="3849732161"/>
      </p:ext>
    </p:extLst>
  </p:cSld>
  <p:clrMap bg1="lt1" tx1="dk1" bg2="dk2" tx2="lt2" accent1="accent1" accent2="accent2" accent3="accent3" accent4="accent4" accent5="accent5" accent6="accent6" hlink="hlink" folHlink="folHlink"/>
  <p:sldLayoutIdLst>
    <p:sldLayoutId id="2147483982" r:id="rId1"/>
    <p:sldLayoutId id="2147483983" r:id="rId2"/>
    <p:sldLayoutId id="2147483984" r:id="rId3"/>
    <p:sldLayoutId id="2147483970" r:id="rId4"/>
    <p:sldLayoutId id="2147483974" r:id="rId5"/>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hyperlink" Target="https://www.itu.int/dms_pubrec/itu-r/rec/m/R-REC-M.2160-0-202311-I%21%21PDF-E.pdf" TargetMode="Externa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hemeOverride" Target="../theme/themeOverr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hyperlink" Target="https://www.3gpp.org/ftp/tsg_sa/WG1_Serv/TSGS1_105_Athens/Docs/S1-240230.zip" TargetMode="Externa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hyperlink" Target="https://www.3gpp.org/ftp/workshop/2024-05-08_3GPP_Stage1_IMT2030_UC_WS/Docs/SWS-240002.zip" TargetMode="Externa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hyperlink" Target="https://doi.org/10.1016/j.telpol.2024.102778" TargetMode="Externa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E0DD555D-A134-ACD1-34B2-8D3FF302EDD2}"/>
              </a:ext>
            </a:extLst>
          </p:cNvPr>
          <p:cNvSpPr txBox="1">
            <a:spLocks noChangeArrowheads="1"/>
          </p:cNvSpPr>
          <p:nvPr/>
        </p:nvSpPr>
        <p:spPr bwMode="auto">
          <a:xfrm>
            <a:off x="2265358" y="2531140"/>
            <a:ext cx="7708900" cy="1727200"/>
          </a:xfrm>
          <a:prstGeom prst="rect">
            <a:avLst/>
          </a:prstGeom>
          <a:noFill/>
          <a:ln>
            <a:noFill/>
          </a:ln>
        </p:spPr>
        <p:txBody>
          <a:bodyPr lIns="121907" tIns="60953" rIns="121907" bIns="60953" anchor="ctr">
            <a:normAutofit fontScale="92500"/>
          </a:bodyPr>
          <a:lstStyle>
            <a:defPPr>
              <a:defRPr lang="en-US"/>
            </a:defPPr>
            <a:lvl1pPr algn="ctr">
              <a:defRPr sz="4267" b="1">
                <a:solidFill>
                  <a:srgbClr val="FF0000"/>
                </a:solidFill>
                <a:latin typeface="+mj-lt"/>
                <a:ea typeface="ＭＳ Ｐゴシック" charset="0"/>
              </a:defRPr>
            </a:lvl1pPr>
          </a:lstStyle>
          <a:p>
            <a:r>
              <a:rPr lang="en-US" dirty="0"/>
              <a:t>Considerations on </a:t>
            </a:r>
            <a:r>
              <a:rPr lang="en-US" i="1" dirty="0"/>
              <a:t>defining</a:t>
            </a:r>
            <a:r>
              <a:rPr lang="en-US" dirty="0"/>
              <a:t> </a:t>
            </a:r>
            <a:br>
              <a:rPr lang="en-US" dirty="0"/>
            </a:br>
            <a:r>
              <a:rPr lang="en-US" dirty="0"/>
              <a:t>Key Values for 6G study in SA1</a:t>
            </a:r>
          </a:p>
        </p:txBody>
      </p:sp>
      <p:sp>
        <p:nvSpPr>
          <p:cNvPr id="6147" name="Subtitle 6">
            <a:extLst>
              <a:ext uri="{FF2B5EF4-FFF2-40B4-BE49-F238E27FC236}">
                <a16:creationId xmlns:a16="http://schemas.microsoft.com/office/drawing/2014/main" id="{F62C3059-19AF-93AE-8957-51701FC05093}"/>
              </a:ext>
            </a:extLst>
          </p:cNvPr>
          <p:cNvSpPr>
            <a:spLocks noGrp="1"/>
          </p:cNvSpPr>
          <p:nvPr>
            <p:ph type="subTitle" idx="4294967295"/>
          </p:nvPr>
        </p:nvSpPr>
        <p:spPr>
          <a:xfrm>
            <a:off x="1786467" y="5090584"/>
            <a:ext cx="10191751" cy="1405467"/>
          </a:xfrm>
        </p:spPr>
        <p:txBody>
          <a:bodyPr/>
          <a:lstStyle/>
          <a:p>
            <a:pPr marL="0" indent="0">
              <a:lnSpc>
                <a:spcPct val="80000"/>
              </a:lnSpc>
              <a:buNone/>
            </a:pPr>
            <a:br>
              <a:rPr lang="en-GB" altLang="en-US" sz="1867" dirty="0">
                <a:latin typeface="Arial" panose="020B0604020202020204" pitchFamily="34" charset="0"/>
              </a:rPr>
            </a:br>
            <a:r>
              <a:rPr lang="en-GB" altLang="en-US" sz="1867" dirty="0">
                <a:latin typeface="Arial" panose="020B0604020202020204" pitchFamily="34" charset="0"/>
              </a:rPr>
              <a:t>Source: 		Nokia</a:t>
            </a:r>
          </a:p>
          <a:p>
            <a:pPr marL="0" indent="0">
              <a:lnSpc>
                <a:spcPct val="80000"/>
              </a:lnSpc>
              <a:buNone/>
            </a:pPr>
            <a:r>
              <a:rPr lang="en-GB" altLang="en-US" sz="1867" dirty="0">
                <a:latin typeface="Arial" panose="020B0604020202020204" pitchFamily="34" charset="0"/>
              </a:rPr>
              <a:t>Agenda item: 	10.1</a:t>
            </a:r>
          </a:p>
          <a:p>
            <a:pPr marL="0" indent="0">
              <a:lnSpc>
                <a:spcPct val="80000"/>
              </a:lnSpc>
              <a:buNone/>
            </a:pPr>
            <a:r>
              <a:rPr lang="en-GB" altLang="en-US" sz="1867" dirty="0">
                <a:latin typeface="Arial" panose="020B0604020202020204" pitchFamily="34" charset="0"/>
              </a:rPr>
              <a:t>Document  for:	Endorsement</a:t>
            </a:r>
          </a:p>
        </p:txBody>
      </p:sp>
      <p:sp>
        <p:nvSpPr>
          <p:cNvPr id="6150" name="AutoShape 14">
            <a:extLst>
              <a:ext uri="{FF2B5EF4-FFF2-40B4-BE49-F238E27FC236}">
                <a16:creationId xmlns:a16="http://schemas.microsoft.com/office/drawing/2014/main" id="{7B5F3006-056E-E0BF-3ECF-C5883D604CE3}"/>
              </a:ext>
            </a:extLst>
          </p:cNvPr>
          <p:cNvSpPr>
            <a:spLocks noChangeArrowheads="1"/>
          </p:cNvSpPr>
          <p:nvPr/>
        </p:nvSpPr>
        <p:spPr bwMode="auto">
          <a:xfrm>
            <a:off x="10585" y="6373285"/>
            <a:ext cx="10248900" cy="323849"/>
          </a:xfrm>
          <a:prstGeom prst="homePlate">
            <a:avLst>
              <a:gd name="adj" fmla="val 91718"/>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121907" tIns="60953" rIns="121907" bIns="60953"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defTabSz="1219170">
              <a:spcBef>
                <a:spcPct val="0"/>
              </a:spcBef>
              <a:buClr>
                <a:srgbClr val="000000"/>
              </a:buClr>
              <a:buNone/>
            </a:pPr>
            <a:endParaRPr lang="en-US" altLang="en-US" sz="1333" kern="0">
              <a:solidFill>
                <a:srgbClr val="000000"/>
              </a:solidFill>
              <a:latin typeface="Arial" panose="020B0604020202020204" pitchFamily="34" charset="0"/>
              <a:cs typeface="Arial"/>
              <a:sym typeface="Arial"/>
            </a:endParaRPr>
          </a:p>
        </p:txBody>
      </p:sp>
      <p:sp>
        <p:nvSpPr>
          <p:cNvPr id="6151" name="Rectangle 16">
            <a:extLst>
              <a:ext uri="{FF2B5EF4-FFF2-40B4-BE49-F238E27FC236}">
                <a16:creationId xmlns:a16="http://schemas.microsoft.com/office/drawing/2014/main" id="{01798AF6-885E-F559-4985-4C140843B413}"/>
              </a:ext>
            </a:extLst>
          </p:cNvPr>
          <p:cNvSpPr>
            <a:spLocks noChangeArrowheads="1"/>
          </p:cNvSpPr>
          <p:nvPr/>
        </p:nvSpPr>
        <p:spPr bwMode="auto">
          <a:xfrm>
            <a:off x="10020300" y="6570134"/>
            <a:ext cx="1089375" cy="287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07" tIns="60953" rIns="121907" bIns="60953">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defTabSz="1219170">
              <a:spcBef>
                <a:spcPct val="0"/>
              </a:spcBef>
              <a:buClr>
                <a:srgbClr val="000000"/>
              </a:buClr>
              <a:buNone/>
            </a:pPr>
            <a:r>
              <a:rPr lang="en-GB" altLang="en-US" sz="1067" kern="0">
                <a:solidFill>
                  <a:srgbClr val="000000"/>
                </a:solidFill>
                <a:latin typeface="Arial" panose="020B0604020202020204" pitchFamily="34" charset="0"/>
                <a:cs typeface="Arial"/>
                <a:sym typeface="Arial"/>
              </a:rPr>
              <a:t>© 3GPP 2024</a:t>
            </a:r>
          </a:p>
        </p:txBody>
      </p:sp>
      <p:sp>
        <p:nvSpPr>
          <p:cNvPr id="6152" name="TextBox 8">
            <a:extLst>
              <a:ext uri="{FF2B5EF4-FFF2-40B4-BE49-F238E27FC236}">
                <a16:creationId xmlns:a16="http://schemas.microsoft.com/office/drawing/2014/main" id="{F66BEB48-85C4-3638-60D3-08CA0EEA95C3}"/>
              </a:ext>
            </a:extLst>
          </p:cNvPr>
          <p:cNvSpPr txBox="1">
            <a:spLocks noChangeArrowheads="1"/>
          </p:cNvSpPr>
          <p:nvPr/>
        </p:nvSpPr>
        <p:spPr bwMode="auto">
          <a:xfrm>
            <a:off x="2118" y="6364818"/>
            <a:ext cx="9977967" cy="385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7" tIns="60953" rIns="121907" bIns="60953"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defTabSz="1219170">
              <a:spcBef>
                <a:spcPct val="0"/>
              </a:spcBef>
              <a:buClr>
                <a:srgbClr val="000000"/>
              </a:buClr>
              <a:buNone/>
            </a:pPr>
            <a:r>
              <a:rPr lang="en-GB" altLang="en-US" sz="1333" kern="0" dirty="0">
                <a:solidFill>
                  <a:srgbClr val="FFFFFF"/>
                </a:solidFill>
                <a:latin typeface="Arial" panose="020B0604020202020204" pitchFamily="34" charset="0"/>
                <a:cs typeface="Arial"/>
                <a:sym typeface="Arial"/>
              </a:rPr>
              <a:t>S1-241253 </a:t>
            </a:r>
            <a:r>
              <a:rPr lang="en-GB" altLang="en-US" sz="1067" kern="0" dirty="0">
                <a:solidFill>
                  <a:srgbClr val="FFFFFF"/>
                </a:solidFill>
                <a:latin typeface="Arial" panose="020B0604020202020204" pitchFamily="34" charset="0"/>
                <a:cs typeface="Arial"/>
                <a:sym typeface="Arial"/>
              </a:rPr>
              <a:t>-  </a:t>
            </a:r>
            <a:r>
              <a:rPr lang="en-GB" altLang="en-US" sz="1333" kern="0" dirty="0">
                <a:solidFill>
                  <a:srgbClr val="FFFFFF"/>
                </a:solidFill>
                <a:latin typeface="Arial" panose="020B0604020202020204" pitchFamily="34" charset="0"/>
                <a:cs typeface="Arial"/>
                <a:sym typeface="Arial"/>
              </a:rPr>
              <a:t>3GPP SA1#106</a:t>
            </a:r>
            <a:r>
              <a:rPr lang="en-GB" sz="1333" kern="0" dirty="0">
                <a:solidFill>
                  <a:srgbClr val="FFFFFF"/>
                </a:solidFill>
                <a:latin typeface="Arial" panose="020B0604020202020204" pitchFamily="34" charset="0"/>
                <a:cs typeface="Arial"/>
                <a:sym typeface="Arial"/>
              </a:rPr>
              <a:t>, 27 – 31 May 2024, Jeju, Korea</a:t>
            </a:r>
            <a:endParaRPr lang="en-GB" altLang="en-US" sz="1333" kern="0" dirty="0">
              <a:solidFill>
                <a:srgbClr val="FFFFFF"/>
              </a:solidFill>
              <a:latin typeface="Arial" panose="020B0604020202020204" pitchFamily="34" charset="0"/>
              <a:cs typeface="Arial"/>
              <a:sym typeface="Arial"/>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BB57D74-EDB2-C449-6CC8-A53DD2DC8F11}"/>
              </a:ext>
            </a:extLst>
          </p:cNvPr>
          <p:cNvSpPr>
            <a:spLocks noGrp="1"/>
          </p:cNvSpPr>
          <p:nvPr>
            <p:ph type="title"/>
          </p:nvPr>
        </p:nvSpPr>
        <p:spPr>
          <a:xfrm>
            <a:off x="651933" y="228600"/>
            <a:ext cx="9103600" cy="1143200"/>
          </a:xfrm>
        </p:spPr>
        <p:txBody>
          <a:bodyPr/>
          <a:lstStyle/>
          <a:p>
            <a:r>
              <a:rPr lang="en-US" dirty="0"/>
              <a:t>2. About possible Key Values for SA1</a:t>
            </a:r>
            <a:br>
              <a:rPr lang="en-US" dirty="0"/>
            </a:br>
            <a:r>
              <a:rPr lang="en-US" dirty="0"/>
              <a:t>Recommendations</a:t>
            </a:r>
          </a:p>
        </p:txBody>
      </p:sp>
      <p:sp>
        <p:nvSpPr>
          <p:cNvPr id="78" name="Rectangle 77">
            <a:extLst>
              <a:ext uri="{FF2B5EF4-FFF2-40B4-BE49-F238E27FC236}">
                <a16:creationId xmlns:a16="http://schemas.microsoft.com/office/drawing/2014/main" id="{36A79F52-0F6A-4567-88A6-069BD379A7B7}"/>
              </a:ext>
            </a:extLst>
          </p:cNvPr>
          <p:cNvSpPr/>
          <p:nvPr/>
        </p:nvSpPr>
        <p:spPr>
          <a:xfrm>
            <a:off x="4125050" y="1586601"/>
            <a:ext cx="3377045" cy="606000"/>
          </a:xfrm>
          <a:prstGeom prst="rect">
            <a:avLst/>
          </a:prstGeom>
          <a:solidFill>
            <a:srgbClr val="005AFF"/>
          </a:solidFill>
          <a:ln w="12700" cap="flat" cmpd="sng" algn="ctr">
            <a:noFill/>
            <a:prstDash val="solid"/>
            <a:miter lim="800000"/>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300"/>
              </a:spcAft>
              <a:buClrTx/>
              <a:buSzPct val="100000"/>
              <a:buFontTx/>
              <a:buNone/>
              <a:tabLst/>
              <a:defRPr/>
            </a:pPr>
            <a:r>
              <a:rPr kumimoji="0" lang="en-US" sz="1200" b="1" i="0" u="none" strike="noStrike" kern="0" cap="none" spc="0" normalizeH="0" baseline="0" noProof="0" dirty="0">
                <a:ln>
                  <a:noFill/>
                </a:ln>
                <a:solidFill>
                  <a:schemeClr val="bg1"/>
                </a:solidFill>
                <a:effectLst/>
                <a:uLnTx/>
                <a:uFillTx/>
                <a:latin typeface="Nokia Pure Text Light"/>
                <a:ea typeface="+mn-ea"/>
                <a:cs typeface="+mn-cs"/>
              </a:rPr>
              <a:t>Sustainability</a:t>
            </a:r>
          </a:p>
        </p:txBody>
      </p:sp>
      <p:sp>
        <p:nvSpPr>
          <p:cNvPr id="79" name="Rectangle 78">
            <a:extLst>
              <a:ext uri="{FF2B5EF4-FFF2-40B4-BE49-F238E27FC236}">
                <a16:creationId xmlns:a16="http://schemas.microsoft.com/office/drawing/2014/main" id="{0A781A73-082D-6AE8-4961-CC0851CD135A}"/>
              </a:ext>
            </a:extLst>
          </p:cNvPr>
          <p:cNvSpPr/>
          <p:nvPr/>
        </p:nvSpPr>
        <p:spPr>
          <a:xfrm>
            <a:off x="2868602" y="2930756"/>
            <a:ext cx="1517073" cy="606000"/>
          </a:xfrm>
          <a:prstGeom prst="rect">
            <a:avLst/>
          </a:prstGeom>
          <a:solidFill>
            <a:srgbClr val="23ABB6"/>
          </a:solidFill>
          <a:ln w="38100" cap="flat" cmpd="sng" algn="ctr">
            <a:solidFill>
              <a:srgbClr val="FF0000"/>
            </a:solidFill>
            <a:prstDash val="solid"/>
            <a:miter lim="800000"/>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300"/>
              </a:spcAft>
              <a:buClrTx/>
              <a:buSzPct val="100000"/>
              <a:buFontTx/>
              <a:buNone/>
              <a:tabLst/>
              <a:defRPr/>
            </a:pPr>
            <a:r>
              <a:rPr kumimoji="0" lang="en-US" sz="1200" b="1" i="0" u="none" strike="noStrike" kern="0" cap="none" spc="0" normalizeH="0" baseline="0" noProof="0" dirty="0">
                <a:ln>
                  <a:noFill/>
                </a:ln>
                <a:solidFill>
                  <a:srgbClr val="001135"/>
                </a:solidFill>
                <a:effectLst/>
                <a:uLnTx/>
                <a:uFillTx/>
                <a:latin typeface="Nokia Pure Text Light"/>
                <a:ea typeface="+mn-ea"/>
                <a:cs typeface="+mn-cs"/>
              </a:rPr>
              <a:t>Environmental</a:t>
            </a:r>
            <a:r>
              <a:rPr kumimoji="0" lang="en-US" sz="1200" b="0" i="0" u="none" strike="noStrike" kern="0" cap="none" spc="0" normalizeH="0" baseline="0" noProof="0" dirty="0">
                <a:ln>
                  <a:noFill/>
                </a:ln>
                <a:solidFill>
                  <a:srgbClr val="001135"/>
                </a:solidFill>
                <a:effectLst/>
                <a:uLnTx/>
                <a:uFillTx/>
                <a:latin typeface="Nokia Pure Text Light"/>
                <a:ea typeface="+mn-ea"/>
                <a:cs typeface="+mn-cs"/>
              </a:rPr>
              <a:t> Sustainability</a:t>
            </a:r>
          </a:p>
        </p:txBody>
      </p:sp>
      <p:sp>
        <p:nvSpPr>
          <p:cNvPr id="80" name="TextBox 79">
            <a:extLst>
              <a:ext uri="{FF2B5EF4-FFF2-40B4-BE49-F238E27FC236}">
                <a16:creationId xmlns:a16="http://schemas.microsoft.com/office/drawing/2014/main" id="{6BCB7DD4-F8E5-198A-307E-F4C0BC602F70}"/>
              </a:ext>
            </a:extLst>
          </p:cNvPr>
          <p:cNvSpPr txBox="1"/>
          <p:nvPr/>
        </p:nvSpPr>
        <p:spPr>
          <a:xfrm>
            <a:off x="915111" y="1788037"/>
            <a:ext cx="758536" cy="259773"/>
          </a:xfrm>
          <a:prstGeom prst="rect">
            <a:avLst/>
          </a:prstGeom>
          <a:noFill/>
          <a:ln>
            <a:noFill/>
          </a:ln>
        </p:spPr>
        <p:txBody>
          <a:bodyPr wrap="none" lIns="0" tIns="0" rIns="0" bIns="0" rtlCol="0">
            <a:noAutofit/>
          </a:bodyPr>
          <a:lstStyle/>
          <a:p>
            <a:pPr defTabSz="180000">
              <a:spcAft>
                <a:spcPts val="300"/>
              </a:spcAft>
              <a:buFont typeface="+mj-lt"/>
              <a:buNone/>
              <a:tabLst>
                <a:tab pos="180000" algn="l"/>
              </a:tabLst>
            </a:pPr>
            <a:r>
              <a:rPr lang="en-US" sz="1400" b="1" dirty="0">
                <a:solidFill>
                  <a:srgbClr val="005AFF"/>
                </a:solidFill>
                <a:latin typeface="Nokia Pure Text Light"/>
              </a:rPr>
              <a:t>1 focus</a:t>
            </a:r>
          </a:p>
        </p:txBody>
      </p:sp>
      <p:sp>
        <p:nvSpPr>
          <p:cNvPr id="81" name="TextBox 80">
            <a:extLst>
              <a:ext uri="{FF2B5EF4-FFF2-40B4-BE49-F238E27FC236}">
                <a16:creationId xmlns:a16="http://schemas.microsoft.com/office/drawing/2014/main" id="{7550D2D0-5CB7-31C2-6E78-66250ACCFB0A}"/>
              </a:ext>
            </a:extLst>
          </p:cNvPr>
          <p:cNvSpPr txBox="1"/>
          <p:nvPr/>
        </p:nvSpPr>
        <p:spPr>
          <a:xfrm>
            <a:off x="915111" y="3103870"/>
            <a:ext cx="758536" cy="259773"/>
          </a:xfrm>
          <a:prstGeom prst="rect">
            <a:avLst/>
          </a:prstGeom>
          <a:noFill/>
          <a:ln>
            <a:noFill/>
          </a:ln>
        </p:spPr>
        <p:txBody>
          <a:bodyPr wrap="none" lIns="0" tIns="0" rIns="0" bIns="0" rtlCol="0">
            <a:noAutofit/>
          </a:bodyPr>
          <a:lstStyle/>
          <a:p>
            <a:pPr defTabSz="180000">
              <a:spcAft>
                <a:spcPts val="300"/>
              </a:spcAft>
              <a:buFont typeface="+mj-lt"/>
              <a:buNone/>
              <a:tabLst>
                <a:tab pos="180000" algn="l"/>
              </a:tabLst>
            </a:pPr>
            <a:r>
              <a:rPr lang="en-US" sz="1400" b="1" dirty="0">
                <a:solidFill>
                  <a:schemeClr val="accent5"/>
                </a:solidFill>
                <a:latin typeface="Nokia Pure Text Light"/>
              </a:rPr>
              <a:t>3 pillars / aspects</a:t>
            </a:r>
          </a:p>
        </p:txBody>
      </p:sp>
      <p:sp>
        <p:nvSpPr>
          <p:cNvPr id="82" name="TextBox 81">
            <a:extLst>
              <a:ext uri="{FF2B5EF4-FFF2-40B4-BE49-F238E27FC236}">
                <a16:creationId xmlns:a16="http://schemas.microsoft.com/office/drawing/2014/main" id="{A11ACBBB-3703-497C-0325-33D826E2A59A}"/>
              </a:ext>
            </a:extLst>
          </p:cNvPr>
          <p:cNvSpPr txBox="1"/>
          <p:nvPr/>
        </p:nvSpPr>
        <p:spPr>
          <a:xfrm>
            <a:off x="906294" y="4337452"/>
            <a:ext cx="2236460" cy="744497"/>
          </a:xfrm>
          <a:prstGeom prst="rect">
            <a:avLst/>
          </a:prstGeom>
          <a:noFill/>
          <a:ln>
            <a:noFill/>
          </a:ln>
        </p:spPr>
        <p:txBody>
          <a:bodyPr wrap="none" lIns="0" tIns="0" rIns="0" bIns="0" rtlCol="0">
            <a:noAutofit/>
          </a:bodyPr>
          <a:lstStyle/>
          <a:p>
            <a:pPr defTabSz="180000">
              <a:spcAft>
                <a:spcPts val="300"/>
              </a:spcAft>
              <a:buFont typeface="+mj-lt"/>
              <a:buNone/>
              <a:tabLst>
                <a:tab pos="180000" algn="l"/>
              </a:tabLst>
            </a:pPr>
            <a:r>
              <a:rPr lang="en-US" sz="2800" b="1" dirty="0">
                <a:solidFill>
                  <a:srgbClr val="FF0000"/>
                </a:solidFill>
                <a:latin typeface="Nokia Pure Text Light"/>
              </a:rPr>
              <a:t>4 Key Values</a:t>
            </a:r>
          </a:p>
          <a:p>
            <a:pPr defTabSz="180000">
              <a:spcAft>
                <a:spcPts val="300"/>
              </a:spcAft>
              <a:buFont typeface="+mj-lt"/>
              <a:buNone/>
              <a:tabLst>
                <a:tab pos="180000" algn="l"/>
              </a:tabLst>
            </a:pPr>
            <a:r>
              <a:rPr lang="en-US" sz="1400" b="1" dirty="0">
                <a:solidFill>
                  <a:srgbClr val="FF0000"/>
                </a:solidFill>
                <a:latin typeface="Nokia Pure Text Light"/>
              </a:rPr>
              <a:t>(or ”sustainability”  values)</a:t>
            </a:r>
          </a:p>
        </p:txBody>
      </p:sp>
      <p:sp>
        <p:nvSpPr>
          <p:cNvPr id="83" name="Rectangle 82">
            <a:extLst>
              <a:ext uri="{FF2B5EF4-FFF2-40B4-BE49-F238E27FC236}">
                <a16:creationId xmlns:a16="http://schemas.microsoft.com/office/drawing/2014/main" id="{6A880250-2DF8-35E8-31CA-7BD27263B16E}"/>
              </a:ext>
            </a:extLst>
          </p:cNvPr>
          <p:cNvSpPr/>
          <p:nvPr/>
        </p:nvSpPr>
        <p:spPr>
          <a:xfrm>
            <a:off x="5057620" y="2930756"/>
            <a:ext cx="1517073" cy="606000"/>
          </a:xfrm>
          <a:prstGeom prst="rect">
            <a:avLst/>
          </a:prstGeom>
          <a:solidFill>
            <a:srgbClr val="23ABB6"/>
          </a:solidFill>
          <a:ln w="12700" cap="flat" cmpd="sng" algn="ctr">
            <a:noFill/>
            <a:prstDash val="solid"/>
            <a:miter lim="800000"/>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300"/>
              </a:spcAft>
              <a:buClrTx/>
              <a:buSzPct val="100000"/>
              <a:buFontTx/>
              <a:buNone/>
              <a:tabLst/>
              <a:defRPr/>
            </a:pPr>
            <a:r>
              <a:rPr kumimoji="0" lang="en-US" sz="1200" b="1" i="0" u="none" strike="noStrike" kern="0" cap="none" spc="0" normalizeH="0" baseline="0" noProof="0" dirty="0">
                <a:ln>
                  <a:noFill/>
                </a:ln>
                <a:solidFill>
                  <a:srgbClr val="001135"/>
                </a:solidFill>
                <a:effectLst/>
                <a:uLnTx/>
                <a:uFillTx/>
                <a:latin typeface="Nokia Pure Text Light"/>
                <a:ea typeface="+mn-ea"/>
                <a:cs typeface="+mn-cs"/>
              </a:rPr>
              <a:t>Social</a:t>
            </a:r>
            <a:r>
              <a:rPr kumimoji="0" lang="en-US" sz="1200" b="0" i="0" u="none" strike="noStrike" kern="0" cap="none" spc="0" normalizeH="0" baseline="0" noProof="0" dirty="0">
                <a:ln>
                  <a:noFill/>
                </a:ln>
                <a:solidFill>
                  <a:srgbClr val="001135"/>
                </a:solidFill>
                <a:effectLst/>
                <a:uLnTx/>
                <a:uFillTx/>
                <a:latin typeface="Nokia Pure Text Light"/>
                <a:ea typeface="+mn-ea"/>
                <a:cs typeface="+mn-cs"/>
              </a:rPr>
              <a:t> Sustainability</a:t>
            </a:r>
          </a:p>
        </p:txBody>
      </p:sp>
      <p:sp>
        <p:nvSpPr>
          <p:cNvPr id="84" name="Rectangle 83">
            <a:extLst>
              <a:ext uri="{FF2B5EF4-FFF2-40B4-BE49-F238E27FC236}">
                <a16:creationId xmlns:a16="http://schemas.microsoft.com/office/drawing/2014/main" id="{06C6B924-0851-DFD7-726C-023FB234CFD7}"/>
              </a:ext>
            </a:extLst>
          </p:cNvPr>
          <p:cNvSpPr/>
          <p:nvPr/>
        </p:nvSpPr>
        <p:spPr>
          <a:xfrm>
            <a:off x="7478702" y="2930756"/>
            <a:ext cx="1517073" cy="606000"/>
          </a:xfrm>
          <a:prstGeom prst="rect">
            <a:avLst/>
          </a:prstGeom>
          <a:solidFill>
            <a:srgbClr val="23ABB6"/>
          </a:solidFill>
          <a:ln w="38100" cap="flat" cmpd="sng" algn="ctr">
            <a:solidFill>
              <a:srgbClr val="FF0000"/>
            </a:solidFill>
            <a:prstDash val="solid"/>
            <a:miter lim="800000"/>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300"/>
              </a:spcAft>
              <a:buClrTx/>
              <a:buSzPct val="100000"/>
              <a:buFontTx/>
              <a:buNone/>
              <a:tabLst/>
              <a:defRPr/>
            </a:pPr>
            <a:r>
              <a:rPr kumimoji="0" lang="en-US" sz="1200" b="1" i="0" u="none" strike="noStrike" kern="0" cap="none" spc="0" normalizeH="0" baseline="0" noProof="0" dirty="0">
                <a:ln>
                  <a:noFill/>
                </a:ln>
                <a:solidFill>
                  <a:srgbClr val="001135"/>
                </a:solidFill>
                <a:effectLst/>
                <a:uLnTx/>
                <a:uFillTx/>
                <a:latin typeface="Nokia Pure Text Light"/>
                <a:ea typeface="+mn-ea"/>
                <a:cs typeface="+mn-cs"/>
              </a:rPr>
              <a:t>Economic</a:t>
            </a:r>
            <a:r>
              <a:rPr kumimoji="0" lang="en-US" sz="1200" b="0" i="0" u="none" strike="noStrike" kern="0" cap="none" spc="0" normalizeH="0" baseline="0" noProof="0" dirty="0">
                <a:ln>
                  <a:noFill/>
                </a:ln>
                <a:solidFill>
                  <a:srgbClr val="001135"/>
                </a:solidFill>
                <a:effectLst/>
                <a:uLnTx/>
                <a:uFillTx/>
                <a:latin typeface="Nokia Pure Text Light"/>
                <a:ea typeface="+mn-ea"/>
                <a:cs typeface="+mn-cs"/>
              </a:rPr>
              <a:t> Sustainability</a:t>
            </a:r>
          </a:p>
        </p:txBody>
      </p:sp>
      <p:sp>
        <p:nvSpPr>
          <p:cNvPr id="86" name="Rectangle 85">
            <a:extLst>
              <a:ext uri="{FF2B5EF4-FFF2-40B4-BE49-F238E27FC236}">
                <a16:creationId xmlns:a16="http://schemas.microsoft.com/office/drawing/2014/main" id="{B3BEA53E-F22D-D3B5-40D4-8B7C24C123F0}"/>
              </a:ext>
            </a:extLst>
          </p:cNvPr>
          <p:cNvSpPr/>
          <p:nvPr/>
        </p:nvSpPr>
        <p:spPr>
          <a:xfrm>
            <a:off x="4555393" y="4337452"/>
            <a:ext cx="1177637" cy="606000"/>
          </a:xfrm>
          <a:prstGeom prst="rect">
            <a:avLst/>
          </a:prstGeom>
          <a:solidFill>
            <a:srgbClr val="CCCCCC"/>
          </a:solidFill>
          <a:ln w="38100" cap="flat" cmpd="sng" algn="ctr">
            <a:solidFill>
              <a:srgbClr val="FF0000"/>
            </a:solidFill>
            <a:prstDash val="solid"/>
            <a:miter lim="800000"/>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300"/>
              </a:spcAft>
              <a:buClrTx/>
              <a:buSzPct val="100000"/>
              <a:buFontTx/>
              <a:buNone/>
              <a:tabLst/>
              <a:defRPr/>
            </a:pPr>
            <a:r>
              <a:rPr kumimoji="0" lang="en-US" sz="1200" b="0" i="0" u="none" strike="noStrike" kern="0" cap="none" spc="0" normalizeH="0" baseline="0" noProof="0" dirty="0">
                <a:ln>
                  <a:noFill/>
                </a:ln>
                <a:solidFill>
                  <a:srgbClr val="001135"/>
                </a:solidFill>
                <a:effectLst/>
                <a:uLnTx/>
                <a:uFillTx/>
                <a:latin typeface="Nokia Pure Text Light"/>
                <a:ea typeface="+mn-ea"/>
                <a:cs typeface="+mn-cs"/>
              </a:rPr>
              <a:t>Inclusivity / Digital inclusion</a:t>
            </a:r>
            <a:endParaRPr kumimoji="0" lang="en-US" sz="1200" b="0" i="1" u="none" strike="noStrike" kern="0" cap="none" spc="0" normalizeH="0" baseline="0" noProof="0" dirty="0">
              <a:ln>
                <a:noFill/>
              </a:ln>
              <a:solidFill>
                <a:srgbClr val="001135"/>
              </a:solidFill>
              <a:effectLst/>
              <a:uLnTx/>
              <a:uFillTx/>
              <a:latin typeface="Nokia Pure Text Light"/>
              <a:ea typeface="+mn-ea"/>
              <a:cs typeface="+mn-cs"/>
            </a:endParaRPr>
          </a:p>
        </p:txBody>
      </p:sp>
      <p:sp>
        <p:nvSpPr>
          <p:cNvPr id="87" name="Rectangle 86">
            <a:extLst>
              <a:ext uri="{FF2B5EF4-FFF2-40B4-BE49-F238E27FC236}">
                <a16:creationId xmlns:a16="http://schemas.microsoft.com/office/drawing/2014/main" id="{A43143CB-A945-74A6-C107-9B27711C6742}"/>
              </a:ext>
            </a:extLst>
          </p:cNvPr>
          <p:cNvSpPr/>
          <p:nvPr/>
        </p:nvSpPr>
        <p:spPr>
          <a:xfrm>
            <a:off x="4536280" y="5491808"/>
            <a:ext cx="1177637" cy="836817"/>
          </a:xfrm>
          <a:prstGeom prst="rect">
            <a:avLst/>
          </a:prstGeom>
          <a:solidFill>
            <a:srgbClr val="CCCCCC"/>
          </a:solidFill>
          <a:ln w="12700" cap="flat" cmpd="sng" algn="ctr">
            <a:noFill/>
            <a:prstDash val="solid"/>
            <a:miter lim="800000"/>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300"/>
              </a:spcAft>
              <a:buClrTx/>
              <a:buSzPct val="100000"/>
              <a:buFontTx/>
              <a:buNone/>
              <a:tabLst/>
              <a:defRPr/>
            </a:pPr>
            <a:r>
              <a:rPr kumimoji="0" lang="en-US" sz="1200" b="0" i="0" u="none" strike="noStrike" kern="0" cap="none" spc="0" normalizeH="0" baseline="0" noProof="0" dirty="0">
                <a:ln>
                  <a:noFill/>
                </a:ln>
                <a:solidFill>
                  <a:srgbClr val="001135"/>
                </a:solidFill>
                <a:effectLst/>
                <a:uLnTx/>
                <a:uFillTx/>
                <a:latin typeface="Nokia Pure Text Light"/>
                <a:ea typeface="+mn-ea"/>
                <a:cs typeface="+mn-cs"/>
              </a:rPr>
              <a:t>Ubiquitous connectivity</a:t>
            </a:r>
          </a:p>
        </p:txBody>
      </p:sp>
      <p:sp>
        <p:nvSpPr>
          <p:cNvPr id="88" name="Rectangle 87">
            <a:extLst>
              <a:ext uri="{FF2B5EF4-FFF2-40B4-BE49-F238E27FC236}">
                <a16:creationId xmlns:a16="http://schemas.microsoft.com/office/drawing/2014/main" id="{430498AC-D3AD-5988-18B2-BDA921038491}"/>
              </a:ext>
            </a:extLst>
          </p:cNvPr>
          <p:cNvSpPr/>
          <p:nvPr/>
        </p:nvSpPr>
        <p:spPr>
          <a:xfrm>
            <a:off x="6294450" y="4322758"/>
            <a:ext cx="1402775" cy="606000"/>
          </a:xfrm>
          <a:prstGeom prst="rect">
            <a:avLst/>
          </a:prstGeom>
          <a:solidFill>
            <a:srgbClr val="CCCCCC"/>
          </a:solidFill>
          <a:ln w="38100" cap="flat" cmpd="sng" algn="ctr">
            <a:solidFill>
              <a:srgbClr val="FF0000"/>
            </a:solidFill>
            <a:prstDash val="solid"/>
            <a:miter lim="800000"/>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300"/>
              </a:spcAft>
              <a:buClrTx/>
              <a:buSzPct val="100000"/>
              <a:buFontTx/>
              <a:buNone/>
              <a:tabLst/>
              <a:defRPr/>
            </a:pPr>
            <a:r>
              <a:rPr kumimoji="0" lang="en-US" sz="1200" b="0" i="0" u="none" strike="noStrike" kern="0" cap="none" spc="0" normalizeH="0" baseline="0" noProof="0" dirty="0">
                <a:ln>
                  <a:noFill/>
                </a:ln>
                <a:solidFill>
                  <a:srgbClr val="001135"/>
                </a:solidFill>
                <a:effectLst/>
                <a:uLnTx/>
                <a:uFillTx/>
                <a:latin typeface="Nokia Pure Text Light"/>
                <a:ea typeface="+mn-ea"/>
                <a:cs typeface="+mn-cs"/>
              </a:rPr>
              <a:t>Trustworthiness</a:t>
            </a:r>
          </a:p>
        </p:txBody>
      </p:sp>
      <p:cxnSp>
        <p:nvCxnSpPr>
          <p:cNvPr id="91" name="Straight Arrow Connector 90">
            <a:extLst>
              <a:ext uri="{FF2B5EF4-FFF2-40B4-BE49-F238E27FC236}">
                <a16:creationId xmlns:a16="http://schemas.microsoft.com/office/drawing/2014/main" id="{BD576B59-EE86-6BC4-6273-31F17926CE27}"/>
              </a:ext>
            </a:extLst>
          </p:cNvPr>
          <p:cNvCxnSpPr>
            <a:cxnSpLocks/>
            <a:stCxn id="83" idx="2"/>
            <a:endCxn id="86" idx="0"/>
          </p:cNvCxnSpPr>
          <p:nvPr/>
        </p:nvCxnSpPr>
        <p:spPr>
          <a:xfrm flipH="1">
            <a:off x="5144212" y="3536756"/>
            <a:ext cx="671945" cy="800696"/>
          </a:xfrm>
          <a:prstGeom prst="straightConnector1">
            <a:avLst/>
          </a:prstGeom>
          <a:noFill/>
          <a:ln w="6350" cap="flat" cmpd="sng" algn="ctr">
            <a:solidFill>
              <a:srgbClr val="001135"/>
            </a:solidFill>
            <a:prstDash val="solid"/>
            <a:miter lim="800000"/>
            <a:tailEnd type="triangle"/>
          </a:ln>
          <a:effectLst/>
        </p:spPr>
      </p:cxnSp>
      <p:cxnSp>
        <p:nvCxnSpPr>
          <p:cNvPr id="92" name="Straight Arrow Connector 91">
            <a:extLst>
              <a:ext uri="{FF2B5EF4-FFF2-40B4-BE49-F238E27FC236}">
                <a16:creationId xmlns:a16="http://schemas.microsoft.com/office/drawing/2014/main" id="{A236FCB3-FB20-96FF-BA08-280734C84496}"/>
              </a:ext>
            </a:extLst>
          </p:cNvPr>
          <p:cNvCxnSpPr>
            <a:cxnSpLocks/>
            <a:stCxn id="78" idx="2"/>
            <a:endCxn id="79" idx="0"/>
          </p:cNvCxnSpPr>
          <p:nvPr/>
        </p:nvCxnSpPr>
        <p:spPr>
          <a:xfrm flipH="1">
            <a:off x="3627139" y="2192601"/>
            <a:ext cx="2186434" cy="738155"/>
          </a:xfrm>
          <a:prstGeom prst="straightConnector1">
            <a:avLst/>
          </a:prstGeom>
          <a:noFill/>
          <a:ln w="6350" cap="flat" cmpd="sng" algn="ctr">
            <a:solidFill>
              <a:srgbClr val="001135"/>
            </a:solidFill>
            <a:prstDash val="solid"/>
            <a:miter lim="800000"/>
            <a:tailEnd type="triangle"/>
          </a:ln>
          <a:effectLst/>
        </p:spPr>
      </p:cxnSp>
      <p:cxnSp>
        <p:nvCxnSpPr>
          <p:cNvPr id="93" name="Straight Arrow Connector 92">
            <a:extLst>
              <a:ext uri="{FF2B5EF4-FFF2-40B4-BE49-F238E27FC236}">
                <a16:creationId xmlns:a16="http://schemas.microsoft.com/office/drawing/2014/main" id="{8EFB4D1A-BB3E-18D5-28B6-AC191597B5BD}"/>
              </a:ext>
            </a:extLst>
          </p:cNvPr>
          <p:cNvCxnSpPr>
            <a:cxnSpLocks/>
            <a:stCxn id="78" idx="2"/>
            <a:endCxn id="83" idx="0"/>
          </p:cNvCxnSpPr>
          <p:nvPr/>
        </p:nvCxnSpPr>
        <p:spPr>
          <a:xfrm>
            <a:off x="5813573" y="2192601"/>
            <a:ext cx="2584" cy="738155"/>
          </a:xfrm>
          <a:prstGeom prst="straightConnector1">
            <a:avLst/>
          </a:prstGeom>
          <a:noFill/>
          <a:ln w="6350" cap="flat" cmpd="sng" algn="ctr">
            <a:solidFill>
              <a:srgbClr val="001135"/>
            </a:solidFill>
            <a:prstDash val="solid"/>
            <a:miter lim="800000"/>
            <a:tailEnd type="triangle"/>
          </a:ln>
          <a:effectLst/>
        </p:spPr>
      </p:cxnSp>
      <p:cxnSp>
        <p:nvCxnSpPr>
          <p:cNvPr id="94" name="Straight Arrow Connector 93">
            <a:extLst>
              <a:ext uri="{FF2B5EF4-FFF2-40B4-BE49-F238E27FC236}">
                <a16:creationId xmlns:a16="http://schemas.microsoft.com/office/drawing/2014/main" id="{6DB30D0A-DD8C-0E59-B66C-C07507AFC2B3}"/>
              </a:ext>
            </a:extLst>
          </p:cNvPr>
          <p:cNvCxnSpPr>
            <a:cxnSpLocks/>
            <a:stCxn id="78" idx="2"/>
            <a:endCxn id="84" idx="0"/>
          </p:cNvCxnSpPr>
          <p:nvPr/>
        </p:nvCxnSpPr>
        <p:spPr>
          <a:xfrm>
            <a:off x="5813573" y="2192601"/>
            <a:ext cx="2423666" cy="738155"/>
          </a:xfrm>
          <a:prstGeom prst="straightConnector1">
            <a:avLst/>
          </a:prstGeom>
          <a:noFill/>
          <a:ln w="6350" cap="flat" cmpd="sng" algn="ctr">
            <a:solidFill>
              <a:srgbClr val="001135"/>
            </a:solidFill>
            <a:prstDash val="solid"/>
            <a:miter lim="800000"/>
            <a:tailEnd type="triangle"/>
          </a:ln>
          <a:effectLst/>
        </p:spPr>
      </p:cxnSp>
      <p:cxnSp>
        <p:nvCxnSpPr>
          <p:cNvPr id="96" name="Straight Arrow Connector 95">
            <a:extLst>
              <a:ext uri="{FF2B5EF4-FFF2-40B4-BE49-F238E27FC236}">
                <a16:creationId xmlns:a16="http://schemas.microsoft.com/office/drawing/2014/main" id="{5F287B17-271B-85E3-37BA-83B8F2DF681F}"/>
              </a:ext>
            </a:extLst>
          </p:cNvPr>
          <p:cNvCxnSpPr>
            <a:cxnSpLocks/>
            <a:stCxn id="88" idx="2"/>
            <a:endCxn id="122" idx="0"/>
          </p:cNvCxnSpPr>
          <p:nvPr/>
        </p:nvCxnSpPr>
        <p:spPr>
          <a:xfrm flipH="1">
            <a:off x="6478577" y="4928758"/>
            <a:ext cx="517261" cy="563051"/>
          </a:xfrm>
          <a:prstGeom prst="straightConnector1">
            <a:avLst/>
          </a:prstGeom>
          <a:noFill/>
          <a:ln w="6350" cap="flat" cmpd="sng" algn="ctr">
            <a:solidFill>
              <a:srgbClr val="001135"/>
            </a:solidFill>
            <a:prstDash val="solid"/>
            <a:miter lim="800000"/>
            <a:tailEnd type="triangle"/>
          </a:ln>
          <a:effectLst/>
        </p:spPr>
      </p:cxnSp>
      <p:cxnSp>
        <p:nvCxnSpPr>
          <p:cNvPr id="97" name="Straight Arrow Connector 96">
            <a:extLst>
              <a:ext uri="{FF2B5EF4-FFF2-40B4-BE49-F238E27FC236}">
                <a16:creationId xmlns:a16="http://schemas.microsoft.com/office/drawing/2014/main" id="{9FA71BD9-A591-F4A0-C2A7-2893BF2420FD}"/>
              </a:ext>
            </a:extLst>
          </p:cNvPr>
          <p:cNvCxnSpPr>
            <a:cxnSpLocks/>
            <a:stCxn id="88" idx="2"/>
            <a:endCxn id="123" idx="0"/>
          </p:cNvCxnSpPr>
          <p:nvPr/>
        </p:nvCxnSpPr>
        <p:spPr>
          <a:xfrm>
            <a:off x="6995838" y="4928758"/>
            <a:ext cx="929517" cy="563051"/>
          </a:xfrm>
          <a:prstGeom prst="straightConnector1">
            <a:avLst/>
          </a:prstGeom>
          <a:noFill/>
          <a:ln w="6350" cap="flat" cmpd="sng" algn="ctr">
            <a:solidFill>
              <a:srgbClr val="001135"/>
            </a:solidFill>
            <a:prstDash val="solid"/>
            <a:miter lim="800000"/>
            <a:tailEnd type="triangle"/>
          </a:ln>
          <a:effectLst/>
        </p:spPr>
      </p:cxnSp>
      <p:cxnSp>
        <p:nvCxnSpPr>
          <p:cNvPr id="98" name="Straight Arrow Connector 97">
            <a:extLst>
              <a:ext uri="{FF2B5EF4-FFF2-40B4-BE49-F238E27FC236}">
                <a16:creationId xmlns:a16="http://schemas.microsoft.com/office/drawing/2014/main" id="{0DAA1812-E7B5-E2E5-DE9C-38FA483D10B9}"/>
              </a:ext>
            </a:extLst>
          </p:cNvPr>
          <p:cNvCxnSpPr>
            <a:cxnSpLocks/>
            <a:stCxn id="83" idx="2"/>
            <a:endCxn id="88" idx="0"/>
          </p:cNvCxnSpPr>
          <p:nvPr/>
        </p:nvCxnSpPr>
        <p:spPr>
          <a:xfrm>
            <a:off x="5816157" y="3536756"/>
            <a:ext cx="1179681" cy="786002"/>
          </a:xfrm>
          <a:prstGeom prst="straightConnector1">
            <a:avLst/>
          </a:prstGeom>
          <a:noFill/>
          <a:ln w="6350" cap="flat" cmpd="sng" algn="ctr">
            <a:solidFill>
              <a:srgbClr val="001135"/>
            </a:solidFill>
            <a:prstDash val="solid"/>
            <a:miter lim="800000"/>
            <a:tailEnd type="triangle"/>
          </a:ln>
          <a:effectLst/>
        </p:spPr>
      </p:cxnSp>
      <p:cxnSp>
        <p:nvCxnSpPr>
          <p:cNvPr id="99" name="Straight Arrow Connector 98">
            <a:extLst>
              <a:ext uri="{FF2B5EF4-FFF2-40B4-BE49-F238E27FC236}">
                <a16:creationId xmlns:a16="http://schemas.microsoft.com/office/drawing/2014/main" id="{83E93B70-7054-2A1B-3A93-561A4912FD76}"/>
              </a:ext>
            </a:extLst>
          </p:cNvPr>
          <p:cNvCxnSpPr>
            <a:cxnSpLocks/>
            <a:stCxn id="86" idx="2"/>
            <a:endCxn id="87" idx="0"/>
          </p:cNvCxnSpPr>
          <p:nvPr/>
        </p:nvCxnSpPr>
        <p:spPr>
          <a:xfrm flipH="1">
            <a:off x="5125099" y="4943452"/>
            <a:ext cx="19113" cy="548356"/>
          </a:xfrm>
          <a:prstGeom prst="straightConnector1">
            <a:avLst/>
          </a:prstGeom>
          <a:noFill/>
          <a:ln w="6350" cap="flat" cmpd="sng" algn="ctr">
            <a:solidFill>
              <a:srgbClr val="001135"/>
            </a:solidFill>
            <a:prstDash val="solid"/>
            <a:miter lim="800000"/>
            <a:tailEnd type="triangle"/>
          </a:ln>
          <a:effectLst/>
        </p:spPr>
      </p:cxnSp>
      <p:sp>
        <p:nvSpPr>
          <p:cNvPr id="122" name="Rectangle 121">
            <a:extLst>
              <a:ext uri="{FF2B5EF4-FFF2-40B4-BE49-F238E27FC236}">
                <a16:creationId xmlns:a16="http://schemas.microsoft.com/office/drawing/2014/main" id="{2C07670A-F1C8-5801-B39C-5E9C85C0961E}"/>
              </a:ext>
            </a:extLst>
          </p:cNvPr>
          <p:cNvSpPr/>
          <p:nvPr/>
        </p:nvSpPr>
        <p:spPr>
          <a:xfrm>
            <a:off x="5889758" y="5491809"/>
            <a:ext cx="1177637" cy="836817"/>
          </a:xfrm>
          <a:prstGeom prst="rect">
            <a:avLst/>
          </a:prstGeom>
          <a:solidFill>
            <a:srgbClr val="CCCCCC"/>
          </a:solidFill>
          <a:ln w="12700" cap="flat" cmpd="sng" algn="ctr">
            <a:noFill/>
            <a:prstDash val="solid"/>
            <a:miter lim="800000"/>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300"/>
              </a:spcAft>
              <a:buClrTx/>
              <a:buSzPct val="100000"/>
              <a:buFontTx/>
              <a:buNone/>
              <a:tabLst/>
              <a:defRPr/>
            </a:pPr>
            <a:r>
              <a:rPr kumimoji="0" lang="en-US" sz="1200" b="0" i="0" u="none" strike="noStrike" kern="0" cap="none" spc="0" normalizeH="0" baseline="0" noProof="0" dirty="0">
                <a:ln>
                  <a:noFill/>
                </a:ln>
                <a:solidFill>
                  <a:srgbClr val="001135"/>
                </a:solidFill>
                <a:effectLst/>
                <a:uLnTx/>
                <a:uFillTx/>
                <a:latin typeface="Nokia Pure Text Light"/>
                <a:ea typeface="+mn-ea"/>
                <a:cs typeface="+mn-cs"/>
              </a:rPr>
              <a:t>Security &amp; resilience</a:t>
            </a:r>
          </a:p>
        </p:txBody>
      </p:sp>
      <p:sp>
        <p:nvSpPr>
          <p:cNvPr id="123" name="Rectangle 122">
            <a:extLst>
              <a:ext uri="{FF2B5EF4-FFF2-40B4-BE49-F238E27FC236}">
                <a16:creationId xmlns:a16="http://schemas.microsoft.com/office/drawing/2014/main" id="{515C5552-203D-C2B7-FF7F-EF3141F45C08}"/>
              </a:ext>
            </a:extLst>
          </p:cNvPr>
          <p:cNvSpPr/>
          <p:nvPr/>
        </p:nvSpPr>
        <p:spPr>
          <a:xfrm>
            <a:off x="7336536" y="5491809"/>
            <a:ext cx="1177637" cy="836817"/>
          </a:xfrm>
          <a:prstGeom prst="rect">
            <a:avLst/>
          </a:prstGeom>
          <a:solidFill>
            <a:srgbClr val="CCCCCC"/>
          </a:solidFill>
          <a:ln w="12700" cap="flat" cmpd="sng" algn="ctr">
            <a:noFill/>
            <a:prstDash val="solid"/>
            <a:miter lim="800000"/>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300"/>
              </a:spcAft>
              <a:buClrTx/>
              <a:buSzPct val="100000"/>
              <a:buFontTx/>
              <a:buNone/>
              <a:tabLst/>
              <a:defRPr/>
            </a:pPr>
            <a:r>
              <a:rPr kumimoji="0" lang="en-US" sz="1200" b="0" i="0" u="none" strike="noStrike" kern="0" cap="none" spc="0" normalizeH="0" baseline="0" noProof="0" dirty="0">
                <a:ln>
                  <a:noFill/>
                </a:ln>
                <a:solidFill>
                  <a:srgbClr val="001135"/>
                </a:solidFill>
                <a:effectLst/>
                <a:uLnTx/>
                <a:uFillTx/>
                <a:latin typeface="Nokia Pure Text Light"/>
                <a:ea typeface="+mn-ea"/>
                <a:cs typeface="+mn-cs"/>
              </a:rPr>
              <a:t>Privacy / confidentiality</a:t>
            </a:r>
          </a:p>
        </p:txBody>
      </p:sp>
      <p:sp>
        <p:nvSpPr>
          <p:cNvPr id="130" name="TextBox 129">
            <a:extLst>
              <a:ext uri="{FF2B5EF4-FFF2-40B4-BE49-F238E27FC236}">
                <a16:creationId xmlns:a16="http://schemas.microsoft.com/office/drawing/2014/main" id="{90793862-F3F7-167D-2E61-399E1F475A66}"/>
              </a:ext>
            </a:extLst>
          </p:cNvPr>
          <p:cNvSpPr txBox="1"/>
          <p:nvPr/>
        </p:nvSpPr>
        <p:spPr>
          <a:xfrm>
            <a:off x="7533328" y="1643546"/>
            <a:ext cx="4574693" cy="461665"/>
          </a:xfrm>
          <a:prstGeom prst="rect">
            <a:avLst/>
          </a:prstGeom>
          <a:noFill/>
        </p:spPr>
        <p:txBody>
          <a:bodyPr wrap="square">
            <a:spAutoFit/>
          </a:bodyPr>
          <a:lstStyle/>
          <a:p>
            <a:r>
              <a:rPr lang="en-US" sz="1200" i="1" dirty="0"/>
              <a:t>“ensuring that today’s actions do not limit the range of economic, social and environmental options to future generations” *</a:t>
            </a:r>
          </a:p>
        </p:txBody>
      </p:sp>
      <p:sp>
        <p:nvSpPr>
          <p:cNvPr id="132" name="Rectangle 131">
            <a:extLst>
              <a:ext uri="{FF2B5EF4-FFF2-40B4-BE49-F238E27FC236}">
                <a16:creationId xmlns:a16="http://schemas.microsoft.com/office/drawing/2014/main" id="{2312B6AE-36F9-81B2-710E-5F9A087C7B94}"/>
              </a:ext>
            </a:extLst>
          </p:cNvPr>
          <p:cNvSpPr/>
          <p:nvPr/>
        </p:nvSpPr>
        <p:spPr>
          <a:xfrm>
            <a:off x="8854751" y="3969146"/>
            <a:ext cx="3041780" cy="1231641"/>
          </a:xfrm>
          <a:prstGeom prst="rect">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en-US" sz="1200" dirty="0"/>
              <a:t>The split of “Social Sustainability” ensures sharp addressing of the very broad scope far beyond 3GPP scope of work. It further allows better mapping with IMT-2030 goals and a clearer focus of SA1 work.</a:t>
            </a:r>
          </a:p>
        </p:txBody>
      </p:sp>
      <p:sp>
        <p:nvSpPr>
          <p:cNvPr id="2" name="TextBox 1">
            <a:extLst>
              <a:ext uri="{FF2B5EF4-FFF2-40B4-BE49-F238E27FC236}">
                <a16:creationId xmlns:a16="http://schemas.microsoft.com/office/drawing/2014/main" id="{403C382F-1A56-AB1B-93FD-DC2B333C842F}"/>
              </a:ext>
            </a:extLst>
          </p:cNvPr>
          <p:cNvSpPr txBox="1"/>
          <p:nvPr/>
        </p:nvSpPr>
        <p:spPr>
          <a:xfrm>
            <a:off x="9210867" y="6498595"/>
            <a:ext cx="1701107" cy="261610"/>
          </a:xfrm>
          <a:prstGeom prst="rect">
            <a:avLst/>
          </a:prstGeom>
          <a:noFill/>
        </p:spPr>
        <p:txBody>
          <a:bodyPr wrap="none" rtlCol="0">
            <a:spAutoFit/>
          </a:bodyPr>
          <a:lstStyle/>
          <a:p>
            <a:r>
              <a:rPr lang="en-US" sz="1100" dirty="0"/>
              <a:t>* From </a:t>
            </a:r>
            <a:r>
              <a:rPr lang="en-US" sz="1100" dirty="0">
                <a:hlinkClick r:id="rId2"/>
              </a:rPr>
              <a:t>ITU-R M-2160-0 </a:t>
            </a:r>
            <a:endParaRPr lang="en-US" sz="1100" dirty="0"/>
          </a:p>
        </p:txBody>
      </p:sp>
    </p:spTree>
    <p:extLst>
      <p:ext uri="{BB962C8B-B14F-4D97-AF65-F5344CB8AC3E}">
        <p14:creationId xmlns:p14="http://schemas.microsoft.com/office/powerpoint/2010/main" val="21825850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1321A1B-F492-4B70-3B1E-B893FCA41241}"/>
              </a:ext>
            </a:extLst>
          </p:cNvPr>
          <p:cNvSpPr>
            <a:spLocks noGrp="1"/>
          </p:cNvSpPr>
          <p:nvPr>
            <p:ph type="title"/>
          </p:nvPr>
        </p:nvSpPr>
        <p:spPr/>
        <p:txBody>
          <a:bodyPr/>
          <a:lstStyle/>
          <a:p>
            <a:r>
              <a:rPr lang="en-US" dirty="0"/>
              <a:t>3. Proposed meaning for SA1 KVs (1/2)</a:t>
            </a:r>
          </a:p>
        </p:txBody>
      </p:sp>
      <p:graphicFrame>
        <p:nvGraphicFramePr>
          <p:cNvPr id="5" name="Table 4">
            <a:extLst>
              <a:ext uri="{FF2B5EF4-FFF2-40B4-BE49-F238E27FC236}">
                <a16:creationId xmlns:a16="http://schemas.microsoft.com/office/drawing/2014/main" id="{3699ABF0-492B-2951-98BB-55179E2BBAA5}"/>
              </a:ext>
            </a:extLst>
          </p:cNvPr>
          <p:cNvGraphicFramePr>
            <a:graphicFrameLocks noGrp="1"/>
          </p:cNvGraphicFramePr>
          <p:nvPr>
            <p:extLst>
              <p:ext uri="{D42A27DB-BD31-4B8C-83A1-F6EECF244321}">
                <p14:modId xmlns:p14="http://schemas.microsoft.com/office/powerpoint/2010/main" val="2351125512"/>
              </p:ext>
            </p:extLst>
          </p:nvPr>
        </p:nvGraphicFramePr>
        <p:xfrm>
          <a:off x="651933" y="1489364"/>
          <a:ext cx="11078399" cy="4695731"/>
        </p:xfrm>
        <a:graphic>
          <a:graphicData uri="http://schemas.openxmlformats.org/drawingml/2006/table">
            <a:tbl>
              <a:tblPr bandRow="1">
                <a:tableStyleId>{5C22544A-7EE6-4342-B048-85BDC9FD1C3A}</a:tableStyleId>
              </a:tblPr>
              <a:tblGrid>
                <a:gridCol w="551716">
                  <a:extLst>
                    <a:ext uri="{9D8B030D-6E8A-4147-A177-3AD203B41FA5}">
                      <a16:colId xmlns:a16="http://schemas.microsoft.com/office/drawing/2014/main" val="2733350955"/>
                    </a:ext>
                  </a:extLst>
                </a:gridCol>
                <a:gridCol w="1306286">
                  <a:extLst>
                    <a:ext uri="{9D8B030D-6E8A-4147-A177-3AD203B41FA5}">
                      <a16:colId xmlns:a16="http://schemas.microsoft.com/office/drawing/2014/main" val="89840398"/>
                    </a:ext>
                  </a:extLst>
                </a:gridCol>
                <a:gridCol w="9220397">
                  <a:extLst>
                    <a:ext uri="{9D8B030D-6E8A-4147-A177-3AD203B41FA5}">
                      <a16:colId xmlns:a16="http://schemas.microsoft.com/office/drawing/2014/main" val="1618772559"/>
                    </a:ext>
                  </a:extLst>
                </a:gridCol>
              </a:tblGrid>
              <a:tr h="4695731">
                <a:tc>
                  <a:txBody>
                    <a:bodyPr/>
                    <a:lstStyle/>
                    <a:p>
                      <a:r>
                        <a:rPr lang="en-US" sz="1400">
                          <a:solidFill>
                            <a:schemeClr val="tx1"/>
                          </a:solidFill>
                        </a:rPr>
                        <a:t>Environmental Sustainability</a:t>
                      </a:r>
                      <a:endParaRPr lang="en-US" sz="1400" dirty="0">
                        <a:solidFill>
                          <a:schemeClr val="tx1"/>
                        </a:solidFill>
                      </a:endParaRPr>
                    </a:p>
                  </a:txBody>
                  <a:tcPr vert="vert270" anchor="ctr">
                    <a:solidFill>
                      <a:schemeClr val="accent5"/>
                    </a:solidFill>
                  </a:tcPr>
                </a:tc>
                <a:tc>
                  <a:txBody>
                    <a:bodyPr/>
                    <a:lstStyle/>
                    <a:p>
                      <a:r>
                        <a:rPr lang="en-US" sz="1400" dirty="0">
                          <a:solidFill>
                            <a:schemeClr val="tx1"/>
                          </a:solidFill>
                        </a:rPr>
                        <a:t>Environ. sustainability</a:t>
                      </a:r>
                    </a:p>
                  </a:txBody>
                  <a:tcPr anchor="ctr"/>
                </a:tc>
                <a:tc>
                  <a:txBody>
                    <a:bodyPr/>
                    <a:lstStyle/>
                    <a:p>
                      <a:pPr marL="742950" marR="0" lvl="0" indent="-285750" algn="l" defTabSz="914400" rtl="0" eaLnBrk="1" fontAlgn="ctr" latinLnBrk="0" hangingPunct="1">
                        <a:lnSpc>
                          <a:spcPct val="100000"/>
                        </a:lnSpc>
                        <a:spcBef>
                          <a:spcPts val="0"/>
                        </a:spcBef>
                        <a:spcAft>
                          <a:spcPts val="0"/>
                        </a:spcAft>
                        <a:buClr>
                          <a:srgbClr val="000000"/>
                        </a:buClr>
                        <a:buSzTx/>
                        <a:buFont typeface="Courier New" panose="02070309020205020404" pitchFamily="49" charset="0"/>
                        <a:buChar char="o"/>
                        <a:tabLst/>
                        <a:defRPr/>
                      </a:pPr>
                      <a:r>
                        <a:rPr lang="en-US" sz="1200" dirty="0">
                          <a:solidFill>
                            <a:schemeClr val="tx1"/>
                          </a:solidFill>
                          <a:effectLst/>
                          <a:latin typeface="Calibri" panose="020F0502020204030204" pitchFamily="34" charset="0"/>
                        </a:rPr>
                        <a:t>Contributing to the preservation and regeneration of natural resources and ecosystems, as well </a:t>
                      </a:r>
                      <a:r>
                        <a:rPr lang="en-US" sz="1200" b="0" i="0" u="none" strike="noStrike" cap="none" dirty="0">
                          <a:solidFill>
                            <a:schemeClr val="tx1"/>
                          </a:solidFill>
                          <a:effectLst/>
                          <a:latin typeface="Calibri" panose="020F0502020204030204" pitchFamily="34" charset="0"/>
                          <a:ea typeface="+mn-ea"/>
                          <a:cs typeface="+mn-cs"/>
                          <a:sym typeface="Arial"/>
                        </a:rPr>
                        <a:t>as curbing climate change. </a:t>
                      </a:r>
                      <a:r>
                        <a:rPr lang="en-GB" sz="1200" b="0" i="0" u="none" strike="noStrike" cap="none" dirty="0">
                          <a:solidFill>
                            <a:schemeClr val="tx1"/>
                          </a:solidFill>
                          <a:effectLst/>
                          <a:latin typeface="Calibri" panose="020F0502020204030204" pitchFamily="34" charset="0"/>
                          <a:ea typeface="+mn-ea"/>
                          <a:cs typeface="+mn-cs"/>
                          <a:sym typeface="Arial"/>
                        </a:rPr>
                        <a:t>It includes the need to reduce both drivers and effects of topics like such as climate change, GHG/CO2e emissions, air, soil &amp; water pollution, water scarcity and deforestation.</a:t>
                      </a:r>
                      <a:endParaRPr lang="en-US" sz="1200" b="0" i="0" u="none" strike="noStrike" cap="none" dirty="0">
                        <a:solidFill>
                          <a:schemeClr val="tx1"/>
                        </a:solidFill>
                        <a:effectLst/>
                        <a:latin typeface="Calibri" panose="020F0502020204030204" pitchFamily="34" charset="0"/>
                        <a:ea typeface="+mn-ea"/>
                        <a:cs typeface="+mn-cs"/>
                        <a:sym typeface="Arial"/>
                      </a:endParaRPr>
                    </a:p>
                    <a:p>
                      <a:pPr marL="742950" lvl="0" indent="-285750" algn="l" rtl="0" fontAlgn="ctr">
                        <a:spcBef>
                          <a:spcPts val="0"/>
                        </a:spcBef>
                        <a:spcAft>
                          <a:spcPts val="0"/>
                        </a:spcAft>
                        <a:buFont typeface="Courier New" panose="02070309020205020404" pitchFamily="49" charset="0"/>
                        <a:buChar char="o"/>
                      </a:pPr>
                      <a:r>
                        <a:rPr lang="en-US" sz="1200" dirty="0">
                          <a:solidFill>
                            <a:schemeClr val="tx1">
                              <a:lumMod val="10000"/>
                            </a:schemeClr>
                          </a:solidFill>
                          <a:effectLst/>
                          <a:latin typeface="Calibri" panose="020F0502020204030204" pitchFamily="34" charset="0"/>
                        </a:rPr>
                        <a:t>Note that attention should be paid to the rebound effects connected to the design and development of 6G systems, while considering e.g., inclusivity-coverage/production-emissions, economic viability/TCO-affordability aspects.</a:t>
                      </a:r>
                    </a:p>
                    <a:p>
                      <a:pPr marL="742950" lvl="0" indent="-285750" algn="l" rtl="0" fontAlgn="ctr">
                        <a:spcBef>
                          <a:spcPts val="0"/>
                        </a:spcBef>
                        <a:spcAft>
                          <a:spcPts val="0"/>
                        </a:spcAft>
                        <a:buFont typeface="Courier New" panose="02070309020205020404" pitchFamily="49" charset="0"/>
                        <a:buChar char="o"/>
                      </a:pPr>
                      <a:r>
                        <a:rPr lang="en-US" sz="1200" u="sng" dirty="0">
                          <a:solidFill>
                            <a:schemeClr val="tx1">
                              <a:lumMod val="10000"/>
                            </a:schemeClr>
                          </a:solidFill>
                          <a:effectLst/>
                          <a:latin typeface="Calibri" panose="020F0502020204030204" pitchFamily="34" charset="0"/>
                        </a:rPr>
                        <a:t>Sustainable 6G</a:t>
                      </a:r>
                      <a:r>
                        <a:rPr lang="en-US" sz="1200" dirty="0">
                          <a:solidFill>
                            <a:schemeClr val="tx1">
                              <a:lumMod val="10000"/>
                            </a:schemeClr>
                          </a:solidFill>
                          <a:effectLst/>
                          <a:latin typeface="Calibri" panose="020F0502020204030204" pitchFamily="34" charset="0"/>
                        </a:rPr>
                        <a:t>: </a:t>
                      </a:r>
                    </a:p>
                    <a:p>
                      <a:pPr marL="982944" marR="0" lvl="1" indent="-285750" algn="l" defTabSz="914400" rtl="0" eaLnBrk="1" fontAlgn="ctr" latinLnBrk="0" hangingPunct="1">
                        <a:lnSpc>
                          <a:spcPct val="100000"/>
                        </a:lnSpc>
                        <a:spcBef>
                          <a:spcPts val="0"/>
                        </a:spcBef>
                        <a:spcAft>
                          <a:spcPts val="0"/>
                        </a:spcAft>
                        <a:buClr>
                          <a:srgbClr val="000000"/>
                        </a:buClr>
                        <a:buSzTx/>
                        <a:buFont typeface="Courier New" panose="02070309020205020404" pitchFamily="49" charset="0"/>
                        <a:buChar char="o"/>
                        <a:tabLst/>
                        <a:defRPr/>
                      </a:pPr>
                      <a:r>
                        <a:rPr lang="en-US" sz="1050" dirty="0">
                          <a:solidFill>
                            <a:schemeClr val="tx1">
                              <a:lumMod val="10000"/>
                            </a:schemeClr>
                          </a:solidFill>
                          <a:effectLst/>
                          <a:latin typeface="Calibri" panose="020F0502020204030204" pitchFamily="34" charset="0"/>
                        </a:rPr>
                        <a:t>Using environmental metrics for evaluation of 6G from a system and lifecycle perspective</a:t>
                      </a:r>
                    </a:p>
                    <a:p>
                      <a:pPr marL="982944" lvl="1" indent="-285750" algn="l" fontAlgn="ctr">
                        <a:spcAft>
                          <a:spcPts val="0"/>
                        </a:spcAft>
                        <a:buFont typeface="Courier New" panose="02070309020205020404" pitchFamily="49" charset="0"/>
                        <a:buChar char="o"/>
                      </a:pPr>
                      <a:r>
                        <a:rPr lang="en-US" sz="1050" dirty="0">
                          <a:solidFill>
                            <a:schemeClr val="tx1">
                              <a:lumMod val="10000"/>
                            </a:schemeClr>
                          </a:solidFill>
                          <a:effectLst/>
                          <a:latin typeface="Calibri" panose="020F0502020204030204" pitchFamily="34" charset="0"/>
                        </a:rPr>
                        <a:t>Improving energy efficiency and reduce total energy consumption target e.g. “zero consumption at zero load”. It includes network and device side energy forecasting, production, storing and consumption, e.g. enabling more energy efficient network operations covering monitoring, </a:t>
                      </a:r>
                      <a:r>
                        <a:rPr lang="en-US" sz="1050" dirty="0" err="1">
                          <a:solidFill>
                            <a:schemeClr val="tx1">
                              <a:lumMod val="10000"/>
                            </a:schemeClr>
                          </a:solidFill>
                          <a:effectLst/>
                          <a:latin typeface="Calibri" panose="020F0502020204030204" pitchFamily="34" charset="0"/>
                        </a:rPr>
                        <a:t>optimisation</a:t>
                      </a:r>
                      <a:r>
                        <a:rPr lang="en-US" sz="1050" dirty="0">
                          <a:solidFill>
                            <a:schemeClr val="tx1">
                              <a:lumMod val="10000"/>
                            </a:schemeClr>
                          </a:solidFill>
                          <a:effectLst/>
                          <a:latin typeface="Calibri" panose="020F0502020204030204" pitchFamily="34" charset="0"/>
                        </a:rPr>
                        <a:t>, self-diagnose &amp; healing. </a:t>
                      </a:r>
                    </a:p>
                    <a:p>
                      <a:pPr marL="982944" lvl="1" indent="-285750" algn="l" fontAlgn="ctr">
                        <a:spcAft>
                          <a:spcPts val="0"/>
                        </a:spcAft>
                        <a:buFont typeface="Courier New" panose="02070309020205020404" pitchFamily="49" charset="0"/>
                        <a:buChar char="o"/>
                      </a:pPr>
                      <a:r>
                        <a:rPr lang="en-US" sz="1050" dirty="0">
                          <a:solidFill>
                            <a:schemeClr val="tx1">
                              <a:lumMod val="10000"/>
                            </a:schemeClr>
                          </a:solidFill>
                          <a:effectLst/>
                          <a:latin typeface="Calibri" panose="020F0502020204030204" pitchFamily="34" charset="0"/>
                        </a:rPr>
                        <a:t>Improving decarbonizing the runtime of mobile networks and services targeting net zero objectives. </a:t>
                      </a:r>
                    </a:p>
                    <a:p>
                      <a:pPr marL="982944" lvl="1" indent="-285750" algn="l" fontAlgn="ctr">
                        <a:spcAft>
                          <a:spcPts val="0"/>
                        </a:spcAft>
                        <a:buFont typeface="Courier New" panose="02070309020205020404" pitchFamily="49" charset="0"/>
                        <a:buChar char="o"/>
                      </a:pPr>
                      <a:r>
                        <a:rPr lang="en-US" sz="1050" dirty="0">
                          <a:solidFill>
                            <a:schemeClr val="tx1">
                              <a:lumMod val="10000"/>
                            </a:schemeClr>
                          </a:solidFill>
                          <a:effectLst/>
                          <a:latin typeface="Calibri" panose="020F0502020204030204" pitchFamily="34" charset="0"/>
                        </a:rPr>
                        <a:t>Investigating network/device performance versus energy consumption trade-offs.</a:t>
                      </a:r>
                    </a:p>
                    <a:p>
                      <a:pPr marL="982944" lvl="1" indent="-285750" algn="l" fontAlgn="ctr">
                        <a:spcAft>
                          <a:spcPts val="0"/>
                        </a:spcAft>
                        <a:buFont typeface="Courier New" panose="02070309020205020404" pitchFamily="49" charset="0"/>
                        <a:buChar char="o"/>
                      </a:pPr>
                      <a:r>
                        <a:rPr lang="en-US" sz="1050" dirty="0">
                          <a:solidFill>
                            <a:schemeClr val="tx1">
                              <a:lumMod val="10000"/>
                            </a:schemeClr>
                          </a:solidFill>
                          <a:effectLst/>
                          <a:latin typeface="Calibri" panose="020F0502020204030204" pitchFamily="34" charset="0"/>
                        </a:rPr>
                        <a:t>Enabling improved circularity of network elements and devices (e.g. via software upgrades, multiple ownerships </a:t>
                      </a:r>
                      <a:r>
                        <a:rPr lang="en-US" sz="1050" dirty="0" err="1">
                          <a:solidFill>
                            <a:schemeClr val="tx1">
                              <a:lumMod val="10000"/>
                            </a:schemeClr>
                          </a:solidFill>
                          <a:effectLst/>
                          <a:latin typeface="Calibri" panose="020F0502020204030204" pitchFamily="34" charset="0"/>
                        </a:rPr>
                        <a:t>etc</a:t>
                      </a:r>
                      <a:r>
                        <a:rPr lang="en-US" sz="1050" dirty="0">
                          <a:solidFill>
                            <a:schemeClr val="tx1">
                              <a:lumMod val="10000"/>
                            </a:schemeClr>
                          </a:solidFill>
                          <a:effectLst/>
                          <a:latin typeface="Calibri" panose="020F0502020204030204" pitchFamily="34" charset="0"/>
                        </a:rPr>
                        <a:t>)</a:t>
                      </a:r>
                    </a:p>
                    <a:p>
                      <a:pPr marL="982944" lvl="1" indent="-285750" algn="l" fontAlgn="ctr">
                        <a:spcAft>
                          <a:spcPts val="0"/>
                        </a:spcAft>
                        <a:buFont typeface="Courier New" panose="02070309020205020404" pitchFamily="49" charset="0"/>
                        <a:buChar char="o"/>
                      </a:pPr>
                      <a:r>
                        <a:rPr lang="en-US" sz="1050" dirty="0">
                          <a:solidFill>
                            <a:schemeClr val="tx1">
                              <a:lumMod val="10000"/>
                            </a:schemeClr>
                          </a:solidFill>
                          <a:effectLst/>
                          <a:latin typeface="Calibri" panose="020F0502020204030204" pitchFamily="34" charset="0"/>
                        </a:rPr>
                        <a:t>Addressing energy resilience where the network and services adapt dynamically to the constrained availability of energy (</a:t>
                      </a:r>
                      <a:r>
                        <a:rPr lang="en-US" sz="1050" dirty="0" err="1">
                          <a:solidFill>
                            <a:schemeClr val="tx1">
                              <a:lumMod val="10000"/>
                            </a:schemeClr>
                          </a:solidFill>
                          <a:effectLst/>
                          <a:latin typeface="Calibri" panose="020F0502020204030204" pitchFamily="34" charset="0"/>
                        </a:rPr>
                        <a:t>eg</a:t>
                      </a:r>
                      <a:r>
                        <a:rPr lang="en-US" sz="1050" dirty="0">
                          <a:solidFill>
                            <a:schemeClr val="tx1">
                              <a:lumMod val="10000"/>
                            </a:schemeClr>
                          </a:solidFill>
                          <a:effectLst/>
                          <a:latin typeface="Calibri" panose="020F0502020204030204" pitchFamily="34" charset="0"/>
                        </a:rPr>
                        <a:t> renewable, outages, disasters)</a:t>
                      </a:r>
                    </a:p>
                    <a:p>
                      <a:pPr marL="982944" lvl="1" indent="-285750" algn="l" fontAlgn="ctr">
                        <a:spcAft>
                          <a:spcPts val="0"/>
                        </a:spcAft>
                        <a:buFont typeface="Courier New" panose="02070309020205020404" pitchFamily="49" charset="0"/>
                        <a:buChar char="o"/>
                      </a:pPr>
                      <a:r>
                        <a:rPr lang="en-US" sz="1050" dirty="0">
                          <a:solidFill>
                            <a:schemeClr val="tx1">
                              <a:lumMod val="10000"/>
                            </a:schemeClr>
                          </a:solidFill>
                          <a:effectLst/>
                          <a:latin typeface="Calibri" panose="020F0502020204030204" pitchFamily="34" charset="0"/>
                        </a:rPr>
                        <a:t>Minimizing the EMF effects on health.</a:t>
                      </a:r>
                    </a:p>
                    <a:p>
                      <a:pPr marL="982944" lvl="1" indent="-285750" algn="l" fontAlgn="ctr">
                        <a:spcAft>
                          <a:spcPts val="0"/>
                        </a:spcAft>
                        <a:buFont typeface="Courier New" panose="02070309020205020404" pitchFamily="49" charset="0"/>
                        <a:buChar char="o"/>
                      </a:pPr>
                      <a:r>
                        <a:rPr lang="en-US" sz="1050" dirty="0">
                          <a:solidFill>
                            <a:schemeClr val="tx1">
                              <a:lumMod val="10000"/>
                            </a:schemeClr>
                          </a:solidFill>
                          <a:effectLst/>
                          <a:latin typeface="Calibri" panose="020F0502020204030204" pitchFamily="34" charset="0"/>
                        </a:rPr>
                        <a:t>Ensuring that the various AI/ML techniques used in 6G networks are environmentally sustainable, in particular the ones directly aiming at improved energy efficiency (“AI for sustainability”). </a:t>
                      </a:r>
                    </a:p>
                    <a:p>
                      <a:pPr marL="742950" lvl="0" indent="-285750" algn="l" rtl="0" fontAlgn="ctr">
                        <a:spcBef>
                          <a:spcPts val="0"/>
                        </a:spcBef>
                        <a:spcAft>
                          <a:spcPts val="0"/>
                        </a:spcAft>
                        <a:buFont typeface="Courier New" panose="02070309020205020404" pitchFamily="49" charset="0"/>
                        <a:buChar char="o"/>
                      </a:pPr>
                      <a:r>
                        <a:rPr lang="en-US" sz="1200" u="sng" dirty="0">
                          <a:solidFill>
                            <a:schemeClr val="tx1">
                              <a:lumMod val="10000"/>
                            </a:schemeClr>
                          </a:solidFill>
                          <a:effectLst/>
                          <a:latin typeface="Calibri" panose="020F0502020204030204" pitchFamily="34" charset="0"/>
                        </a:rPr>
                        <a:t>6G for Sustainability</a:t>
                      </a:r>
                      <a:r>
                        <a:rPr lang="en-US" sz="1200" dirty="0">
                          <a:solidFill>
                            <a:schemeClr val="tx1">
                              <a:lumMod val="10000"/>
                            </a:schemeClr>
                          </a:solidFill>
                          <a:effectLst/>
                          <a:latin typeface="Calibri" panose="020F0502020204030204" pitchFamily="34" charset="0"/>
                        </a:rPr>
                        <a:t>: </a:t>
                      </a:r>
                    </a:p>
                    <a:p>
                      <a:pPr marL="982944" lvl="1" indent="-285750" algn="l" fontAlgn="ctr">
                        <a:spcAft>
                          <a:spcPts val="0"/>
                        </a:spcAft>
                        <a:buFont typeface="Courier New" panose="02070309020205020404" pitchFamily="49" charset="0"/>
                        <a:buChar char="o"/>
                      </a:pPr>
                      <a:r>
                        <a:rPr lang="en-US" sz="1050" dirty="0">
                          <a:solidFill>
                            <a:schemeClr val="tx1">
                              <a:lumMod val="10000"/>
                            </a:schemeClr>
                          </a:solidFill>
                          <a:effectLst/>
                          <a:latin typeface="Calibri" panose="020F0502020204030204" pitchFamily="34" charset="0"/>
                        </a:rPr>
                        <a:t>Ensuring 6G technologies and architectures enable use cases to be “service aware” with relation to the network platform, such that intelligent sustainability decisions may be made at use case level </a:t>
                      </a:r>
                    </a:p>
                    <a:p>
                      <a:pPr marL="982944" lvl="1" indent="-285750" algn="l" fontAlgn="ctr">
                        <a:spcAft>
                          <a:spcPts val="0"/>
                        </a:spcAft>
                        <a:buFont typeface="Courier New" panose="02070309020205020404" pitchFamily="49" charset="0"/>
                        <a:buChar char="o"/>
                      </a:pPr>
                      <a:r>
                        <a:rPr lang="en-US" sz="1050" dirty="0">
                          <a:solidFill>
                            <a:schemeClr val="tx1">
                              <a:lumMod val="10000"/>
                            </a:schemeClr>
                          </a:solidFill>
                          <a:effectLst/>
                          <a:latin typeface="Calibri" panose="020F0502020204030204" pitchFamily="34" charset="0"/>
                        </a:rPr>
                        <a:t>Enabling potential environmental impacts reduction (e.g. CO2 emissions reduction) in other sectors, via, for example, more efficient operation of large infrastructure or industrial process leading to energy reduction and/or natural resource impact. Another example could be a better lifecycle management, enabled by 6G and leading to increased lifetime and improved re-use, upcycling and recycling of specific goods. </a:t>
                      </a:r>
                    </a:p>
                    <a:p>
                      <a:pPr marL="982944" lvl="1" indent="-285750" algn="l" fontAlgn="ctr">
                        <a:spcAft>
                          <a:spcPts val="0"/>
                        </a:spcAft>
                        <a:buFont typeface="Courier New" panose="02070309020205020404" pitchFamily="49" charset="0"/>
                        <a:buChar char="o"/>
                      </a:pPr>
                      <a:r>
                        <a:rPr lang="en-US" sz="1050" dirty="0">
                          <a:solidFill>
                            <a:schemeClr val="tx1">
                              <a:lumMod val="10000"/>
                            </a:schemeClr>
                          </a:solidFill>
                          <a:effectLst/>
                          <a:latin typeface="Calibri" panose="020F0502020204030204" pitchFamily="34" charset="0"/>
                        </a:rPr>
                        <a:t>Empowering the entire value chain (including operators and end-users) to exercise choices &amp; preferences that impact environmental sustainability </a:t>
                      </a:r>
                    </a:p>
                  </a:txBody>
                  <a:tcPr marL="45720" marR="45720" anchor="ctr"/>
                </a:tc>
                <a:extLst>
                  <a:ext uri="{0D108BD9-81ED-4DB2-BD59-A6C34878D82A}">
                    <a16:rowId xmlns:a16="http://schemas.microsoft.com/office/drawing/2014/main" val="3975058795"/>
                  </a:ext>
                </a:extLst>
              </a:tr>
            </a:tbl>
          </a:graphicData>
        </a:graphic>
      </p:graphicFrame>
      <p:sp>
        <p:nvSpPr>
          <p:cNvPr id="7" name="TextBox 6">
            <a:extLst>
              <a:ext uri="{FF2B5EF4-FFF2-40B4-BE49-F238E27FC236}">
                <a16:creationId xmlns:a16="http://schemas.microsoft.com/office/drawing/2014/main" id="{61846512-4E68-E31B-A91F-84DD162502A1}"/>
              </a:ext>
            </a:extLst>
          </p:cNvPr>
          <p:cNvSpPr txBox="1"/>
          <p:nvPr/>
        </p:nvSpPr>
        <p:spPr>
          <a:xfrm>
            <a:off x="5530623" y="6185095"/>
            <a:ext cx="6343403" cy="276999"/>
          </a:xfrm>
          <a:prstGeom prst="rect">
            <a:avLst/>
          </a:prstGeom>
          <a:noFill/>
        </p:spPr>
        <p:txBody>
          <a:bodyPr wrap="none" rtlCol="0">
            <a:spAutoFit/>
          </a:bodyPr>
          <a:lstStyle/>
          <a:p>
            <a:r>
              <a:rPr lang="en-US" sz="1200" dirty="0"/>
              <a:t>Sources: EU SNS R&amp;I Work Plan, Hexa-X D1.2, IMT-2030, </a:t>
            </a:r>
            <a:r>
              <a:rPr lang="en-US" sz="1200" dirty="0" err="1"/>
              <a:t>NextGA</a:t>
            </a:r>
            <a:r>
              <a:rPr lang="en-US" sz="1200" dirty="0"/>
              <a:t>, eware6G, SA1, Nokia</a:t>
            </a:r>
          </a:p>
        </p:txBody>
      </p:sp>
      <p:sp>
        <p:nvSpPr>
          <p:cNvPr id="2" name="TextBox 1">
            <a:extLst>
              <a:ext uri="{FF2B5EF4-FFF2-40B4-BE49-F238E27FC236}">
                <a16:creationId xmlns:a16="http://schemas.microsoft.com/office/drawing/2014/main" id="{84056B5A-A050-0378-2307-F1102CB72070}"/>
              </a:ext>
            </a:extLst>
          </p:cNvPr>
          <p:cNvSpPr txBox="1"/>
          <p:nvPr/>
        </p:nvSpPr>
        <p:spPr>
          <a:xfrm>
            <a:off x="9506646" y="1120032"/>
            <a:ext cx="2223686" cy="369332"/>
          </a:xfrm>
          <a:prstGeom prst="rect">
            <a:avLst/>
          </a:prstGeom>
          <a:noFill/>
        </p:spPr>
        <p:txBody>
          <a:bodyPr wrap="none" rtlCol="0">
            <a:spAutoFit/>
          </a:bodyPr>
          <a:lstStyle/>
          <a:p>
            <a:r>
              <a:rPr lang="en-US" dirty="0"/>
              <a:t>For information only</a:t>
            </a:r>
          </a:p>
        </p:txBody>
      </p:sp>
    </p:spTree>
    <p:extLst>
      <p:ext uri="{BB962C8B-B14F-4D97-AF65-F5344CB8AC3E}">
        <p14:creationId xmlns:p14="http://schemas.microsoft.com/office/powerpoint/2010/main" val="159006518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1321A1B-F492-4B70-3B1E-B893FCA41241}"/>
              </a:ext>
            </a:extLst>
          </p:cNvPr>
          <p:cNvSpPr>
            <a:spLocks noGrp="1"/>
          </p:cNvSpPr>
          <p:nvPr>
            <p:ph type="title"/>
          </p:nvPr>
        </p:nvSpPr>
        <p:spPr/>
        <p:txBody>
          <a:bodyPr/>
          <a:lstStyle/>
          <a:p>
            <a:r>
              <a:rPr lang="en-US" dirty="0"/>
              <a:t>3. Proposed meaning for SA1 KVs (2/2)</a:t>
            </a:r>
          </a:p>
        </p:txBody>
      </p:sp>
      <p:graphicFrame>
        <p:nvGraphicFramePr>
          <p:cNvPr id="5" name="Table 4">
            <a:extLst>
              <a:ext uri="{FF2B5EF4-FFF2-40B4-BE49-F238E27FC236}">
                <a16:creationId xmlns:a16="http://schemas.microsoft.com/office/drawing/2014/main" id="{3699ABF0-492B-2951-98BB-55179E2BBAA5}"/>
              </a:ext>
            </a:extLst>
          </p:cNvPr>
          <p:cNvGraphicFramePr>
            <a:graphicFrameLocks noGrp="1"/>
          </p:cNvGraphicFramePr>
          <p:nvPr>
            <p:extLst>
              <p:ext uri="{D42A27DB-BD31-4B8C-83A1-F6EECF244321}">
                <p14:modId xmlns:p14="http://schemas.microsoft.com/office/powerpoint/2010/main" val="1674690097"/>
              </p:ext>
            </p:extLst>
          </p:nvPr>
        </p:nvGraphicFramePr>
        <p:xfrm>
          <a:off x="651933" y="1646953"/>
          <a:ext cx="11078399" cy="4389120"/>
        </p:xfrm>
        <a:graphic>
          <a:graphicData uri="http://schemas.openxmlformats.org/drawingml/2006/table">
            <a:tbl>
              <a:tblPr bandRow="1">
                <a:tableStyleId>{5C22544A-7EE6-4342-B048-85BDC9FD1C3A}</a:tableStyleId>
              </a:tblPr>
              <a:tblGrid>
                <a:gridCol w="654353">
                  <a:extLst>
                    <a:ext uri="{9D8B030D-6E8A-4147-A177-3AD203B41FA5}">
                      <a16:colId xmlns:a16="http://schemas.microsoft.com/office/drawing/2014/main" val="1298965147"/>
                    </a:ext>
                  </a:extLst>
                </a:gridCol>
                <a:gridCol w="1539551">
                  <a:extLst>
                    <a:ext uri="{9D8B030D-6E8A-4147-A177-3AD203B41FA5}">
                      <a16:colId xmlns:a16="http://schemas.microsoft.com/office/drawing/2014/main" val="89840398"/>
                    </a:ext>
                  </a:extLst>
                </a:gridCol>
                <a:gridCol w="8884495">
                  <a:extLst>
                    <a:ext uri="{9D8B030D-6E8A-4147-A177-3AD203B41FA5}">
                      <a16:colId xmlns:a16="http://schemas.microsoft.com/office/drawing/2014/main" val="1618772559"/>
                    </a:ext>
                  </a:extLst>
                </a:gridCol>
              </a:tblGrid>
              <a:tr h="647412">
                <a:tc rowSpan="2">
                  <a:txBody>
                    <a:bodyPr/>
                    <a:lstStyle/>
                    <a:p>
                      <a:r>
                        <a:rPr lang="en-US" sz="1400" dirty="0">
                          <a:solidFill>
                            <a:schemeClr val="tx1"/>
                          </a:solidFill>
                        </a:rPr>
                        <a:t>Social sustainability</a:t>
                      </a:r>
                    </a:p>
                  </a:txBody>
                  <a:tcPr vert="vert270" anchor="ctr">
                    <a:solidFill>
                      <a:schemeClr val="accent5"/>
                    </a:solidFill>
                  </a:tcPr>
                </a:tc>
                <a:tc>
                  <a:txBody>
                    <a:bodyPr/>
                    <a:lstStyle/>
                    <a:p>
                      <a:r>
                        <a:rPr lang="en-US" sz="1400" dirty="0">
                          <a:solidFill>
                            <a:schemeClr val="tx1"/>
                          </a:solidFill>
                        </a:rPr>
                        <a:t>Digital inclusion / equity</a:t>
                      </a:r>
                    </a:p>
                  </a:txBody>
                  <a:tcPr anchor="ctr"/>
                </a:tc>
                <a:tc>
                  <a:txBody>
                    <a:bodyPr/>
                    <a:lstStyle/>
                    <a:p>
                      <a:pPr marL="742950" lvl="1" indent="-285750" algn="l" rtl="0" fontAlgn="ctr">
                        <a:spcBef>
                          <a:spcPts val="0"/>
                        </a:spcBef>
                        <a:spcAft>
                          <a:spcPts val="0"/>
                        </a:spcAft>
                        <a:buFont typeface="Courier New" panose="02070309020205020404" pitchFamily="49" charset="0"/>
                        <a:buChar char="o"/>
                      </a:pPr>
                      <a:r>
                        <a:rPr lang="en-US" sz="1200" dirty="0">
                          <a:solidFill>
                            <a:schemeClr val="tx1">
                              <a:lumMod val="10000"/>
                            </a:schemeClr>
                          </a:solidFill>
                          <a:effectLst/>
                          <a:latin typeface="Calibri" panose="020F0502020204030204" pitchFamily="34" charset="0"/>
                        </a:rPr>
                        <a:t>Improving the social footprint of 6G, such as: </a:t>
                      </a:r>
                    </a:p>
                    <a:p>
                      <a:pPr marL="982944" lvl="2" indent="-285750" algn="l" fontAlgn="ctr">
                        <a:spcAft>
                          <a:spcPts val="0"/>
                        </a:spcAft>
                        <a:buFont typeface="Courier New" panose="02070309020205020404" pitchFamily="49" charset="0"/>
                        <a:buChar char="o"/>
                      </a:pPr>
                      <a:r>
                        <a:rPr lang="en-US" sz="1050" dirty="0">
                          <a:solidFill>
                            <a:schemeClr val="tx1">
                              <a:lumMod val="10000"/>
                            </a:schemeClr>
                          </a:solidFill>
                          <a:effectLst/>
                          <a:latin typeface="Calibri" panose="020F0502020204030204" pitchFamily="34" charset="0"/>
                        </a:rPr>
                        <a:t>Ensuring key democracy values (Fairness, Digital Inclusion, Accessibility, Human rights, equality of opportunity) are preserved for all, regardless of age, gender, race, ethnicity or religion. Increasingly this also includes considering ageing/declining population needs.</a:t>
                      </a:r>
                    </a:p>
                    <a:p>
                      <a:pPr marL="982944" marR="0" lvl="2" indent="-285750" algn="l" defTabSz="914400" rtl="0" eaLnBrk="1" fontAlgn="ctr" latinLnBrk="0" hangingPunct="1">
                        <a:lnSpc>
                          <a:spcPct val="100000"/>
                        </a:lnSpc>
                        <a:spcBef>
                          <a:spcPts val="0"/>
                        </a:spcBef>
                        <a:spcAft>
                          <a:spcPts val="0"/>
                        </a:spcAft>
                        <a:buClr>
                          <a:srgbClr val="000000"/>
                        </a:buClr>
                        <a:buSzTx/>
                        <a:buFont typeface="Courier New" panose="02070309020205020404" pitchFamily="49" charset="0"/>
                        <a:buChar char="o"/>
                        <a:tabLst/>
                        <a:defRPr/>
                      </a:pPr>
                      <a:r>
                        <a:rPr lang="en-US" sz="1050" dirty="0">
                          <a:solidFill>
                            <a:schemeClr val="tx1">
                              <a:lumMod val="10000"/>
                            </a:schemeClr>
                          </a:solidFill>
                          <a:effectLst/>
                          <a:latin typeface="Calibri" panose="020F0502020204030204" pitchFamily="34" charset="0"/>
                        </a:rPr>
                        <a:t>Ensuring that AI/ML techniques to be used in 6G networks are ethical and fair</a:t>
                      </a:r>
                    </a:p>
                    <a:p>
                      <a:pPr marL="982944" lvl="2" indent="-285750" algn="l" fontAlgn="ctr">
                        <a:spcAft>
                          <a:spcPts val="0"/>
                        </a:spcAft>
                        <a:buFont typeface="Courier New" panose="02070309020205020404" pitchFamily="49" charset="0"/>
                        <a:buChar char="o"/>
                      </a:pPr>
                      <a:r>
                        <a:rPr lang="en-US" sz="1050" dirty="0">
                          <a:solidFill>
                            <a:schemeClr val="tx1">
                              <a:lumMod val="10000"/>
                            </a:schemeClr>
                          </a:solidFill>
                          <a:effectLst/>
                          <a:latin typeface="Calibri" panose="020F0502020204030204" pitchFamily="34" charset="0"/>
                        </a:rPr>
                        <a:t>Aiming at the well-being / improved quality-of-life of all individuals and communities and at minimizing the negative effects of the technology on physical and mental health</a:t>
                      </a:r>
                    </a:p>
                    <a:p>
                      <a:pPr marL="742950" lvl="1" indent="-285750" algn="l" rtl="0" fontAlgn="ctr">
                        <a:spcBef>
                          <a:spcPts val="0"/>
                        </a:spcBef>
                        <a:spcAft>
                          <a:spcPts val="0"/>
                        </a:spcAft>
                        <a:buFont typeface="Courier New" panose="02070309020205020404" pitchFamily="49" charset="0"/>
                        <a:buChar char="o"/>
                      </a:pPr>
                      <a:r>
                        <a:rPr lang="en-US" sz="1200" b="0" i="0" u="none" strike="noStrike" cap="none" dirty="0">
                          <a:solidFill>
                            <a:schemeClr val="tx1">
                              <a:lumMod val="10000"/>
                            </a:schemeClr>
                          </a:solidFill>
                          <a:effectLst/>
                          <a:latin typeface="Calibri" panose="020F0502020204030204" pitchFamily="34" charset="0"/>
                          <a:ea typeface="+mn-ea"/>
                          <a:cs typeface="+mn-cs"/>
                          <a:sym typeface="Arial"/>
                        </a:rPr>
                        <a:t>Providing efficient and affordable (for providers and end-users) solutions for global/ubiquitous service coverage, empowering remote places via “meaningful connectivity” to address their own broadband needs</a:t>
                      </a:r>
                    </a:p>
                  </a:txBody>
                  <a:tcPr marL="45720" marR="45720" anchor="ctr"/>
                </a:tc>
                <a:extLst>
                  <a:ext uri="{0D108BD9-81ED-4DB2-BD59-A6C34878D82A}">
                    <a16:rowId xmlns:a16="http://schemas.microsoft.com/office/drawing/2014/main" val="4284534252"/>
                  </a:ext>
                </a:extLst>
              </a:tr>
              <a:tr h="525433">
                <a:tc vMerge="1">
                  <a:txBody>
                    <a:bodyPr/>
                    <a:lstStyle/>
                    <a:p>
                      <a:endParaRPr lang="en-US" sz="1400" dirty="0">
                        <a:solidFill>
                          <a:schemeClr val="tx1"/>
                        </a:solidFill>
                      </a:endParaRPr>
                    </a:p>
                  </a:txBody>
                  <a:tcPr anchor="ctr"/>
                </a:tc>
                <a:tc>
                  <a:txBody>
                    <a:bodyPr/>
                    <a:lstStyle/>
                    <a:p>
                      <a:r>
                        <a:rPr lang="en-US" sz="1400" dirty="0">
                          <a:solidFill>
                            <a:schemeClr val="tx1"/>
                          </a:solidFill>
                        </a:rPr>
                        <a:t>Trustworthiness</a:t>
                      </a:r>
                    </a:p>
                  </a:txBody>
                  <a:tcPr anchor="ctr"/>
                </a:tc>
                <a:tc>
                  <a:txBody>
                    <a:bodyPr/>
                    <a:lstStyle/>
                    <a:p>
                      <a:pPr marL="742950" lvl="1" indent="-285750" algn="l" rtl="0" fontAlgn="ctr">
                        <a:spcBef>
                          <a:spcPts val="0"/>
                        </a:spcBef>
                        <a:spcAft>
                          <a:spcPts val="0"/>
                        </a:spcAft>
                        <a:buFont typeface="Courier New" panose="02070309020205020404" pitchFamily="49" charset="0"/>
                        <a:buChar char="o"/>
                      </a:pPr>
                      <a:r>
                        <a:rPr lang="en-US" sz="1200" dirty="0">
                          <a:solidFill>
                            <a:schemeClr val="tx1">
                              <a:lumMod val="10000"/>
                            </a:schemeClr>
                          </a:solidFill>
                          <a:effectLst/>
                          <a:latin typeface="Calibri" panose="020F0502020204030204" pitchFamily="34" charset="0"/>
                        </a:rPr>
                        <a:t>Ensuring the confidentiality and integrity of end to-end communications, and guaranteeing data privacy and protection, operation security, in order to improve trust among consumers and enterprises regarding wireless networks as well as their enabled applications</a:t>
                      </a:r>
                    </a:p>
                    <a:p>
                      <a:pPr marL="742950" lvl="1" indent="-285750" algn="l" rtl="0" fontAlgn="ctr">
                        <a:spcBef>
                          <a:spcPts val="0"/>
                        </a:spcBef>
                        <a:spcAft>
                          <a:spcPts val="0"/>
                        </a:spcAft>
                        <a:buFont typeface="Courier New" panose="02070309020205020404" pitchFamily="49" charset="0"/>
                        <a:buChar char="o"/>
                      </a:pPr>
                      <a:r>
                        <a:rPr lang="en-US" sz="1200" dirty="0">
                          <a:solidFill>
                            <a:schemeClr val="tx1">
                              <a:lumMod val="10000"/>
                            </a:schemeClr>
                          </a:solidFill>
                          <a:effectLst/>
                          <a:latin typeface="Calibri" panose="020F0502020204030204" pitchFamily="34" charset="0"/>
                        </a:rPr>
                        <a:t>Supporting and promoting ethical values of trust and privacy protection as well as applicable sovereignty goals</a:t>
                      </a:r>
                    </a:p>
                    <a:p>
                      <a:pPr marL="742950" lvl="1" indent="-285750" algn="l" rtl="0" fontAlgn="ctr">
                        <a:spcBef>
                          <a:spcPts val="0"/>
                        </a:spcBef>
                        <a:spcAft>
                          <a:spcPts val="0"/>
                        </a:spcAft>
                        <a:buFont typeface="Courier New" panose="02070309020205020404" pitchFamily="49" charset="0"/>
                        <a:buChar char="o"/>
                      </a:pPr>
                      <a:r>
                        <a:rPr lang="en-US" sz="1200" dirty="0">
                          <a:solidFill>
                            <a:schemeClr val="tx1">
                              <a:lumMod val="10000"/>
                            </a:schemeClr>
                          </a:solidFill>
                          <a:effectLst/>
                          <a:latin typeface="Calibri" panose="020F0502020204030204" pitchFamily="34" charset="0"/>
                        </a:rPr>
                        <a:t>Supporting operation resilience in case of adversarial events to target continuity of service availability beyond public safety and emergency services</a:t>
                      </a:r>
                      <a:endParaRPr lang="en-US" sz="1050" dirty="0">
                        <a:solidFill>
                          <a:schemeClr val="tx1">
                            <a:lumMod val="10000"/>
                          </a:schemeClr>
                        </a:solidFill>
                        <a:effectLst/>
                        <a:latin typeface="Calibri" panose="020F0502020204030204" pitchFamily="34" charset="0"/>
                      </a:endParaRPr>
                    </a:p>
                  </a:txBody>
                  <a:tcPr marL="45720" marR="45720" anchor="ctr"/>
                </a:tc>
                <a:extLst>
                  <a:ext uri="{0D108BD9-81ED-4DB2-BD59-A6C34878D82A}">
                    <a16:rowId xmlns:a16="http://schemas.microsoft.com/office/drawing/2014/main" val="1124758132"/>
                  </a:ext>
                </a:extLst>
              </a:tr>
              <a:tr h="1379011">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dirty="0">
                          <a:solidFill>
                            <a:schemeClr val="tx1"/>
                          </a:solidFill>
                        </a:rPr>
                        <a:t>Economic sustainability</a:t>
                      </a:r>
                    </a:p>
                  </a:txBody>
                  <a:tcPr vert="vert270" anchor="ctr">
                    <a:solidFill>
                      <a:schemeClr val="accent5"/>
                    </a:solidFill>
                  </a:tcPr>
                </a:tc>
                <a:tc>
                  <a:txBody>
                    <a:bodyPr/>
                    <a:lstStyle/>
                    <a:p>
                      <a:r>
                        <a:rPr lang="en-US" sz="1400" dirty="0">
                          <a:solidFill>
                            <a:schemeClr val="tx1"/>
                          </a:solidFill>
                        </a:rPr>
                        <a:t>Economic sustainability</a:t>
                      </a:r>
                    </a:p>
                  </a:txBody>
                  <a:tcPr anchor="ctr"/>
                </a:tc>
                <a:tc>
                  <a:txBody>
                    <a:bodyPr/>
                    <a:lstStyle/>
                    <a:p>
                      <a:pPr marL="742950" lvl="1" indent="-285750" algn="l" rtl="0" fontAlgn="ctr">
                        <a:spcBef>
                          <a:spcPts val="0"/>
                        </a:spcBef>
                        <a:spcAft>
                          <a:spcPts val="0"/>
                        </a:spcAft>
                        <a:buFont typeface="Courier New" panose="02070309020205020404" pitchFamily="49" charset="0"/>
                        <a:buChar char="o"/>
                      </a:pPr>
                      <a:r>
                        <a:rPr lang="en-US" sz="1200" dirty="0">
                          <a:solidFill>
                            <a:schemeClr val="tx1">
                              <a:lumMod val="10000"/>
                            </a:schemeClr>
                          </a:solidFill>
                          <a:effectLst/>
                          <a:latin typeface="Calibri" panose="020F0502020204030204" pitchFamily="34" charset="0"/>
                        </a:rPr>
                        <a:t>Targeting long-term economic development of the society while respecting the environmental and social sustainability objectives</a:t>
                      </a:r>
                    </a:p>
                    <a:p>
                      <a:pPr marL="982944" marR="0" lvl="2" indent="-285750" algn="l" defTabSz="914400" rtl="0" eaLnBrk="1" fontAlgn="ctr" latinLnBrk="0" hangingPunct="1">
                        <a:lnSpc>
                          <a:spcPct val="100000"/>
                        </a:lnSpc>
                        <a:spcBef>
                          <a:spcPts val="0"/>
                        </a:spcBef>
                        <a:spcAft>
                          <a:spcPts val="0"/>
                        </a:spcAft>
                        <a:buClr>
                          <a:srgbClr val="000000"/>
                        </a:buClr>
                        <a:buSzTx/>
                        <a:buFont typeface="Courier New" panose="02070309020205020404" pitchFamily="49" charset="0"/>
                        <a:buChar char="o"/>
                        <a:tabLst/>
                        <a:defRPr/>
                      </a:pPr>
                      <a:r>
                        <a:rPr lang="en-US" sz="1050" dirty="0">
                          <a:solidFill>
                            <a:schemeClr val="tx1">
                              <a:lumMod val="10000"/>
                            </a:schemeClr>
                          </a:solidFill>
                          <a:effectLst/>
                          <a:latin typeface="Calibri" panose="020F0502020204030204" pitchFamily="34" charset="0"/>
                        </a:rPr>
                        <a:t>Optimizing market and societal relevance of 6G use cases</a:t>
                      </a:r>
                    </a:p>
                    <a:p>
                      <a:pPr marL="982944" marR="0" lvl="2" indent="-285750" algn="l" defTabSz="914400" rtl="0" eaLnBrk="1" fontAlgn="ctr" latinLnBrk="0" hangingPunct="1">
                        <a:lnSpc>
                          <a:spcPct val="100000"/>
                        </a:lnSpc>
                        <a:spcBef>
                          <a:spcPts val="0"/>
                        </a:spcBef>
                        <a:spcAft>
                          <a:spcPts val="0"/>
                        </a:spcAft>
                        <a:buClr>
                          <a:srgbClr val="000000"/>
                        </a:buClr>
                        <a:buSzTx/>
                        <a:buFont typeface="Courier New" panose="02070309020205020404" pitchFamily="49" charset="0"/>
                        <a:buChar char="o"/>
                        <a:tabLst/>
                        <a:defRPr/>
                      </a:pPr>
                      <a:r>
                        <a:rPr lang="en-US" sz="1050" b="0" i="0" u="none" strike="noStrike" cap="none" dirty="0">
                          <a:solidFill>
                            <a:schemeClr val="tx1">
                              <a:lumMod val="10000"/>
                            </a:schemeClr>
                          </a:solidFill>
                          <a:effectLst/>
                          <a:latin typeface="Calibri" panose="020F0502020204030204" pitchFamily="34" charset="0"/>
                          <a:ea typeface="+mn-ea"/>
                          <a:cs typeface="+mn-cs"/>
                          <a:sym typeface="Arial"/>
                        </a:rPr>
                        <a:t>Optimizing business impact of social and environmental sustainability aspects of 6G.</a:t>
                      </a:r>
                    </a:p>
                    <a:p>
                      <a:pPr marL="982944" marR="0" lvl="2" indent="-285750" algn="l" defTabSz="914400" rtl="0" eaLnBrk="1" fontAlgn="ctr" latinLnBrk="0" hangingPunct="1">
                        <a:lnSpc>
                          <a:spcPct val="100000"/>
                        </a:lnSpc>
                        <a:spcBef>
                          <a:spcPts val="0"/>
                        </a:spcBef>
                        <a:spcAft>
                          <a:spcPts val="0"/>
                        </a:spcAft>
                        <a:buClr>
                          <a:srgbClr val="000000"/>
                        </a:buClr>
                        <a:buSzTx/>
                        <a:buFont typeface="Courier New" panose="02070309020205020404" pitchFamily="49" charset="0"/>
                        <a:buChar char="o"/>
                        <a:tabLst/>
                        <a:defRPr/>
                      </a:pPr>
                      <a:r>
                        <a:rPr lang="en-US" sz="1050" b="0" i="0" u="none" strike="noStrike" cap="none" dirty="0">
                          <a:solidFill>
                            <a:schemeClr val="tx1">
                              <a:lumMod val="10000"/>
                            </a:schemeClr>
                          </a:solidFill>
                          <a:effectLst/>
                          <a:latin typeface="Calibri" panose="020F0502020204030204" pitchFamily="34" charset="0"/>
                          <a:ea typeface="+mn-ea"/>
                          <a:cs typeface="+mn-cs"/>
                          <a:sym typeface="Arial"/>
                        </a:rPr>
                        <a:t>Enabling economic “sobriety”/sufficiency</a:t>
                      </a:r>
                    </a:p>
                    <a:p>
                      <a:pPr marL="982944" marR="0" lvl="2" indent="-285750" algn="l" defTabSz="914400" rtl="0" eaLnBrk="1" fontAlgn="ctr" latinLnBrk="0" hangingPunct="1">
                        <a:lnSpc>
                          <a:spcPct val="100000"/>
                        </a:lnSpc>
                        <a:spcBef>
                          <a:spcPts val="0"/>
                        </a:spcBef>
                        <a:spcAft>
                          <a:spcPts val="0"/>
                        </a:spcAft>
                        <a:buClr>
                          <a:srgbClr val="000000"/>
                        </a:buClr>
                        <a:buSzTx/>
                        <a:buFont typeface="Courier New" panose="02070309020205020404" pitchFamily="49" charset="0"/>
                        <a:buChar char="o"/>
                        <a:tabLst/>
                        <a:defRPr/>
                      </a:pPr>
                      <a:r>
                        <a:rPr lang="en-US" sz="1050" b="0" i="0" u="none" strike="noStrike" cap="none" dirty="0">
                          <a:solidFill>
                            <a:schemeClr val="tx1">
                              <a:lumMod val="10000"/>
                            </a:schemeClr>
                          </a:solidFill>
                          <a:effectLst/>
                          <a:latin typeface="Calibri" panose="020F0502020204030204" pitchFamily="34" charset="0"/>
                          <a:ea typeface="+mn-ea"/>
                          <a:cs typeface="+mn-cs"/>
                          <a:sym typeface="Arial"/>
                        </a:rPr>
                        <a:t>Supporting efficient business models in term of impact to social/environmental domains</a:t>
                      </a:r>
                    </a:p>
                    <a:p>
                      <a:pPr marL="742950" lvl="1" indent="-285750" algn="l" rtl="0" fontAlgn="ctr">
                        <a:spcBef>
                          <a:spcPts val="0"/>
                        </a:spcBef>
                        <a:spcAft>
                          <a:spcPts val="0"/>
                        </a:spcAft>
                        <a:buFont typeface="Courier New" panose="02070309020205020404" pitchFamily="49" charset="0"/>
                        <a:buChar char="o"/>
                      </a:pPr>
                      <a:r>
                        <a:rPr lang="en-US" sz="1200" dirty="0">
                          <a:solidFill>
                            <a:schemeClr val="tx1">
                              <a:lumMod val="10000"/>
                            </a:schemeClr>
                          </a:solidFill>
                          <a:effectLst/>
                          <a:latin typeface="Calibri" panose="020F0502020204030204" pitchFamily="34" charset="0"/>
                        </a:rPr>
                        <a:t>Improving the economic viability of 6G by ensuring its ability to operate with controlled deployment and operational costs to enable stakeholders to adapt themselves in accordance with foreseen value of 6G services: </a:t>
                      </a:r>
                    </a:p>
                    <a:p>
                      <a:pPr marL="982944" lvl="2" indent="-285750" algn="l" fontAlgn="ctr">
                        <a:spcAft>
                          <a:spcPts val="0"/>
                        </a:spcAft>
                        <a:buFont typeface="Courier New" panose="02070309020205020404" pitchFamily="49" charset="0"/>
                        <a:buChar char="o"/>
                      </a:pPr>
                      <a:r>
                        <a:rPr lang="en-US" sz="1050" dirty="0">
                          <a:solidFill>
                            <a:schemeClr val="tx1">
                              <a:lumMod val="10000"/>
                            </a:schemeClr>
                          </a:solidFill>
                          <a:effectLst/>
                          <a:latin typeface="Calibri" panose="020F0502020204030204" pitchFamily="34" charset="0"/>
                        </a:rPr>
                        <a:t>Provide flexibility in infrastructure and resources management, </a:t>
                      </a:r>
                    </a:p>
                    <a:p>
                      <a:pPr marL="982944" lvl="2" indent="-285750" algn="l" fontAlgn="ctr">
                        <a:spcAft>
                          <a:spcPts val="0"/>
                        </a:spcAft>
                        <a:buFont typeface="Courier New" panose="02070309020205020404" pitchFamily="49" charset="0"/>
                        <a:buChar char="o"/>
                      </a:pPr>
                      <a:r>
                        <a:rPr lang="en-US" sz="1050" dirty="0">
                          <a:solidFill>
                            <a:schemeClr val="tx1">
                              <a:lumMod val="10000"/>
                            </a:schemeClr>
                          </a:solidFill>
                          <a:effectLst/>
                          <a:latin typeface="Calibri" panose="020F0502020204030204" pitchFamily="34" charset="0"/>
                        </a:rPr>
                        <a:t>Ability to adapt and evolve to new services/requirements, including via modular architectures and long-term support to ease evolutions.</a:t>
                      </a:r>
                    </a:p>
                    <a:p>
                      <a:pPr marL="982944" lvl="2" indent="-285750" algn="l" fontAlgn="ctr">
                        <a:spcAft>
                          <a:spcPts val="0"/>
                        </a:spcAft>
                        <a:buFont typeface="Courier New" panose="02070309020205020404" pitchFamily="49" charset="0"/>
                        <a:buChar char="o"/>
                      </a:pPr>
                      <a:r>
                        <a:rPr lang="en-US" sz="1050" dirty="0">
                          <a:solidFill>
                            <a:schemeClr val="tx1">
                              <a:lumMod val="10000"/>
                            </a:schemeClr>
                          </a:solidFill>
                          <a:effectLst/>
                          <a:latin typeface="Calibri" panose="020F0502020204030204" pitchFamily="34" charset="0"/>
                        </a:rPr>
                        <a:t>Enable diverse monetization opportunities of various 6G stakeholders and users</a:t>
                      </a:r>
                    </a:p>
                  </a:txBody>
                  <a:tcPr marL="45720" marR="45720" anchor="ctr"/>
                </a:tc>
                <a:extLst>
                  <a:ext uri="{0D108BD9-81ED-4DB2-BD59-A6C34878D82A}">
                    <a16:rowId xmlns:a16="http://schemas.microsoft.com/office/drawing/2014/main" val="534651185"/>
                  </a:ext>
                </a:extLst>
              </a:tr>
            </a:tbl>
          </a:graphicData>
        </a:graphic>
      </p:graphicFrame>
      <p:sp>
        <p:nvSpPr>
          <p:cNvPr id="2" name="TextBox 1">
            <a:extLst>
              <a:ext uri="{FF2B5EF4-FFF2-40B4-BE49-F238E27FC236}">
                <a16:creationId xmlns:a16="http://schemas.microsoft.com/office/drawing/2014/main" id="{92A5798C-4583-EBB0-36C5-6B020400C563}"/>
              </a:ext>
            </a:extLst>
          </p:cNvPr>
          <p:cNvSpPr txBox="1"/>
          <p:nvPr/>
        </p:nvSpPr>
        <p:spPr>
          <a:xfrm>
            <a:off x="5530623" y="6185095"/>
            <a:ext cx="6343403" cy="276999"/>
          </a:xfrm>
          <a:prstGeom prst="rect">
            <a:avLst/>
          </a:prstGeom>
          <a:noFill/>
        </p:spPr>
        <p:txBody>
          <a:bodyPr wrap="none" rtlCol="0">
            <a:spAutoFit/>
          </a:bodyPr>
          <a:lstStyle/>
          <a:p>
            <a:r>
              <a:rPr lang="en-US" sz="1200" dirty="0"/>
              <a:t>Sources: EU SNS R&amp;I Work Plan, Hexa-X D1.2, IMT-2030, </a:t>
            </a:r>
            <a:r>
              <a:rPr lang="en-US" sz="1200" dirty="0" err="1"/>
              <a:t>NextGA</a:t>
            </a:r>
            <a:r>
              <a:rPr lang="en-US" sz="1200" dirty="0"/>
              <a:t>, eware6G, SA1, Nokia</a:t>
            </a:r>
          </a:p>
        </p:txBody>
      </p:sp>
      <p:sp>
        <p:nvSpPr>
          <p:cNvPr id="4" name="TextBox 3">
            <a:extLst>
              <a:ext uri="{FF2B5EF4-FFF2-40B4-BE49-F238E27FC236}">
                <a16:creationId xmlns:a16="http://schemas.microsoft.com/office/drawing/2014/main" id="{9AAF9EB7-AADF-5748-8758-3995DBB715D5}"/>
              </a:ext>
            </a:extLst>
          </p:cNvPr>
          <p:cNvSpPr txBox="1"/>
          <p:nvPr/>
        </p:nvSpPr>
        <p:spPr>
          <a:xfrm>
            <a:off x="9506646" y="1281401"/>
            <a:ext cx="2223686" cy="369332"/>
          </a:xfrm>
          <a:prstGeom prst="rect">
            <a:avLst/>
          </a:prstGeom>
          <a:noFill/>
        </p:spPr>
        <p:txBody>
          <a:bodyPr wrap="none" rtlCol="0">
            <a:spAutoFit/>
          </a:bodyPr>
          <a:lstStyle/>
          <a:p>
            <a:r>
              <a:rPr lang="en-US" dirty="0"/>
              <a:t>For information only</a:t>
            </a:r>
          </a:p>
        </p:txBody>
      </p:sp>
    </p:spTree>
    <p:extLst>
      <p:ext uri="{BB962C8B-B14F-4D97-AF65-F5344CB8AC3E}">
        <p14:creationId xmlns:p14="http://schemas.microsoft.com/office/powerpoint/2010/main" val="117310473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8741A29-0D75-2CD8-64CE-8CB17FCDF029}"/>
              </a:ext>
            </a:extLst>
          </p:cNvPr>
          <p:cNvSpPr>
            <a:spLocks noGrp="1"/>
          </p:cNvSpPr>
          <p:nvPr>
            <p:ph type="title"/>
          </p:nvPr>
        </p:nvSpPr>
        <p:spPr/>
        <p:txBody>
          <a:bodyPr/>
          <a:lstStyle/>
          <a:p>
            <a:r>
              <a:rPr lang="en-US" dirty="0"/>
              <a:t>Summary of proposal</a:t>
            </a:r>
          </a:p>
        </p:txBody>
      </p:sp>
      <p:sp>
        <p:nvSpPr>
          <p:cNvPr id="4" name="Text Placeholder 3">
            <a:extLst>
              <a:ext uri="{FF2B5EF4-FFF2-40B4-BE49-F238E27FC236}">
                <a16:creationId xmlns:a16="http://schemas.microsoft.com/office/drawing/2014/main" id="{193435C7-5031-3283-73D3-66EE22E9333D}"/>
              </a:ext>
            </a:extLst>
          </p:cNvPr>
          <p:cNvSpPr>
            <a:spLocks noGrp="1"/>
          </p:cNvSpPr>
          <p:nvPr>
            <p:ph type="body" idx="1"/>
          </p:nvPr>
        </p:nvSpPr>
        <p:spPr/>
        <p:txBody>
          <a:bodyPr/>
          <a:lstStyle/>
          <a:p>
            <a:r>
              <a:rPr lang="en-US" dirty="0"/>
              <a:t>It is proposed to endorse the following considerations as way forward to </a:t>
            </a:r>
            <a:r>
              <a:rPr lang="en-US" u="sng" dirty="0"/>
              <a:t>consider</a:t>
            </a:r>
            <a:r>
              <a:rPr lang="en-US" dirty="0"/>
              <a:t> “key values” in SA1 6G Rel20 study:</a:t>
            </a:r>
          </a:p>
          <a:p>
            <a:pPr marL="1219181" lvl="1" indent="-457200">
              <a:buFont typeface="+mj-lt"/>
              <a:buAutoNum type="arabicPeriod"/>
            </a:pPr>
            <a:r>
              <a:rPr lang="en-US" dirty="0"/>
              <a:t>Use “Key Value” as main SA1 terminology to address this concept</a:t>
            </a:r>
          </a:p>
          <a:p>
            <a:pPr marL="1219181" lvl="1" indent="-457200">
              <a:buFont typeface="+mj-lt"/>
              <a:buAutoNum type="arabicPeriod"/>
            </a:pPr>
            <a:r>
              <a:rPr lang="en-US" dirty="0"/>
              <a:t>Use the following 4 Key Values as common baseline for analysis of the SA1 6G Rel20 study work</a:t>
            </a:r>
          </a:p>
          <a:p>
            <a:pPr marL="1828765" lvl="2" indent="-457200">
              <a:buFont typeface="+mj-lt"/>
              <a:buAutoNum type="arabicPeriod"/>
            </a:pPr>
            <a:r>
              <a:rPr lang="en-US" dirty="0"/>
              <a:t>Environmental Sustainability</a:t>
            </a:r>
          </a:p>
          <a:p>
            <a:pPr marL="1828765" lvl="2" indent="-457200">
              <a:buFont typeface="+mj-lt"/>
              <a:buAutoNum type="arabicPeriod"/>
            </a:pPr>
            <a:r>
              <a:rPr lang="en-US" dirty="0"/>
              <a:t>Digital Inclusion</a:t>
            </a:r>
          </a:p>
          <a:p>
            <a:pPr marL="1828765" lvl="2" indent="-457200">
              <a:buFont typeface="+mj-lt"/>
              <a:buAutoNum type="arabicPeriod"/>
            </a:pPr>
            <a:r>
              <a:rPr lang="en-US" dirty="0"/>
              <a:t>Trustworthiness</a:t>
            </a:r>
          </a:p>
          <a:p>
            <a:pPr marL="1828765" lvl="2" indent="-457200">
              <a:buFont typeface="+mj-lt"/>
              <a:buAutoNum type="arabicPeriod"/>
            </a:pPr>
            <a:r>
              <a:rPr lang="en-US" dirty="0"/>
              <a:t>Economic Sustainability</a:t>
            </a:r>
          </a:p>
          <a:p>
            <a:pPr marL="1219181" lvl="1" indent="-457200">
              <a:buFont typeface="+mj-lt"/>
              <a:buAutoNum type="arabicPeriod"/>
            </a:pPr>
            <a:r>
              <a:rPr lang="en-US" dirty="0"/>
              <a:t>Work further on a common definition and scope of each of these 4 Key Values</a:t>
            </a:r>
          </a:p>
        </p:txBody>
      </p:sp>
    </p:spTree>
    <p:extLst>
      <p:ext uri="{BB962C8B-B14F-4D97-AF65-F5344CB8AC3E}">
        <p14:creationId xmlns:p14="http://schemas.microsoft.com/office/powerpoint/2010/main" val="24767254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E3C4C7-EAD5-D4FC-96F4-798C26AB33D8}"/>
              </a:ext>
            </a:extLst>
          </p:cNvPr>
          <p:cNvSpPr>
            <a:spLocks noGrp="1"/>
          </p:cNvSpPr>
          <p:nvPr>
            <p:ph type="ctrTitle"/>
          </p:nvPr>
        </p:nvSpPr>
        <p:spPr/>
        <p:txBody>
          <a:bodyPr/>
          <a:lstStyle/>
          <a:p>
            <a:r>
              <a:rPr lang="en-US"/>
              <a:t>Thank you</a:t>
            </a:r>
          </a:p>
        </p:txBody>
      </p:sp>
      <p:sp>
        <p:nvSpPr>
          <p:cNvPr id="3" name="Subtitle 2">
            <a:extLst>
              <a:ext uri="{FF2B5EF4-FFF2-40B4-BE49-F238E27FC236}">
                <a16:creationId xmlns:a16="http://schemas.microsoft.com/office/drawing/2014/main" id="{C7CA8F6E-9B8E-CB34-39F9-6F62000A0B21}"/>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1560195137"/>
      </p:ext>
    </p:extLst>
  </p:cSld>
  <p:clrMapOvr>
    <a:overrideClrMapping bg1="lt1" tx1="dk1" bg2="dk2" tx2="lt2" accent1="accent1" accent2="accent2" accent3="accent3" accent4="accent4" accent5="accent5" accent6="accent6" hlink="hlink" folHlink="folHlink"/>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D906AE5-1447-EB98-5D38-C9728B814CFE}"/>
              </a:ext>
            </a:extLst>
          </p:cNvPr>
          <p:cNvSpPr>
            <a:spLocks noGrp="1"/>
          </p:cNvSpPr>
          <p:nvPr>
            <p:ph type="title"/>
          </p:nvPr>
        </p:nvSpPr>
        <p:spPr/>
        <p:txBody>
          <a:bodyPr/>
          <a:lstStyle/>
          <a:p>
            <a:r>
              <a:rPr lang="en-US" dirty="0"/>
              <a:t>Background (1/2)</a:t>
            </a:r>
          </a:p>
        </p:txBody>
      </p:sp>
      <p:sp>
        <p:nvSpPr>
          <p:cNvPr id="4" name="Text Placeholder 3">
            <a:extLst>
              <a:ext uri="{FF2B5EF4-FFF2-40B4-BE49-F238E27FC236}">
                <a16:creationId xmlns:a16="http://schemas.microsoft.com/office/drawing/2014/main" id="{D523CBE4-9818-1173-2165-2CBE93B80711}"/>
              </a:ext>
            </a:extLst>
          </p:cNvPr>
          <p:cNvSpPr>
            <a:spLocks noGrp="1"/>
          </p:cNvSpPr>
          <p:nvPr>
            <p:ph type="body" idx="1"/>
          </p:nvPr>
        </p:nvSpPr>
        <p:spPr/>
        <p:txBody>
          <a:bodyPr/>
          <a:lstStyle/>
          <a:p>
            <a:r>
              <a:rPr lang="en-US" dirty="0"/>
              <a:t>During SA1#105, a dedicated session was held to discuss the potential introduction of “key values” and “key value indicators” into 6G work in SA1.</a:t>
            </a:r>
          </a:p>
          <a:p>
            <a:r>
              <a:rPr lang="en-US" dirty="0"/>
              <a:t>As a result, the chair agreed to have a follow-up session at SA1#106.</a:t>
            </a:r>
          </a:p>
          <a:p>
            <a:endParaRPr lang="en-US" dirty="0"/>
          </a:p>
        </p:txBody>
      </p:sp>
    </p:spTree>
    <p:extLst>
      <p:ext uri="{BB962C8B-B14F-4D97-AF65-F5344CB8AC3E}">
        <p14:creationId xmlns:p14="http://schemas.microsoft.com/office/powerpoint/2010/main" val="20745703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D906AE5-1447-EB98-5D38-C9728B814CFE}"/>
              </a:ext>
            </a:extLst>
          </p:cNvPr>
          <p:cNvSpPr>
            <a:spLocks noGrp="1"/>
          </p:cNvSpPr>
          <p:nvPr>
            <p:ph type="title"/>
          </p:nvPr>
        </p:nvSpPr>
        <p:spPr/>
        <p:txBody>
          <a:bodyPr/>
          <a:lstStyle/>
          <a:p>
            <a:r>
              <a:rPr lang="en-US" dirty="0"/>
              <a:t>Background (2/2)</a:t>
            </a:r>
          </a:p>
        </p:txBody>
      </p:sp>
      <p:sp>
        <p:nvSpPr>
          <p:cNvPr id="4" name="Text Placeholder 3">
            <a:extLst>
              <a:ext uri="{FF2B5EF4-FFF2-40B4-BE49-F238E27FC236}">
                <a16:creationId xmlns:a16="http://schemas.microsoft.com/office/drawing/2014/main" id="{D523CBE4-9818-1173-2165-2CBE93B80711}"/>
              </a:ext>
            </a:extLst>
          </p:cNvPr>
          <p:cNvSpPr>
            <a:spLocks noGrp="1"/>
          </p:cNvSpPr>
          <p:nvPr>
            <p:ph type="body" idx="1"/>
          </p:nvPr>
        </p:nvSpPr>
        <p:spPr/>
        <p:txBody>
          <a:bodyPr/>
          <a:lstStyle/>
          <a:p>
            <a:r>
              <a:rPr lang="en-US" sz="2400" dirty="0"/>
              <a:t>Main outcomes from SA1#105 discussion on KVs (see </a:t>
            </a:r>
            <a:r>
              <a:rPr lang="en-US" sz="2400" u="sng" dirty="0">
                <a:solidFill>
                  <a:srgbClr val="001135"/>
                </a:solidFill>
                <a:effectLst/>
                <a:latin typeface="Nokia Pure Text Light" panose="020B0304040602060303" pitchFamily="34" charset="0"/>
                <a:ea typeface="Nokia Pure Text Light" panose="020B0304040602060303" pitchFamily="34" charset="0"/>
                <a:cs typeface="Arial" panose="020B0604020202020204" pitchFamily="34" charset="0"/>
                <a:hlinkClick r:id="rId2"/>
              </a:rPr>
              <a:t>S1-240230</a:t>
            </a:r>
            <a:r>
              <a:rPr lang="en-US" sz="2400" dirty="0">
                <a:solidFill>
                  <a:srgbClr val="001135"/>
                </a:solidFill>
                <a:effectLst/>
                <a:latin typeface="Nokia Pure Text Light" panose="020B0304040602060303" pitchFamily="34" charset="0"/>
                <a:ea typeface="Nokia Pure Text Light" panose="020B0304040602060303" pitchFamily="34" charset="0"/>
                <a:cs typeface="Arial" panose="020B0604020202020204" pitchFamily="34" charset="0"/>
              </a:rPr>
              <a:t>)</a:t>
            </a:r>
            <a:endParaRPr lang="en-US" sz="2400" dirty="0"/>
          </a:p>
          <a:p>
            <a:pPr lvl="1"/>
            <a:r>
              <a:rPr kumimoji="0" lang="en-US" sz="2000" b="0" i="0" u="sng" strike="noStrike" kern="1200" cap="none" spc="0" normalizeH="0" baseline="0" noProof="0" dirty="0">
                <a:ln>
                  <a:noFill/>
                </a:ln>
                <a:solidFill>
                  <a:srgbClr val="000000"/>
                </a:solidFill>
                <a:effectLst/>
                <a:uLnTx/>
                <a:uFillTx/>
                <a:latin typeface="Arial"/>
                <a:ea typeface="+mn-ea"/>
                <a:cs typeface="+mn-cs"/>
              </a:rPr>
              <a:t>Consider “Key Values” (KVs)</a:t>
            </a:r>
            <a:r>
              <a:rPr kumimoji="0" lang="en-US" sz="2000" b="0" i="0" u="none" strike="noStrike" kern="1200" cap="none" spc="0" normalizeH="0" baseline="0" noProof="0" dirty="0">
                <a:ln>
                  <a:noFill/>
                </a:ln>
                <a:solidFill>
                  <a:srgbClr val="000000"/>
                </a:solidFill>
                <a:effectLst/>
                <a:uLnTx/>
                <a:uFillTx/>
                <a:latin typeface="Arial"/>
                <a:ea typeface="+mn-ea"/>
                <a:cs typeface="+mn-cs"/>
              </a:rPr>
              <a:t> as an </a:t>
            </a:r>
            <a:r>
              <a:rPr kumimoji="0" lang="en-US" sz="2000" b="0" i="0" strike="noStrike" kern="1200" cap="none" spc="0" normalizeH="0" baseline="0" noProof="0" dirty="0">
                <a:ln>
                  <a:noFill/>
                </a:ln>
                <a:solidFill>
                  <a:srgbClr val="000000"/>
                </a:solidFill>
                <a:effectLst/>
                <a:uLnTx/>
                <a:uFillTx/>
                <a:latin typeface="Arial"/>
                <a:ea typeface="+mn-ea"/>
                <a:cs typeface="+mn-cs"/>
              </a:rPr>
              <a:t>experiment</a:t>
            </a:r>
            <a:r>
              <a:rPr kumimoji="0" lang="en-US" sz="2000" b="0" i="0" u="none" strike="noStrike" kern="1200" cap="none" spc="0" normalizeH="0" baseline="0" noProof="0" dirty="0">
                <a:ln>
                  <a:noFill/>
                </a:ln>
                <a:solidFill>
                  <a:srgbClr val="000000"/>
                </a:solidFill>
                <a:effectLst/>
                <a:uLnTx/>
                <a:uFillTx/>
                <a:latin typeface="Arial"/>
                <a:ea typeface="+mn-ea"/>
                <a:cs typeface="+mn-cs"/>
              </a:rPr>
              <a:t> for Rel-20 Part 2 (6G) study</a:t>
            </a:r>
          </a:p>
          <a:p>
            <a:pPr lvl="2"/>
            <a:r>
              <a:rPr kumimoji="0" lang="en-US" sz="1600" b="0" i="0" u="none" strike="noStrike" kern="1200" cap="none" spc="0" normalizeH="0" baseline="0" noProof="0" dirty="0">
                <a:ln>
                  <a:noFill/>
                </a:ln>
                <a:solidFill>
                  <a:srgbClr val="000000"/>
                </a:solidFill>
                <a:effectLst/>
                <a:uLnTx/>
                <a:uFillTx/>
                <a:latin typeface="Arial"/>
                <a:ea typeface="+mn-ea"/>
                <a:cs typeface="+mn-cs"/>
              </a:rPr>
              <a:t>KVI / metrics are not mandatory but can still be proposed by members</a:t>
            </a:r>
          </a:p>
          <a:p>
            <a:pPr lvl="1"/>
            <a:r>
              <a:rPr lang="en-US" sz="2000" u="sng" dirty="0"/>
              <a:t>A</a:t>
            </a:r>
            <a:r>
              <a:rPr kumimoji="0" lang="en-US" sz="2000" b="0" i="0" u="sng" strike="noStrike" kern="1200" cap="none" spc="0" normalizeH="0" baseline="0" noProof="0" dirty="0" err="1">
                <a:ln>
                  <a:noFill/>
                </a:ln>
                <a:solidFill>
                  <a:srgbClr val="000000"/>
                </a:solidFill>
                <a:effectLst/>
                <a:uLnTx/>
                <a:uFillTx/>
                <a:latin typeface="Arial"/>
                <a:ea typeface="+mn-ea"/>
                <a:cs typeface="+mn-cs"/>
              </a:rPr>
              <a:t>nalyze</a:t>
            </a:r>
            <a:r>
              <a:rPr kumimoji="0" lang="en-US" sz="2000" b="0" i="0" u="sng" strike="noStrike" kern="1200" cap="none" spc="0" normalizeH="0" baseline="0" noProof="0" dirty="0">
                <a:ln>
                  <a:noFill/>
                </a:ln>
                <a:solidFill>
                  <a:srgbClr val="000000"/>
                </a:solidFill>
                <a:effectLst/>
                <a:uLnTx/>
                <a:uFillTx/>
                <a:latin typeface="Arial"/>
                <a:ea typeface="+mn-ea"/>
                <a:cs typeface="+mn-cs"/>
              </a:rPr>
              <a:t> SA1 6G Rel-20 use cases </a:t>
            </a:r>
            <a:r>
              <a:rPr kumimoji="0" lang="en-US" sz="2000" b="0" i="0" u="none" strike="noStrike" kern="1200" cap="none" spc="0" normalizeH="0" baseline="0" noProof="0" dirty="0">
                <a:ln>
                  <a:noFill/>
                </a:ln>
                <a:solidFill>
                  <a:srgbClr val="000000"/>
                </a:solidFill>
                <a:effectLst/>
                <a:uLnTx/>
                <a:uFillTx/>
                <a:latin typeface="Arial"/>
                <a:ea typeface="+mn-ea"/>
                <a:cs typeface="+mn-cs"/>
              </a:rPr>
              <a:t>(and potential SIDs) with respect to those KVs</a:t>
            </a:r>
            <a:endParaRPr lang="en-US" sz="2000" kern="1200" dirty="0">
              <a:solidFill>
                <a:srgbClr val="FF0000"/>
              </a:solidFill>
              <a:latin typeface="Arial"/>
              <a:ea typeface="+mn-ea"/>
              <a:cs typeface="+mn-cs"/>
            </a:endParaRPr>
          </a:p>
          <a:p>
            <a:pPr lvl="2"/>
            <a:r>
              <a:rPr kumimoji="0" lang="en-US" sz="1600" b="0" i="0" u="none" strike="noStrike" kern="1200" cap="none" spc="0" normalizeH="0" baseline="0" noProof="0" dirty="0">
                <a:ln>
                  <a:noFill/>
                </a:ln>
                <a:solidFill>
                  <a:srgbClr val="000000"/>
                </a:solidFill>
                <a:effectLst/>
                <a:uLnTx/>
                <a:uFillTx/>
                <a:latin typeface="Arial"/>
                <a:ea typeface="+mn-ea"/>
                <a:cs typeface="+mn-cs"/>
              </a:rPr>
              <a:t>Don’t filter out work *only* based on KV criteria (consensus remains king)</a:t>
            </a:r>
          </a:p>
          <a:p>
            <a:pPr lvl="1"/>
            <a:r>
              <a:rPr kumimoji="0" lang="en-US" sz="2000" b="0" i="0" u="sng" strike="noStrike" kern="1200" cap="none" spc="0" normalizeH="0" baseline="0" noProof="0" dirty="0">
                <a:ln>
                  <a:noFill/>
                </a:ln>
                <a:solidFill>
                  <a:srgbClr val="000000"/>
                </a:solidFill>
                <a:effectLst/>
                <a:uLnTx/>
                <a:uFillTx/>
                <a:latin typeface="Arial"/>
                <a:ea typeface="+mn-ea"/>
                <a:cs typeface="+mn-cs"/>
              </a:rPr>
              <a:t>Evaluate</a:t>
            </a:r>
            <a:r>
              <a:rPr kumimoji="0" lang="en-US" sz="2000" b="0" i="0" u="none" strike="noStrike" kern="1200" cap="none" spc="0" normalizeH="0" baseline="0" noProof="0" dirty="0">
                <a:ln>
                  <a:noFill/>
                </a:ln>
                <a:solidFill>
                  <a:srgbClr val="000000"/>
                </a:solidFill>
                <a:effectLst/>
                <a:uLnTx/>
                <a:uFillTx/>
                <a:latin typeface="Arial"/>
                <a:ea typeface="+mn-ea"/>
                <a:cs typeface="+mn-cs"/>
              </a:rPr>
              <a:t> this work before SA1 Rel-21 normative work</a:t>
            </a:r>
          </a:p>
          <a:p>
            <a:pPr lvl="2"/>
            <a:r>
              <a:rPr kumimoji="0" lang="en-US" sz="1600" b="0" i="0" u="none" strike="noStrike" kern="1200" cap="none" spc="0" normalizeH="0" baseline="0" noProof="0" dirty="0">
                <a:ln>
                  <a:noFill/>
                </a:ln>
                <a:solidFill>
                  <a:srgbClr val="000000"/>
                </a:solidFill>
                <a:effectLst/>
                <a:uLnTx/>
                <a:uFillTx/>
                <a:latin typeface="Arial"/>
                <a:ea typeface="+mn-ea"/>
                <a:cs typeface="+mn-cs"/>
              </a:rPr>
              <a:t>Don’t assume any follow-up at normative stage for now</a:t>
            </a:r>
          </a:p>
          <a:p>
            <a:pPr lvl="1"/>
            <a:r>
              <a:rPr lang="en-US" sz="2000" kern="1200" dirty="0">
                <a:solidFill>
                  <a:srgbClr val="000000"/>
                </a:solidFill>
                <a:latin typeface="Arial"/>
                <a:ea typeface="+mn-ea"/>
                <a:cs typeface="+mn-cs"/>
              </a:rPr>
              <a:t>Main motivations</a:t>
            </a:r>
          </a:p>
          <a:p>
            <a:pPr lvl="2"/>
            <a:r>
              <a:rPr lang="en-US" sz="1600" kern="1200" dirty="0">
                <a:solidFill>
                  <a:srgbClr val="000000"/>
                </a:solidFill>
                <a:latin typeface="Arial"/>
                <a:ea typeface="+mn-ea"/>
                <a:cs typeface="+mn-cs"/>
              </a:rPr>
              <a:t>Make 6G worthwhile: our “tech” community to answer current expectations on 6G (incl. IMT-2030</a:t>
            </a:r>
          </a:p>
          <a:p>
            <a:pPr lvl="2"/>
            <a:r>
              <a:rPr lang="en-US" sz="1600" kern="1200" dirty="0">
                <a:solidFill>
                  <a:srgbClr val="000000"/>
                </a:solidFill>
                <a:latin typeface="Arial"/>
                <a:ea typeface="+mn-ea"/>
                <a:cs typeface="+mn-cs"/>
              </a:rPr>
              <a:t>Make better informed decisions and document the group’s consensus on how such needs are met, internally, and potentially in IMT-2030 submission (coverage of the identified goals).</a:t>
            </a:r>
          </a:p>
          <a:p>
            <a:pPr lvl="2"/>
            <a:r>
              <a:rPr lang="en-US" sz="1600" kern="1200" dirty="0">
                <a:solidFill>
                  <a:srgbClr val="000000"/>
                </a:solidFill>
                <a:latin typeface="Arial"/>
                <a:ea typeface="+mn-ea"/>
                <a:cs typeface="+mn-cs"/>
              </a:rPr>
              <a:t>Start early as an experiment with a common language to identify risks/opportunities and learn from this before normative work </a:t>
            </a:r>
          </a:p>
          <a:p>
            <a:r>
              <a:rPr lang="en-US" sz="2600" dirty="0"/>
              <a:t>Proposed next steps: </a:t>
            </a:r>
            <a:r>
              <a:rPr lang="en-US" sz="2400" dirty="0"/>
              <a:t>Encourage member contributions to discuss a </a:t>
            </a:r>
            <a:r>
              <a:rPr lang="en-US" sz="2400" u="sng" dirty="0"/>
              <a:t>common set of “values”</a:t>
            </a:r>
            <a:r>
              <a:rPr lang="en-US" sz="2400" dirty="0"/>
              <a:t> (and their meaning) to be considered within SA1 for Rel-20 Part2.</a:t>
            </a:r>
          </a:p>
        </p:txBody>
      </p:sp>
    </p:spTree>
    <p:extLst>
      <p:ext uri="{BB962C8B-B14F-4D97-AF65-F5344CB8AC3E}">
        <p14:creationId xmlns:p14="http://schemas.microsoft.com/office/powerpoint/2010/main" val="6481467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656C422-93CB-3215-4E8C-B16DC5061698}"/>
              </a:ext>
            </a:extLst>
          </p:cNvPr>
          <p:cNvSpPr>
            <a:spLocks noGrp="1"/>
          </p:cNvSpPr>
          <p:nvPr>
            <p:ph type="title"/>
          </p:nvPr>
        </p:nvSpPr>
        <p:spPr>
          <a:xfrm>
            <a:off x="651933" y="228600"/>
            <a:ext cx="9103600" cy="1143200"/>
          </a:xfrm>
        </p:spPr>
        <p:txBody>
          <a:bodyPr/>
          <a:lstStyle/>
          <a:p>
            <a:r>
              <a:rPr lang="en-US" dirty="0"/>
              <a:t>Background</a:t>
            </a:r>
            <a:br>
              <a:rPr lang="en-US" dirty="0"/>
            </a:br>
            <a:r>
              <a:rPr lang="en-US" dirty="0"/>
              <a:t>GSMA contribution to IMT2030 Stage 1 workshop (</a:t>
            </a:r>
            <a:r>
              <a:rPr lang="en-US" dirty="0">
                <a:hlinkClick r:id="rId2">
                  <a:extLst>
                    <a:ext uri="{A12FA001-AC4F-418D-AE19-62706E023703}">
                      <ahyp:hlinkClr xmlns:ahyp="http://schemas.microsoft.com/office/drawing/2018/hyperlinkcolor" val="tx"/>
                    </a:ext>
                  </a:extLst>
                </a:hlinkClick>
              </a:rPr>
              <a:t>SWS-240002</a:t>
            </a:r>
            <a:r>
              <a:rPr lang="en-US" dirty="0"/>
              <a:t>)</a:t>
            </a:r>
          </a:p>
        </p:txBody>
      </p:sp>
      <p:sp>
        <p:nvSpPr>
          <p:cNvPr id="4" name="Text Placeholder 3">
            <a:extLst>
              <a:ext uri="{FF2B5EF4-FFF2-40B4-BE49-F238E27FC236}">
                <a16:creationId xmlns:a16="http://schemas.microsoft.com/office/drawing/2014/main" id="{53CB14D3-F07E-0B24-949D-562AEDB038F9}"/>
              </a:ext>
            </a:extLst>
          </p:cNvPr>
          <p:cNvSpPr>
            <a:spLocks noGrp="1"/>
          </p:cNvSpPr>
          <p:nvPr>
            <p:ph type="body" idx="1"/>
          </p:nvPr>
        </p:nvSpPr>
        <p:spPr>
          <a:xfrm>
            <a:off x="647700" y="1454150"/>
            <a:ext cx="11183938" cy="5040918"/>
          </a:xfrm>
        </p:spPr>
        <p:txBody>
          <a:bodyPr/>
          <a:lstStyle/>
          <a:p>
            <a:r>
              <a:rPr lang="en-US" sz="2400" dirty="0"/>
              <a:t>Environmental sustainability</a:t>
            </a:r>
          </a:p>
          <a:p>
            <a:pPr lvl="1"/>
            <a:r>
              <a:rPr lang="en-US" sz="2000" i="1" dirty="0"/>
              <a:t>“Sustainability: not limited to energy consumption, but looking at also at circular economy and other factors”</a:t>
            </a:r>
          </a:p>
          <a:p>
            <a:pPr lvl="1"/>
            <a:r>
              <a:rPr lang="en-US" sz="2000" i="1" dirty="0"/>
              <a:t>“Sustainability aspects are of upmost importance and any features added should consider and demonstrably provide their impact on the sustainability.”</a:t>
            </a:r>
          </a:p>
          <a:p>
            <a:r>
              <a:rPr lang="en-US" sz="2400" dirty="0"/>
              <a:t>Social sustainability</a:t>
            </a:r>
          </a:p>
          <a:p>
            <a:pPr lvl="1"/>
            <a:r>
              <a:rPr lang="en-US" sz="2000" i="1" dirty="0"/>
              <a:t>“Include features to address higher level societal issues”</a:t>
            </a:r>
          </a:p>
          <a:p>
            <a:r>
              <a:rPr lang="en-US" sz="2400" dirty="0"/>
              <a:t>Economic sustainability</a:t>
            </a:r>
          </a:p>
          <a:p>
            <a:pPr lvl="1"/>
            <a:r>
              <a:rPr lang="en-US" sz="2000" i="1" dirty="0"/>
              <a:t>“Consider the business need of all stakeholders and work on services/features that have a clear business case and are forecasted to be deployed.”</a:t>
            </a:r>
          </a:p>
          <a:p>
            <a:r>
              <a:rPr lang="en-US" sz="2400" dirty="0"/>
              <a:t>Security &amp; resilience</a:t>
            </a:r>
          </a:p>
          <a:p>
            <a:pPr lvl="1"/>
            <a:r>
              <a:rPr lang="en-US" sz="2000" i="1" dirty="0"/>
              <a:t>“Inherent security, resilience, and automation will be critical.”</a:t>
            </a:r>
          </a:p>
          <a:p>
            <a:r>
              <a:rPr lang="en-US" sz="2400" i="1" dirty="0"/>
              <a:t>“GSMA will try to further work on sustainability, security and resilience. “</a:t>
            </a:r>
          </a:p>
          <a:p>
            <a:endParaRPr lang="en-US" sz="2400" dirty="0"/>
          </a:p>
          <a:p>
            <a:endParaRPr lang="en-US" sz="2400" dirty="0"/>
          </a:p>
          <a:p>
            <a:endParaRPr lang="en-US" sz="2400" dirty="0"/>
          </a:p>
          <a:p>
            <a:endParaRPr lang="en-US" sz="2400" dirty="0"/>
          </a:p>
        </p:txBody>
      </p:sp>
    </p:spTree>
    <p:extLst>
      <p:ext uri="{BB962C8B-B14F-4D97-AF65-F5344CB8AC3E}">
        <p14:creationId xmlns:p14="http://schemas.microsoft.com/office/powerpoint/2010/main" val="32154875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E066A68-8946-6038-859C-F0012C6B3FBF}"/>
              </a:ext>
            </a:extLst>
          </p:cNvPr>
          <p:cNvSpPr>
            <a:spLocks noGrp="1"/>
          </p:cNvSpPr>
          <p:nvPr>
            <p:ph type="title"/>
          </p:nvPr>
        </p:nvSpPr>
        <p:spPr/>
        <p:txBody>
          <a:bodyPr/>
          <a:lstStyle/>
          <a:p>
            <a:r>
              <a:rPr lang="en-US" dirty="0"/>
              <a:t>Summary of this contribution</a:t>
            </a:r>
          </a:p>
        </p:txBody>
      </p:sp>
      <p:sp>
        <p:nvSpPr>
          <p:cNvPr id="4" name="Text Placeholder 3">
            <a:extLst>
              <a:ext uri="{FF2B5EF4-FFF2-40B4-BE49-F238E27FC236}">
                <a16:creationId xmlns:a16="http://schemas.microsoft.com/office/drawing/2014/main" id="{A4FA0894-0C49-EBFE-2068-61E63845D078}"/>
              </a:ext>
            </a:extLst>
          </p:cNvPr>
          <p:cNvSpPr>
            <a:spLocks noGrp="1"/>
          </p:cNvSpPr>
          <p:nvPr>
            <p:ph type="body" idx="1"/>
          </p:nvPr>
        </p:nvSpPr>
        <p:spPr/>
        <p:txBody>
          <a:bodyPr/>
          <a:lstStyle/>
          <a:p>
            <a:pPr marL="457200" indent="-457200">
              <a:buFont typeface="+mj-lt"/>
              <a:buAutoNum type="arabicPeriod"/>
            </a:pPr>
            <a:r>
              <a:rPr lang="en-US" dirty="0"/>
              <a:t>Terminology around “key values” in 3GPP/SA1</a:t>
            </a:r>
          </a:p>
          <a:p>
            <a:pPr marL="457200" indent="-457200">
              <a:buFont typeface="+mj-lt"/>
              <a:buAutoNum type="arabicPeriod"/>
            </a:pPr>
            <a:r>
              <a:rPr lang="en-US" dirty="0"/>
              <a:t>A proposal for “key values” for SA1</a:t>
            </a:r>
          </a:p>
          <a:p>
            <a:pPr marL="457200" indent="-457200">
              <a:buFont typeface="+mj-lt"/>
              <a:buAutoNum type="arabicPeriod"/>
            </a:pPr>
            <a:r>
              <a:rPr lang="en-US" dirty="0"/>
              <a:t>Which meaning for each “key value” ?</a:t>
            </a:r>
          </a:p>
        </p:txBody>
      </p:sp>
    </p:spTree>
    <p:extLst>
      <p:ext uri="{BB962C8B-B14F-4D97-AF65-F5344CB8AC3E}">
        <p14:creationId xmlns:p14="http://schemas.microsoft.com/office/powerpoint/2010/main" val="26615244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BB57D74-EDB2-C449-6CC8-A53DD2DC8F11}"/>
              </a:ext>
            </a:extLst>
          </p:cNvPr>
          <p:cNvSpPr>
            <a:spLocks noGrp="1"/>
          </p:cNvSpPr>
          <p:nvPr>
            <p:ph type="title"/>
          </p:nvPr>
        </p:nvSpPr>
        <p:spPr/>
        <p:txBody>
          <a:bodyPr/>
          <a:lstStyle/>
          <a:p>
            <a:r>
              <a:rPr lang="en-US" dirty="0"/>
              <a:t>1. Terminology</a:t>
            </a:r>
            <a:br>
              <a:rPr lang="en-US" dirty="0"/>
            </a:br>
            <a:r>
              <a:rPr lang="en-US" dirty="0"/>
              <a:t>KV as “Goal” vs “Outcome”</a:t>
            </a:r>
          </a:p>
        </p:txBody>
      </p:sp>
      <p:sp>
        <p:nvSpPr>
          <p:cNvPr id="4" name="Text Placeholder 3">
            <a:extLst>
              <a:ext uri="{FF2B5EF4-FFF2-40B4-BE49-F238E27FC236}">
                <a16:creationId xmlns:a16="http://schemas.microsoft.com/office/drawing/2014/main" id="{88B6C784-1CD5-4520-F2A7-25542664E084}"/>
              </a:ext>
            </a:extLst>
          </p:cNvPr>
          <p:cNvSpPr>
            <a:spLocks noGrp="1"/>
          </p:cNvSpPr>
          <p:nvPr>
            <p:ph type="body" idx="1"/>
          </p:nvPr>
        </p:nvSpPr>
        <p:spPr/>
        <p:txBody>
          <a:bodyPr/>
          <a:lstStyle/>
          <a:p>
            <a:r>
              <a:rPr lang="en-US" dirty="0"/>
              <a:t>Based on </a:t>
            </a:r>
            <a:r>
              <a:rPr lang="en-US" dirty="0">
                <a:hlinkClick r:id="rId2"/>
              </a:rPr>
              <a:t>6G-IA SNVC article on KVIs</a:t>
            </a:r>
            <a:r>
              <a:rPr lang="en-US" dirty="0"/>
              <a:t>:</a:t>
            </a:r>
          </a:p>
          <a:p>
            <a:endParaRPr lang="en-US" dirty="0"/>
          </a:p>
          <a:p>
            <a:endParaRPr lang="en-US" dirty="0"/>
          </a:p>
          <a:p>
            <a:endParaRPr lang="en-US" dirty="0"/>
          </a:p>
          <a:p>
            <a:r>
              <a:rPr lang="en-US" dirty="0"/>
              <a:t>Based on the above table, with respect to SA1 :</a:t>
            </a:r>
          </a:p>
          <a:p>
            <a:pPr marL="1219169" lvl="2" indent="-541853">
              <a:spcBef>
                <a:spcPts val="747"/>
              </a:spcBef>
              <a:buSzPts val="2800"/>
              <a:buFont typeface="Calibri"/>
              <a:buChar char="•"/>
            </a:pPr>
            <a:r>
              <a:rPr lang="en-US" sz="2400" dirty="0"/>
              <a:t>“</a:t>
            </a:r>
            <a:r>
              <a:rPr lang="en-US" sz="2400" dirty="0">
                <a:solidFill>
                  <a:schemeClr val="bg2"/>
                </a:solidFill>
              </a:rPr>
              <a:t>values as goals</a:t>
            </a:r>
            <a:r>
              <a:rPr lang="en-US" sz="2400" dirty="0"/>
              <a:t>” correspond to the </a:t>
            </a:r>
            <a:r>
              <a:rPr lang="en-US" sz="2400" dirty="0">
                <a:solidFill>
                  <a:schemeClr val="accent2"/>
                </a:solidFill>
              </a:rPr>
              <a:t>list of “key values” </a:t>
            </a:r>
            <a:r>
              <a:rPr lang="en-US" sz="2400" dirty="0"/>
              <a:t>that have been considered so far in SA1 discussions for analysis against each use case</a:t>
            </a:r>
          </a:p>
          <a:p>
            <a:pPr marL="1219169" lvl="2" indent="-541853">
              <a:spcBef>
                <a:spcPts val="747"/>
              </a:spcBef>
              <a:buSzPts val="2800"/>
              <a:buFont typeface="Calibri"/>
              <a:buChar char="•"/>
            </a:pPr>
            <a:r>
              <a:rPr lang="en-US" sz="2400" dirty="0"/>
              <a:t>“</a:t>
            </a:r>
            <a:r>
              <a:rPr lang="en-US" sz="2400" dirty="0">
                <a:solidFill>
                  <a:schemeClr val="bg2"/>
                </a:solidFill>
              </a:rPr>
              <a:t>value as outcome</a:t>
            </a:r>
            <a:r>
              <a:rPr lang="en-US" sz="2400" dirty="0"/>
              <a:t>” covers the </a:t>
            </a:r>
            <a:r>
              <a:rPr lang="en-US" sz="2400" dirty="0">
                <a:solidFill>
                  <a:schemeClr val="accent2"/>
                </a:solidFill>
              </a:rPr>
              <a:t>specific aspects of each “key value” that are impacted by each single use case </a:t>
            </a:r>
            <a:r>
              <a:rPr lang="en-US" sz="2400" dirty="0"/>
              <a:t>(e.g. possible outcome with more or less positive/negative impact or tradeoffs)</a:t>
            </a:r>
          </a:p>
          <a:p>
            <a:endParaRPr lang="en-US" dirty="0"/>
          </a:p>
        </p:txBody>
      </p:sp>
      <p:graphicFrame>
        <p:nvGraphicFramePr>
          <p:cNvPr id="5" name="Table 4">
            <a:extLst>
              <a:ext uri="{FF2B5EF4-FFF2-40B4-BE49-F238E27FC236}">
                <a16:creationId xmlns:a16="http://schemas.microsoft.com/office/drawing/2014/main" id="{2F8B7EA2-7EB0-AEB7-4D64-0756CBC69863}"/>
              </a:ext>
            </a:extLst>
          </p:cNvPr>
          <p:cNvGraphicFramePr>
            <a:graphicFrameLocks noGrp="1"/>
          </p:cNvGraphicFramePr>
          <p:nvPr>
            <p:extLst>
              <p:ext uri="{D42A27DB-BD31-4B8C-83A1-F6EECF244321}">
                <p14:modId xmlns:p14="http://schemas.microsoft.com/office/powerpoint/2010/main" val="1940517043"/>
              </p:ext>
            </p:extLst>
          </p:nvPr>
        </p:nvGraphicFramePr>
        <p:xfrm>
          <a:off x="833429" y="2079851"/>
          <a:ext cx="10525141" cy="1255020"/>
        </p:xfrm>
        <a:graphic>
          <a:graphicData uri="http://schemas.openxmlformats.org/drawingml/2006/table">
            <a:tbl>
              <a:tblPr firstCol="1" bandRow="1">
                <a:tableStyleId>{5C22544A-7EE6-4342-B048-85BDC9FD1C3A}</a:tableStyleId>
              </a:tblPr>
              <a:tblGrid>
                <a:gridCol w="1698758">
                  <a:extLst>
                    <a:ext uri="{9D8B030D-6E8A-4147-A177-3AD203B41FA5}">
                      <a16:colId xmlns:a16="http://schemas.microsoft.com/office/drawing/2014/main" val="3224459875"/>
                    </a:ext>
                  </a:extLst>
                </a:gridCol>
                <a:gridCol w="8826383">
                  <a:extLst>
                    <a:ext uri="{9D8B030D-6E8A-4147-A177-3AD203B41FA5}">
                      <a16:colId xmlns:a16="http://schemas.microsoft.com/office/drawing/2014/main" val="1477954508"/>
                    </a:ext>
                  </a:extLst>
                </a:gridCol>
              </a:tblGrid>
              <a:tr h="627510">
                <a:tc>
                  <a:txBody>
                    <a:bodyPr/>
                    <a:lstStyle/>
                    <a:p>
                      <a:pPr>
                        <a:spcBef>
                          <a:spcPts val="100"/>
                        </a:spcBef>
                        <a:spcAft>
                          <a:spcPts val="100"/>
                        </a:spcAft>
                      </a:pPr>
                      <a:r>
                        <a:rPr lang="en-GB" sz="1600" dirty="0">
                          <a:effectLst/>
                        </a:rPr>
                        <a:t>Value as goal/criteria</a:t>
                      </a:r>
                      <a:endParaRPr lang="en-US" sz="16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6922" marR="16922" marT="0" marB="0"/>
                </a:tc>
                <a:tc>
                  <a:txBody>
                    <a:bodyPr/>
                    <a:lstStyle/>
                    <a:p>
                      <a:pPr>
                        <a:spcBef>
                          <a:spcPts val="100"/>
                        </a:spcBef>
                        <a:spcAft>
                          <a:spcPts val="100"/>
                        </a:spcAft>
                      </a:pPr>
                      <a:r>
                        <a:rPr lang="en-GB" sz="1600" dirty="0">
                          <a:solidFill>
                            <a:sysClr val="windowText" lastClr="000000"/>
                          </a:solidFill>
                          <a:effectLst/>
                        </a:rPr>
                        <a:t>Desirable high-level human values</a:t>
                      </a:r>
                      <a:r>
                        <a:rPr lang="en-GB" sz="1200" dirty="0">
                          <a:solidFill>
                            <a:sysClr val="windowText" lastClr="000000"/>
                          </a:solidFill>
                          <a:effectLst/>
                        </a:rPr>
                        <a:t> </a:t>
                      </a:r>
                      <a:r>
                        <a:rPr lang="en-GB" sz="1600" dirty="0">
                          <a:solidFill>
                            <a:sysClr val="windowText" lastClr="000000"/>
                          </a:solidFill>
                          <a:effectLst/>
                        </a:rPr>
                        <a:t>as drivers for the society, like UN Sustainability Development Goals (SDGs).</a:t>
                      </a:r>
                    </a:p>
                  </a:txBody>
                  <a:tcPr marL="16922" marR="16922" marT="0" marB="0"/>
                </a:tc>
                <a:extLst>
                  <a:ext uri="{0D108BD9-81ED-4DB2-BD59-A6C34878D82A}">
                    <a16:rowId xmlns:a16="http://schemas.microsoft.com/office/drawing/2014/main" val="444276670"/>
                  </a:ext>
                </a:extLst>
              </a:tr>
              <a:tr h="627510">
                <a:tc>
                  <a:txBody>
                    <a:bodyPr/>
                    <a:lstStyle/>
                    <a:p>
                      <a:pPr>
                        <a:spcBef>
                          <a:spcPts val="100"/>
                        </a:spcBef>
                        <a:spcAft>
                          <a:spcPts val="100"/>
                        </a:spcAft>
                      </a:pPr>
                      <a:r>
                        <a:rPr lang="en-GB" sz="1600" dirty="0">
                          <a:effectLst/>
                        </a:rPr>
                        <a:t>Value as outcome</a:t>
                      </a:r>
                      <a:endParaRPr lang="en-US" sz="16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6922" marR="16922" marT="0" marB="0"/>
                </a:tc>
                <a:tc>
                  <a:txBody>
                    <a:bodyPr/>
                    <a:lstStyle/>
                    <a:p>
                      <a:pPr>
                        <a:spcBef>
                          <a:spcPts val="100"/>
                        </a:spcBef>
                        <a:spcAft>
                          <a:spcPts val="100"/>
                        </a:spcAft>
                      </a:pPr>
                      <a:r>
                        <a:rPr lang="en-GB" sz="1600" dirty="0">
                          <a:solidFill>
                            <a:sysClr val="windowText" lastClr="000000"/>
                          </a:solidFill>
                          <a:effectLst/>
                        </a:rPr>
                        <a:t>The positive and negative impacts of the technology on the values as goals (gain or loss of added-value).</a:t>
                      </a:r>
                      <a:endParaRPr lang="en-US" sz="1600" dirty="0">
                        <a:solidFill>
                          <a:sysClr val="windowText" lastClr="00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16922" marR="16922" marT="0" marB="0"/>
                </a:tc>
                <a:extLst>
                  <a:ext uri="{0D108BD9-81ED-4DB2-BD59-A6C34878D82A}">
                    <a16:rowId xmlns:a16="http://schemas.microsoft.com/office/drawing/2014/main" val="3982342571"/>
                  </a:ext>
                </a:extLst>
              </a:tr>
            </a:tbl>
          </a:graphicData>
        </a:graphic>
      </p:graphicFrame>
    </p:spTree>
    <p:extLst>
      <p:ext uri="{BB962C8B-B14F-4D97-AF65-F5344CB8AC3E}">
        <p14:creationId xmlns:p14="http://schemas.microsoft.com/office/powerpoint/2010/main" val="13031374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BB57D74-EDB2-C449-6CC8-A53DD2DC8F11}"/>
              </a:ext>
            </a:extLst>
          </p:cNvPr>
          <p:cNvSpPr>
            <a:spLocks noGrp="1"/>
          </p:cNvSpPr>
          <p:nvPr>
            <p:ph type="title"/>
          </p:nvPr>
        </p:nvSpPr>
        <p:spPr/>
        <p:txBody>
          <a:bodyPr/>
          <a:lstStyle/>
          <a:p>
            <a:r>
              <a:rPr lang="en-US" dirty="0"/>
              <a:t>1. Terminology</a:t>
            </a:r>
            <a:br>
              <a:rPr lang="en-US" dirty="0"/>
            </a:br>
            <a:r>
              <a:rPr lang="en-US" dirty="0"/>
              <a:t>“Key Value” or… ?</a:t>
            </a:r>
          </a:p>
        </p:txBody>
      </p:sp>
      <p:sp>
        <p:nvSpPr>
          <p:cNvPr id="4" name="Text Placeholder 3">
            <a:extLst>
              <a:ext uri="{FF2B5EF4-FFF2-40B4-BE49-F238E27FC236}">
                <a16:creationId xmlns:a16="http://schemas.microsoft.com/office/drawing/2014/main" id="{88B6C784-1CD5-4520-F2A7-25542664E084}"/>
              </a:ext>
            </a:extLst>
          </p:cNvPr>
          <p:cNvSpPr>
            <a:spLocks noGrp="1"/>
          </p:cNvSpPr>
          <p:nvPr>
            <p:ph type="body" idx="1"/>
          </p:nvPr>
        </p:nvSpPr>
        <p:spPr>
          <a:xfrm>
            <a:off x="647699" y="1454148"/>
            <a:ext cx="11220451" cy="5175251"/>
          </a:xfrm>
        </p:spPr>
        <p:txBody>
          <a:bodyPr/>
          <a:lstStyle/>
          <a:p>
            <a:r>
              <a:rPr lang="en-US" sz="1800" b="1" dirty="0">
                <a:solidFill>
                  <a:schemeClr val="tx1">
                    <a:lumMod val="10000"/>
                  </a:schemeClr>
                </a:solidFill>
              </a:rPr>
              <a:t>Candidate terms </a:t>
            </a:r>
            <a:r>
              <a:rPr lang="en-US" sz="1800" dirty="0">
                <a:solidFill>
                  <a:schemeClr val="tx1">
                    <a:lumMod val="10000"/>
                  </a:schemeClr>
                </a:solidFill>
              </a:rPr>
              <a:t>[</a:t>
            </a:r>
            <a:r>
              <a:rPr lang="en-US" sz="1800" i="1" dirty="0">
                <a:solidFill>
                  <a:schemeClr val="tx1">
                    <a:lumMod val="10000"/>
                  </a:schemeClr>
                </a:solidFill>
              </a:rPr>
              <a:t>Cambridge dictionary definitions</a:t>
            </a:r>
            <a:r>
              <a:rPr lang="en-US" sz="1800" dirty="0">
                <a:solidFill>
                  <a:schemeClr val="tx1">
                    <a:lumMod val="10000"/>
                  </a:schemeClr>
                </a:solidFill>
              </a:rPr>
              <a:t>]</a:t>
            </a:r>
          </a:p>
          <a:p>
            <a:pPr lvl="1"/>
            <a:r>
              <a:rPr lang="en-US" sz="1800" u="sng" dirty="0">
                <a:solidFill>
                  <a:schemeClr val="tx1">
                    <a:lumMod val="10000"/>
                  </a:schemeClr>
                </a:solidFill>
              </a:rPr>
              <a:t>Value</a:t>
            </a:r>
            <a:r>
              <a:rPr lang="en-US" sz="1800" dirty="0">
                <a:solidFill>
                  <a:schemeClr val="tx1">
                    <a:lumMod val="10000"/>
                  </a:schemeClr>
                </a:solidFill>
              </a:rPr>
              <a:t> (EU): </a:t>
            </a:r>
          </a:p>
          <a:p>
            <a:pPr lvl="2"/>
            <a:r>
              <a:rPr lang="en-US" sz="1800" i="1" dirty="0">
                <a:solidFill>
                  <a:schemeClr val="tx1">
                    <a:lumMod val="10000"/>
                  </a:schemeClr>
                </a:solidFill>
              </a:rPr>
              <a:t>1. the regard that something is held to deserve; the importance, worth, or usefulness of something. </a:t>
            </a:r>
          </a:p>
          <a:p>
            <a:pPr lvl="2"/>
            <a:r>
              <a:rPr lang="en-US" sz="1800" i="1" dirty="0">
                <a:solidFill>
                  <a:schemeClr val="tx1">
                    <a:lumMod val="10000"/>
                  </a:schemeClr>
                </a:solidFill>
              </a:rPr>
              <a:t>2. principles or standards of </a:t>
            </a:r>
            <a:r>
              <a:rPr lang="en-US" sz="1800" i="1" dirty="0" err="1">
                <a:solidFill>
                  <a:schemeClr val="tx1">
                    <a:lumMod val="10000"/>
                  </a:schemeClr>
                </a:solidFill>
              </a:rPr>
              <a:t>behaviour</a:t>
            </a:r>
            <a:r>
              <a:rPr lang="en-US" sz="1800" i="1" dirty="0">
                <a:solidFill>
                  <a:schemeClr val="tx1">
                    <a:lumMod val="10000"/>
                  </a:schemeClr>
                </a:solidFill>
              </a:rPr>
              <a:t>; one's judgement of what is important in life.</a:t>
            </a:r>
          </a:p>
          <a:p>
            <a:pPr lvl="1"/>
            <a:r>
              <a:rPr lang="en-US" sz="1800" u="sng" dirty="0">
                <a:solidFill>
                  <a:schemeClr val="tx1">
                    <a:lumMod val="10000"/>
                  </a:schemeClr>
                </a:solidFill>
              </a:rPr>
              <a:t>Goal</a:t>
            </a:r>
            <a:r>
              <a:rPr lang="en-US" sz="1800" dirty="0">
                <a:solidFill>
                  <a:schemeClr val="tx1">
                    <a:lumMod val="10000"/>
                  </a:schemeClr>
                </a:solidFill>
              </a:rPr>
              <a:t> (EU, ITU, UN): </a:t>
            </a:r>
            <a:r>
              <a:rPr lang="en-US" sz="1800" i="1" dirty="0">
                <a:solidFill>
                  <a:schemeClr val="tx1">
                    <a:lumMod val="10000"/>
                  </a:schemeClr>
                </a:solidFill>
              </a:rPr>
              <a:t>an aim, a purpose, or something that you want to achieve</a:t>
            </a:r>
          </a:p>
          <a:p>
            <a:pPr lvl="1"/>
            <a:r>
              <a:rPr lang="en-US" sz="1800" u="sng" dirty="0">
                <a:solidFill>
                  <a:schemeClr val="tx1">
                    <a:lumMod val="10000"/>
                  </a:schemeClr>
                </a:solidFill>
              </a:rPr>
              <a:t>Principle</a:t>
            </a:r>
            <a:r>
              <a:rPr lang="en-US" sz="1800" dirty="0">
                <a:solidFill>
                  <a:schemeClr val="tx1">
                    <a:lumMod val="10000"/>
                  </a:schemeClr>
                </a:solidFill>
              </a:rPr>
              <a:t> (ITU): </a:t>
            </a:r>
            <a:r>
              <a:rPr lang="en-US" sz="1800" i="1" dirty="0">
                <a:solidFill>
                  <a:schemeClr val="tx1">
                    <a:lumMod val="10000"/>
                  </a:schemeClr>
                </a:solidFill>
              </a:rPr>
              <a:t>a moral rule or standard of good </a:t>
            </a:r>
            <a:r>
              <a:rPr lang="en-US" sz="1800" i="1" dirty="0" err="1">
                <a:solidFill>
                  <a:schemeClr val="tx1">
                    <a:lumMod val="10000"/>
                  </a:schemeClr>
                </a:solidFill>
              </a:rPr>
              <a:t>behaviour</a:t>
            </a:r>
            <a:endParaRPr lang="en-US" sz="1800" i="1" dirty="0">
              <a:solidFill>
                <a:schemeClr val="tx1">
                  <a:lumMod val="10000"/>
                </a:schemeClr>
              </a:solidFill>
            </a:endParaRPr>
          </a:p>
          <a:p>
            <a:pPr marL="761981" lvl="1" indent="0">
              <a:buNone/>
            </a:pPr>
            <a:r>
              <a:rPr lang="en-US" sz="1800" i="1" dirty="0">
                <a:solidFill>
                  <a:schemeClr val="tx1">
                    <a:lumMod val="10000"/>
                  </a:schemeClr>
                </a:solidFill>
              </a:rPr>
              <a:t>or</a:t>
            </a:r>
          </a:p>
          <a:p>
            <a:pPr lvl="1"/>
            <a:r>
              <a:rPr lang="en-US" sz="1800" u="sng" dirty="0">
                <a:solidFill>
                  <a:schemeClr val="tx1">
                    <a:lumMod val="10000"/>
                  </a:schemeClr>
                </a:solidFill>
              </a:rPr>
              <a:t>Sustainability:</a:t>
            </a:r>
            <a:r>
              <a:rPr lang="en-US" sz="1800" dirty="0">
                <a:solidFill>
                  <a:schemeClr val="tx1">
                    <a:lumMod val="10000"/>
                  </a:schemeClr>
                </a:solidFill>
              </a:rPr>
              <a:t> as overarching aspect of all “key values”</a:t>
            </a:r>
          </a:p>
          <a:p>
            <a:pPr lvl="1"/>
            <a:endParaRPr lang="en-US" sz="1800" u="sng" dirty="0">
              <a:solidFill>
                <a:schemeClr val="tx1">
                  <a:lumMod val="10000"/>
                </a:schemeClr>
              </a:solidFill>
            </a:endParaRPr>
          </a:p>
          <a:p>
            <a:pPr marL="609585" lvl="1" indent="-541853">
              <a:spcBef>
                <a:spcPts val="747"/>
              </a:spcBef>
              <a:buClr>
                <a:schemeClr val="dk1"/>
              </a:buClr>
              <a:buSzPts val="2800"/>
              <a:buFont typeface="Calibri"/>
              <a:buChar char="•"/>
            </a:pPr>
            <a:r>
              <a:rPr lang="en-US" sz="1800" dirty="0">
                <a:solidFill>
                  <a:schemeClr val="tx1">
                    <a:lumMod val="10000"/>
                  </a:schemeClr>
                </a:solidFill>
              </a:rPr>
              <a:t>Note: the selected term should also allow the related “</a:t>
            </a:r>
            <a:r>
              <a:rPr lang="en-US" sz="1800" i="1" dirty="0">
                <a:solidFill>
                  <a:schemeClr val="tx1">
                    <a:lumMod val="10000"/>
                  </a:schemeClr>
                </a:solidFill>
              </a:rPr>
              <a:t>indicators</a:t>
            </a:r>
            <a:r>
              <a:rPr lang="en-US" sz="1800" dirty="0">
                <a:solidFill>
                  <a:schemeClr val="tx1">
                    <a:lumMod val="10000"/>
                  </a:schemeClr>
                </a:solidFill>
              </a:rPr>
              <a:t>”</a:t>
            </a:r>
          </a:p>
          <a:p>
            <a:pPr lvl="1"/>
            <a:r>
              <a:rPr lang="en-US" sz="1800" dirty="0">
                <a:solidFill>
                  <a:schemeClr val="tx1">
                    <a:lumMod val="10000"/>
                  </a:schemeClr>
                </a:solidFill>
              </a:rPr>
              <a:t>E.g. “Principle” could create confusion with “KPI” for “Key Principle Indicator” vs “Key Performance Indicator” ?</a:t>
            </a:r>
          </a:p>
          <a:p>
            <a:pPr lvl="1"/>
            <a:r>
              <a:rPr lang="en-US" sz="1800" dirty="0">
                <a:solidFill>
                  <a:schemeClr val="tx1">
                    <a:lumMod val="10000"/>
                  </a:schemeClr>
                </a:solidFill>
              </a:rPr>
              <a:t>E.g. “Sustainability” could allow “KSI (Key Sustainability Indicator)” and “Sustainability Values”, if “key values” do not go beyond sustainability-related topics</a:t>
            </a:r>
          </a:p>
          <a:p>
            <a:pPr lvl="1"/>
            <a:endParaRPr lang="en-US" sz="1800" dirty="0">
              <a:solidFill>
                <a:schemeClr val="tx1">
                  <a:lumMod val="10000"/>
                </a:schemeClr>
              </a:solidFill>
            </a:endParaRPr>
          </a:p>
          <a:p>
            <a:endParaRPr lang="en-US" sz="1800" b="1" dirty="0">
              <a:solidFill>
                <a:schemeClr val="tx1">
                  <a:lumMod val="10000"/>
                </a:schemeClr>
              </a:solidFill>
            </a:endParaRPr>
          </a:p>
          <a:p>
            <a:endParaRPr lang="en-US" sz="2400" dirty="0"/>
          </a:p>
        </p:txBody>
      </p:sp>
    </p:spTree>
    <p:extLst>
      <p:ext uri="{BB962C8B-B14F-4D97-AF65-F5344CB8AC3E}">
        <p14:creationId xmlns:p14="http://schemas.microsoft.com/office/powerpoint/2010/main" val="17333098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BB57D74-EDB2-C449-6CC8-A53DD2DC8F11}"/>
              </a:ext>
            </a:extLst>
          </p:cNvPr>
          <p:cNvSpPr>
            <a:spLocks noGrp="1"/>
          </p:cNvSpPr>
          <p:nvPr>
            <p:ph type="title"/>
          </p:nvPr>
        </p:nvSpPr>
        <p:spPr>
          <a:xfrm>
            <a:off x="651933" y="228600"/>
            <a:ext cx="9103600" cy="1143200"/>
          </a:xfrm>
        </p:spPr>
        <p:txBody>
          <a:bodyPr/>
          <a:lstStyle/>
          <a:p>
            <a:r>
              <a:rPr lang="en-US" dirty="0"/>
              <a:t>1. Terminology</a:t>
            </a:r>
            <a:br>
              <a:rPr lang="en-US" dirty="0"/>
            </a:br>
            <a:r>
              <a:rPr lang="en-US" dirty="0"/>
              <a:t>Recommendations</a:t>
            </a:r>
          </a:p>
        </p:txBody>
      </p:sp>
      <p:sp>
        <p:nvSpPr>
          <p:cNvPr id="4" name="Text Placeholder 3">
            <a:extLst>
              <a:ext uri="{FF2B5EF4-FFF2-40B4-BE49-F238E27FC236}">
                <a16:creationId xmlns:a16="http://schemas.microsoft.com/office/drawing/2014/main" id="{88B6C784-1CD5-4520-F2A7-25542664E084}"/>
              </a:ext>
            </a:extLst>
          </p:cNvPr>
          <p:cNvSpPr>
            <a:spLocks noGrp="1"/>
          </p:cNvSpPr>
          <p:nvPr>
            <p:ph type="body" idx="1"/>
          </p:nvPr>
        </p:nvSpPr>
        <p:spPr>
          <a:xfrm>
            <a:off x="647700" y="1454149"/>
            <a:ext cx="11184400" cy="4830400"/>
          </a:xfrm>
        </p:spPr>
        <p:txBody>
          <a:bodyPr/>
          <a:lstStyle/>
          <a:p>
            <a:r>
              <a:rPr lang="en-US" dirty="0"/>
              <a:t>Keep “Value” as basic term</a:t>
            </a:r>
          </a:p>
          <a:p>
            <a:r>
              <a:rPr lang="en-US" dirty="0"/>
              <a:t>Keep “Key Value” (as goals) as main SA1 terminology</a:t>
            </a:r>
          </a:p>
          <a:p>
            <a:r>
              <a:rPr lang="en-US" dirty="0"/>
              <a:t>Consider “value as outcome” in the use case analysis against those KVs (see dedicated slide)</a:t>
            </a:r>
          </a:p>
          <a:p>
            <a:endParaRPr lang="en-US" dirty="0"/>
          </a:p>
          <a:p>
            <a:endParaRPr lang="en-US" dirty="0"/>
          </a:p>
        </p:txBody>
      </p:sp>
    </p:spTree>
    <p:extLst>
      <p:ext uri="{BB962C8B-B14F-4D97-AF65-F5344CB8AC3E}">
        <p14:creationId xmlns:p14="http://schemas.microsoft.com/office/powerpoint/2010/main" val="12466357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BB57D74-EDB2-C449-6CC8-A53DD2DC8F11}"/>
              </a:ext>
            </a:extLst>
          </p:cNvPr>
          <p:cNvSpPr>
            <a:spLocks noGrp="1"/>
          </p:cNvSpPr>
          <p:nvPr>
            <p:ph type="title"/>
          </p:nvPr>
        </p:nvSpPr>
        <p:spPr>
          <a:xfrm>
            <a:off x="651933" y="228600"/>
            <a:ext cx="9103600" cy="1143200"/>
          </a:xfrm>
        </p:spPr>
        <p:txBody>
          <a:bodyPr/>
          <a:lstStyle/>
          <a:p>
            <a:r>
              <a:rPr lang="en-US" dirty="0"/>
              <a:t>2. About possible Key Values for SA1</a:t>
            </a:r>
            <a:br>
              <a:rPr lang="en-US" dirty="0"/>
            </a:br>
            <a:r>
              <a:rPr lang="en-US" dirty="0"/>
              <a:t>Feedback from SA1#105</a:t>
            </a:r>
          </a:p>
        </p:txBody>
      </p:sp>
      <p:graphicFrame>
        <p:nvGraphicFramePr>
          <p:cNvPr id="6" name="Table 5">
            <a:extLst>
              <a:ext uri="{FF2B5EF4-FFF2-40B4-BE49-F238E27FC236}">
                <a16:creationId xmlns:a16="http://schemas.microsoft.com/office/drawing/2014/main" id="{70449D12-9D63-CACF-E72A-60AE3C7AFD24}"/>
              </a:ext>
            </a:extLst>
          </p:cNvPr>
          <p:cNvGraphicFramePr>
            <a:graphicFrameLocks noGrp="1"/>
          </p:cNvGraphicFramePr>
          <p:nvPr>
            <p:extLst>
              <p:ext uri="{D42A27DB-BD31-4B8C-83A1-F6EECF244321}">
                <p14:modId xmlns:p14="http://schemas.microsoft.com/office/powerpoint/2010/main" val="1059263290"/>
              </p:ext>
            </p:extLst>
          </p:nvPr>
        </p:nvGraphicFramePr>
        <p:xfrm>
          <a:off x="556801" y="1510793"/>
          <a:ext cx="8012164" cy="3860736"/>
        </p:xfrm>
        <a:graphic>
          <a:graphicData uri="http://schemas.openxmlformats.org/drawingml/2006/table">
            <a:tbl>
              <a:tblPr firstRow="1" bandRow="1">
                <a:tableStyleId>{5C22544A-7EE6-4342-B048-85BDC9FD1C3A}</a:tableStyleId>
              </a:tblPr>
              <a:tblGrid>
                <a:gridCol w="2242960">
                  <a:extLst>
                    <a:ext uri="{9D8B030D-6E8A-4147-A177-3AD203B41FA5}">
                      <a16:colId xmlns:a16="http://schemas.microsoft.com/office/drawing/2014/main" val="89840398"/>
                    </a:ext>
                  </a:extLst>
                </a:gridCol>
                <a:gridCol w="1932495">
                  <a:extLst>
                    <a:ext uri="{9D8B030D-6E8A-4147-A177-3AD203B41FA5}">
                      <a16:colId xmlns:a16="http://schemas.microsoft.com/office/drawing/2014/main" val="3657580029"/>
                    </a:ext>
                  </a:extLst>
                </a:gridCol>
                <a:gridCol w="1282045">
                  <a:extLst>
                    <a:ext uri="{9D8B030D-6E8A-4147-A177-3AD203B41FA5}">
                      <a16:colId xmlns:a16="http://schemas.microsoft.com/office/drawing/2014/main" val="1618772559"/>
                    </a:ext>
                  </a:extLst>
                </a:gridCol>
                <a:gridCol w="1423447">
                  <a:extLst>
                    <a:ext uri="{9D8B030D-6E8A-4147-A177-3AD203B41FA5}">
                      <a16:colId xmlns:a16="http://schemas.microsoft.com/office/drawing/2014/main" val="2406991839"/>
                    </a:ext>
                  </a:extLst>
                </a:gridCol>
                <a:gridCol w="1131217">
                  <a:extLst>
                    <a:ext uri="{9D8B030D-6E8A-4147-A177-3AD203B41FA5}">
                      <a16:colId xmlns:a16="http://schemas.microsoft.com/office/drawing/2014/main" val="3319043646"/>
                    </a:ext>
                  </a:extLst>
                </a:gridCol>
              </a:tblGrid>
              <a:tr h="386309">
                <a:tc>
                  <a:txBody>
                    <a:bodyPr/>
                    <a:lstStyle/>
                    <a:p>
                      <a:endParaRPr lang="en-US" sz="1400">
                        <a:solidFill>
                          <a:schemeClr val="tx1"/>
                        </a:solidFill>
                      </a:endParaRPr>
                    </a:p>
                  </a:txBody>
                  <a:tcPr/>
                </a:tc>
                <a:tc>
                  <a:txBody>
                    <a:bodyPr/>
                    <a:lstStyle/>
                    <a:p>
                      <a:r>
                        <a:rPr lang="en-US" sz="1100" dirty="0">
                          <a:solidFill>
                            <a:schemeClr val="tx1"/>
                          </a:solidFill>
                        </a:rPr>
                        <a:t>ITU-R IMT-2030</a:t>
                      </a:r>
                    </a:p>
                    <a:p>
                      <a:r>
                        <a:rPr lang="en-US" sz="1100" b="0" dirty="0">
                          <a:solidFill>
                            <a:schemeClr val="tx1"/>
                          </a:solidFill>
                        </a:rPr>
                        <a:t>(SA1: HUA/CMCC/SONY)</a:t>
                      </a:r>
                      <a:endParaRPr lang="en-US" sz="1400" b="0" dirty="0">
                        <a:solidFill>
                          <a:schemeClr val="tx1"/>
                        </a:solidFill>
                      </a:endParaRPr>
                    </a:p>
                  </a:txBody>
                  <a:tcPr/>
                </a:tc>
                <a:tc>
                  <a:txBody>
                    <a:bodyPr/>
                    <a:lstStyle/>
                    <a:p>
                      <a:r>
                        <a:rPr lang="en-US" sz="1100" dirty="0">
                          <a:solidFill>
                            <a:schemeClr val="tx1"/>
                          </a:solidFill>
                        </a:rPr>
                        <a:t>EU Hexa-X II</a:t>
                      </a: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a:ln>
                            <a:noFill/>
                          </a:ln>
                          <a:solidFill>
                            <a:schemeClr val="tx1"/>
                          </a:solidFill>
                          <a:effectLst/>
                          <a:uLnTx/>
                          <a:uFillTx/>
                          <a:latin typeface="+mn-lt"/>
                          <a:ea typeface="+mn-ea"/>
                          <a:cs typeface="+mn-cs"/>
                        </a:rPr>
                        <a:t>“Sustainability”</a:t>
                      </a: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chemeClr val="tx1"/>
                          </a:solidFill>
                          <a:effectLst/>
                          <a:uLnTx/>
                          <a:uFillTx/>
                          <a:latin typeface="+mn-lt"/>
                          <a:ea typeface="+mn-ea"/>
                          <a:cs typeface="+mn-cs"/>
                        </a:rPr>
                        <a:t>(SA1: VF/QC/CC)</a:t>
                      </a:r>
                      <a:endParaRPr kumimoji="0" lang="en-US" sz="1400" b="1" i="0" u="none" strike="noStrike" kern="1200" cap="none" spc="0" normalizeH="0" baseline="0" noProof="0" dirty="0">
                        <a:ln>
                          <a:noFill/>
                        </a:ln>
                        <a:solidFill>
                          <a:schemeClr val="tx1"/>
                        </a:solidFill>
                        <a:effectLst/>
                        <a:uLnTx/>
                        <a:uFillTx/>
                        <a:latin typeface="+mn-lt"/>
                        <a:ea typeface="+mn-ea"/>
                        <a:cs typeface="+mn-cs"/>
                      </a:endParaRP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a:ln>
                            <a:noFill/>
                          </a:ln>
                          <a:solidFill>
                            <a:schemeClr val="tx1"/>
                          </a:solidFill>
                          <a:effectLst/>
                          <a:uLnTx/>
                          <a:uFillTx/>
                          <a:latin typeface="+mn-lt"/>
                          <a:ea typeface="+mn-ea"/>
                          <a:cs typeface="+mn-cs"/>
                        </a:rPr>
                        <a:t>“Custom”</a:t>
                      </a: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chemeClr val="tx1"/>
                          </a:solidFill>
                          <a:effectLst/>
                          <a:uLnTx/>
                          <a:uFillTx/>
                          <a:latin typeface="+mn-lt"/>
                          <a:ea typeface="+mn-ea"/>
                          <a:cs typeface="+mn-cs"/>
                        </a:rPr>
                        <a:t>(SA1: ERI)</a:t>
                      </a:r>
                      <a:endParaRPr kumimoji="0" lang="en-US" sz="1400" b="1" i="0" u="none" strike="noStrike" kern="1200" cap="none" spc="0" normalizeH="0" baseline="0" noProof="0">
                        <a:ln>
                          <a:noFill/>
                        </a:ln>
                        <a:solidFill>
                          <a:schemeClr val="tx1"/>
                        </a:solidFill>
                        <a:effectLst/>
                        <a:uLnTx/>
                        <a:uFillTx/>
                        <a:latin typeface="+mn-lt"/>
                        <a:ea typeface="+mn-ea"/>
                        <a:cs typeface="+mn-cs"/>
                      </a:endParaRPr>
                    </a:p>
                  </a:txBody>
                  <a:tcPr/>
                </a:tc>
                <a:extLst>
                  <a:ext uri="{0D108BD9-81ED-4DB2-BD59-A6C34878D82A}">
                    <a16:rowId xmlns:a16="http://schemas.microsoft.com/office/drawing/2014/main" val="1618710075"/>
                  </a:ext>
                </a:extLst>
              </a:tr>
              <a:tr h="365467">
                <a:tc>
                  <a:txBody>
                    <a:bodyPr/>
                    <a:lstStyle/>
                    <a:p>
                      <a:r>
                        <a:rPr lang="en-US" sz="1400" dirty="0">
                          <a:solidFill>
                            <a:schemeClr val="tx1"/>
                          </a:solidFill>
                        </a:rPr>
                        <a:t>Environmental sustainability</a:t>
                      </a:r>
                    </a:p>
                  </a:txBody>
                  <a:tcPr anchor="ctr"/>
                </a:tc>
                <a:tc rowSpan="3">
                  <a:txBody>
                    <a:bodyPr/>
                    <a:lstStyle/>
                    <a:p>
                      <a:pPr algn="ctr"/>
                      <a:r>
                        <a:rPr lang="en-US" sz="1400" dirty="0">
                          <a:solidFill>
                            <a:schemeClr val="tx1"/>
                          </a:solidFill>
                        </a:rPr>
                        <a:t>x</a:t>
                      </a:r>
                    </a:p>
                  </a:txBody>
                  <a:tcPr anchor="ctr"/>
                </a:tc>
                <a:tc>
                  <a:txBody>
                    <a:bodyPr/>
                    <a:lstStyle/>
                    <a:p>
                      <a:pPr algn="ctr"/>
                      <a:r>
                        <a:rPr lang="en-US" sz="1400" dirty="0">
                          <a:solidFill>
                            <a:schemeClr val="tx1"/>
                          </a:solidFill>
                        </a:rPr>
                        <a:t>x</a:t>
                      </a:r>
                    </a:p>
                  </a:txBody>
                  <a:tcPr anchor="ctr"/>
                </a:tc>
                <a:tc>
                  <a:txBody>
                    <a:bodyPr/>
                    <a:lstStyle/>
                    <a:p>
                      <a:pPr algn="ctr"/>
                      <a:r>
                        <a:rPr lang="en-US" sz="1400">
                          <a:solidFill>
                            <a:schemeClr val="tx1"/>
                          </a:solidFill>
                        </a:rPr>
                        <a:t>x</a:t>
                      </a:r>
                    </a:p>
                  </a:txBody>
                  <a:tcPr anchor="ctr"/>
                </a:tc>
                <a:tc>
                  <a:txBody>
                    <a:bodyPr/>
                    <a:lstStyle/>
                    <a:p>
                      <a:pPr algn="ctr"/>
                      <a:r>
                        <a:rPr lang="en-US" sz="1400">
                          <a:solidFill>
                            <a:schemeClr val="tx1"/>
                          </a:solidFill>
                        </a:rPr>
                        <a:t>x</a:t>
                      </a:r>
                    </a:p>
                  </a:txBody>
                  <a:tcPr anchor="ctr"/>
                </a:tc>
                <a:extLst>
                  <a:ext uri="{0D108BD9-81ED-4DB2-BD59-A6C34878D82A}">
                    <a16:rowId xmlns:a16="http://schemas.microsoft.com/office/drawing/2014/main" val="3975058795"/>
                  </a:ext>
                </a:extLst>
              </a:tr>
              <a:tr h="365467">
                <a:tc>
                  <a:txBody>
                    <a:bodyPr/>
                    <a:lstStyle/>
                    <a:p>
                      <a:r>
                        <a:rPr lang="en-US" sz="1400" dirty="0">
                          <a:solidFill>
                            <a:schemeClr val="tx1"/>
                          </a:solidFill>
                        </a:rPr>
                        <a:t>Social sustainability</a:t>
                      </a:r>
                    </a:p>
                  </a:txBody>
                  <a:tcPr anchor="ctr"/>
                </a:tc>
                <a:tc vMerge="1">
                  <a:txBody>
                    <a:bodyPr/>
                    <a:lstStyle/>
                    <a:p>
                      <a:endParaRPr lang="en-US">
                        <a:solidFill>
                          <a:schemeClr val="tx2"/>
                        </a:solidFill>
                      </a:endParaRPr>
                    </a:p>
                  </a:txBody>
                  <a:tcPr/>
                </a:tc>
                <a:tc>
                  <a:txBody>
                    <a:bodyPr/>
                    <a:lstStyle/>
                    <a:p>
                      <a:pPr algn="ctr"/>
                      <a:r>
                        <a:rPr lang="en-US" sz="1400">
                          <a:solidFill>
                            <a:schemeClr val="tx1"/>
                          </a:solidFill>
                        </a:rPr>
                        <a:t>x</a:t>
                      </a:r>
                    </a:p>
                  </a:txBody>
                  <a:tcPr anchor="ctr"/>
                </a:tc>
                <a:tc>
                  <a:txBody>
                    <a:bodyPr/>
                    <a:lstStyle/>
                    <a:p>
                      <a:pPr algn="ctr"/>
                      <a:r>
                        <a:rPr lang="en-US" sz="1400">
                          <a:solidFill>
                            <a:schemeClr val="tx1"/>
                          </a:solidFill>
                        </a:rPr>
                        <a:t>x</a:t>
                      </a:r>
                    </a:p>
                  </a:txBody>
                  <a:tcPr anchor="ctr"/>
                </a:tc>
                <a:tc>
                  <a:txBody>
                    <a:bodyPr/>
                    <a:lstStyle/>
                    <a:p>
                      <a:pPr algn="ctr"/>
                      <a:endParaRPr lang="en-US" sz="1400">
                        <a:solidFill>
                          <a:schemeClr val="tx1"/>
                        </a:solidFill>
                      </a:endParaRPr>
                    </a:p>
                  </a:txBody>
                  <a:tcPr anchor="ctr"/>
                </a:tc>
                <a:extLst>
                  <a:ext uri="{0D108BD9-81ED-4DB2-BD59-A6C34878D82A}">
                    <a16:rowId xmlns:a16="http://schemas.microsoft.com/office/drawing/2014/main" val="4284534252"/>
                  </a:ext>
                </a:extLst>
              </a:tr>
              <a:tr h="386309">
                <a:tc>
                  <a:txBody>
                    <a:bodyPr/>
                    <a:lstStyle/>
                    <a:p>
                      <a:r>
                        <a:rPr lang="en-US" sz="1400" dirty="0">
                          <a:solidFill>
                            <a:schemeClr val="tx1"/>
                          </a:solidFill>
                        </a:rPr>
                        <a:t>Economic sustainability</a:t>
                      </a:r>
                    </a:p>
                  </a:txBody>
                  <a:tcPr anchor="ctr"/>
                </a:tc>
                <a:tc vMerge="1">
                  <a:txBody>
                    <a:bodyPr/>
                    <a:lstStyle/>
                    <a:p>
                      <a:endParaRPr lang="en-US">
                        <a:solidFill>
                          <a:schemeClr val="tx2"/>
                        </a:solidFill>
                      </a:endParaRPr>
                    </a:p>
                  </a:txBody>
                  <a:tcPr/>
                </a:tc>
                <a:tc>
                  <a:txBody>
                    <a:bodyPr/>
                    <a:lstStyle/>
                    <a:p>
                      <a:pPr algn="ctr"/>
                      <a:r>
                        <a:rPr lang="en-US" sz="1400" dirty="0">
                          <a:solidFill>
                            <a:schemeClr val="tx1"/>
                          </a:solidFill>
                        </a:rPr>
                        <a:t>x</a:t>
                      </a:r>
                    </a:p>
                  </a:txBody>
                  <a:tcPr anchor="ctr"/>
                </a:tc>
                <a:tc>
                  <a:txBody>
                    <a:bodyPr/>
                    <a:lstStyle/>
                    <a:p>
                      <a:pPr algn="ctr"/>
                      <a:r>
                        <a:rPr lang="en-US" sz="1400">
                          <a:solidFill>
                            <a:schemeClr val="tx1"/>
                          </a:solidFill>
                        </a:rPr>
                        <a:t>x</a:t>
                      </a:r>
                    </a:p>
                  </a:txBody>
                  <a:tcPr anchor="ctr"/>
                </a:tc>
                <a:tc>
                  <a:txBody>
                    <a:bodyPr/>
                    <a:lstStyle/>
                    <a:p>
                      <a:pPr algn="ctr"/>
                      <a:endParaRPr lang="en-US" sz="1400">
                        <a:solidFill>
                          <a:schemeClr val="tx1"/>
                        </a:solidFill>
                      </a:endParaRPr>
                    </a:p>
                  </a:txBody>
                  <a:tcPr anchor="ctr"/>
                </a:tc>
                <a:extLst>
                  <a:ext uri="{0D108BD9-81ED-4DB2-BD59-A6C34878D82A}">
                    <a16:rowId xmlns:a16="http://schemas.microsoft.com/office/drawing/2014/main" val="534651185"/>
                  </a:ext>
                </a:extLst>
              </a:tr>
              <a:tr h="448275">
                <a:tc>
                  <a:txBody>
                    <a:bodyPr/>
                    <a:lstStyle/>
                    <a:p>
                      <a:r>
                        <a:rPr lang="en-US" sz="1400" dirty="0">
                          <a:solidFill>
                            <a:schemeClr val="tx1"/>
                          </a:solidFill>
                        </a:rPr>
                        <a:t>Inclusivity / </a:t>
                      </a:r>
                      <a:br>
                        <a:rPr lang="en-US" sz="1400" dirty="0">
                          <a:solidFill>
                            <a:schemeClr val="tx1"/>
                          </a:solidFill>
                        </a:rPr>
                      </a:br>
                      <a:r>
                        <a:rPr lang="en-US" sz="1400" dirty="0">
                          <a:solidFill>
                            <a:schemeClr val="tx1"/>
                          </a:solidFill>
                        </a:rPr>
                        <a:t>Digital inclusion</a:t>
                      </a:r>
                    </a:p>
                  </a:txBody>
                  <a:tcPr anchor="ctr"/>
                </a:tc>
                <a:tc>
                  <a:txBody>
                    <a:bodyPr/>
                    <a:lstStyle/>
                    <a:p>
                      <a:pPr algn="ctr"/>
                      <a:r>
                        <a:rPr lang="en-US" sz="1400" dirty="0">
                          <a:solidFill>
                            <a:schemeClr val="tx1"/>
                          </a:solidFill>
                        </a:rPr>
                        <a:t>x</a:t>
                      </a:r>
                    </a:p>
                  </a:txBody>
                  <a:tcPr anchor="ctr"/>
                </a:tc>
                <a:tc>
                  <a:txBody>
                    <a:bodyPr/>
                    <a:lstStyle/>
                    <a:p>
                      <a:pPr algn="ctr"/>
                      <a:r>
                        <a:rPr lang="en-US" sz="1400" dirty="0">
                          <a:solidFill>
                            <a:schemeClr val="tx1"/>
                          </a:solidFill>
                        </a:rPr>
                        <a:t>x</a:t>
                      </a:r>
                    </a:p>
                  </a:txBody>
                  <a:tcPr anchor="ctr"/>
                </a:tc>
                <a:tc>
                  <a:txBody>
                    <a:bodyPr/>
                    <a:lstStyle/>
                    <a:p>
                      <a:pPr algn="ctr"/>
                      <a:r>
                        <a:rPr lang="en-US" sz="1050" dirty="0">
                          <a:solidFill>
                            <a:schemeClr val="tx1"/>
                          </a:solidFill>
                        </a:rPr>
                        <a:t>(in social sustainability)</a:t>
                      </a:r>
                    </a:p>
                  </a:txBody>
                  <a:tcPr anchor="ctr"/>
                </a:tc>
                <a:tc>
                  <a:txBody>
                    <a:bodyPr/>
                    <a:lstStyle/>
                    <a:p>
                      <a:pPr algn="ctr"/>
                      <a:r>
                        <a:rPr lang="en-US" sz="1400">
                          <a:solidFill>
                            <a:schemeClr val="tx1"/>
                          </a:solidFill>
                        </a:rPr>
                        <a:t>x</a:t>
                      </a:r>
                    </a:p>
                  </a:txBody>
                  <a:tcPr anchor="ctr"/>
                </a:tc>
                <a:extLst>
                  <a:ext uri="{0D108BD9-81ED-4DB2-BD59-A6C34878D82A}">
                    <a16:rowId xmlns:a16="http://schemas.microsoft.com/office/drawing/2014/main" val="3240305964"/>
                  </a:ext>
                </a:extLst>
              </a:tr>
              <a:tr h="386309">
                <a:tc>
                  <a:txBody>
                    <a:bodyPr/>
                    <a:lstStyle/>
                    <a:p>
                      <a:r>
                        <a:rPr lang="en-US" sz="1400" dirty="0">
                          <a:solidFill>
                            <a:schemeClr val="tx1"/>
                          </a:solidFill>
                        </a:rPr>
                        <a:t>Ubiquitous connectivity</a:t>
                      </a:r>
                    </a:p>
                  </a:txBody>
                  <a:tcPr anchor="ctr"/>
                </a:tc>
                <a:tc>
                  <a:txBody>
                    <a:bodyPr/>
                    <a:lstStyle/>
                    <a:p>
                      <a:pPr algn="ctr"/>
                      <a:r>
                        <a:rPr lang="en-US" sz="1400" dirty="0">
                          <a:solidFill>
                            <a:schemeClr val="tx1"/>
                          </a:solidFill>
                        </a:rPr>
                        <a:t>x</a:t>
                      </a:r>
                    </a:p>
                  </a:txBody>
                  <a:tcPr anchor="ctr"/>
                </a:tc>
                <a:tc>
                  <a:txBody>
                    <a:bodyPr/>
                    <a:lstStyle/>
                    <a:p>
                      <a:pPr algn="ctr"/>
                      <a:r>
                        <a:rPr lang="en-US" sz="1050" dirty="0">
                          <a:solidFill>
                            <a:schemeClr val="tx1"/>
                          </a:solidFill>
                        </a:rPr>
                        <a:t>(in digital Inclusion)</a:t>
                      </a:r>
                    </a:p>
                  </a:txBody>
                  <a:tcPr anchor="ctr"/>
                </a:tc>
                <a:tc>
                  <a:txBody>
                    <a:bodyPr/>
                    <a:lstStyle/>
                    <a:p>
                      <a:pPr algn="ctr"/>
                      <a:endParaRPr lang="en-US" sz="1400" dirty="0">
                        <a:solidFill>
                          <a:schemeClr val="tx1"/>
                        </a:solidFill>
                      </a:endParaRPr>
                    </a:p>
                  </a:txBody>
                  <a:tcPr anchor="ctr"/>
                </a:tc>
                <a:tc>
                  <a:txBody>
                    <a:bodyPr/>
                    <a:lstStyle/>
                    <a:p>
                      <a:pPr algn="ctr"/>
                      <a:endParaRPr lang="en-US" sz="1400">
                        <a:solidFill>
                          <a:schemeClr val="tx1"/>
                        </a:solidFill>
                      </a:endParaRPr>
                    </a:p>
                  </a:txBody>
                  <a:tcPr anchor="ctr"/>
                </a:tc>
                <a:extLst>
                  <a:ext uri="{0D108BD9-81ED-4DB2-BD59-A6C34878D82A}">
                    <a16:rowId xmlns:a16="http://schemas.microsoft.com/office/drawing/2014/main" val="70161488"/>
                  </a:ext>
                </a:extLst>
              </a:tr>
              <a:tr h="365467">
                <a:tc>
                  <a:txBody>
                    <a:bodyPr/>
                    <a:lstStyle/>
                    <a:p>
                      <a:r>
                        <a:rPr lang="en-US" sz="1400" dirty="0">
                          <a:solidFill>
                            <a:schemeClr val="tx1"/>
                          </a:solidFill>
                        </a:rPr>
                        <a:t>Security and resilience</a:t>
                      </a:r>
                    </a:p>
                  </a:txBody>
                  <a:tcPr anchor="ctr"/>
                </a:tc>
                <a:tc>
                  <a:txBody>
                    <a:bodyPr/>
                    <a:lstStyle/>
                    <a:p>
                      <a:pPr algn="ctr"/>
                      <a:r>
                        <a:rPr lang="en-US" sz="1400" dirty="0">
                          <a:solidFill>
                            <a:schemeClr val="tx1"/>
                          </a:solidFill>
                        </a:rPr>
                        <a:t>x</a:t>
                      </a:r>
                    </a:p>
                  </a:txBody>
                  <a:tcPr anchor="ctr"/>
                </a:tc>
                <a:tc>
                  <a:txBody>
                    <a:bodyPr/>
                    <a:lstStyle/>
                    <a:p>
                      <a:pPr algn="ctr"/>
                      <a:r>
                        <a:rPr lang="en-US" sz="1050" dirty="0">
                          <a:solidFill>
                            <a:schemeClr val="tx1"/>
                          </a:solidFill>
                        </a:rPr>
                        <a:t>(in trustworthiness)</a:t>
                      </a:r>
                    </a:p>
                  </a:txBody>
                  <a:tcPr anchor="ctr"/>
                </a:tc>
                <a:tc>
                  <a:txBody>
                    <a:bodyPr/>
                    <a:lstStyle/>
                    <a:p>
                      <a:pPr algn="ctr"/>
                      <a:r>
                        <a:rPr lang="en-US" sz="1050" dirty="0">
                          <a:solidFill>
                            <a:schemeClr val="tx1"/>
                          </a:solidFill>
                        </a:rPr>
                        <a:t>(in social sustainability)</a:t>
                      </a:r>
                    </a:p>
                  </a:txBody>
                  <a:tcPr anchor="ctr"/>
                </a:tc>
                <a:tc>
                  <a:txBody>
                    <a:bodyPr/>
                    <a:lstStyle/>
                    <a:p>
                      <a:pPr algn="ctr"/>
                      <a:endParaRPr lang="en-US" sz="1400">
                        <a:solidFill>
                          <a:schemeClr val="tx1"/>
                        </a:solidFill>
                      </a:endParaRPr>
                    </a:p>
                  </a:txBody>
                  <a:tcPr anchor="ctr"/>
                </a:tc>
                <a:extLst>
                  <a:ext uri="{0D108BD9-81ED-4DB2-BD59-A6C34878D82A}">
                    <a16:rowId xmlns:a16="http://schemas.microsoft.com/office/drawing/2014/main" val="1225987046"/>
                  </a:ext>
                </a:extLst>
              </a:tr>
              <a:tr h="362952">
                <a:tc>
                  <a:txBody>
                    <a:bodyPr/>
                    <a:lstStyle/>
                    <a:p>
                      <a:r>
                        <a:rPr lang="en-US" sz="1400" dirty="0">
                          <a:solidFill>
                            <a:schemeClr val="tx1"/>
                          </a:solidFill>
                        </a:rPr>
                        <a:t>Trustworthiness</a:t>
                      </a:r>
                    </a:p>
                  </a:txBody>
                  <a:tcPr anchor="ctr"/>
                </a:tc>
                <a:tc>
                  <a:txBody>
                    <a:bodyPr/>
                    <a:lstStyle/>
                    <a:p>
                      <a:pPr algn="ctr"/>
                      <a:endParaRPr lang="en-US" sz="1400">
                        <a:solidFill>
                          <a:schemeClr val="tx1"/>
                        </a:solidFill>
                      </a:endParaRPr>
                    </a:p>
                  </a:txBody>
                  <a:tcPr anchor="ctr"/>
                </a:tc>
                <a:tc>
                  <a:txBody>
                    <a:bodyPr/>
                    <a:lstStyle/>
                    <a:p>
                      <a:pPr algn="ctr"/>
                      <a:r>
                        <a:rPr lang="en-US" sz="1400">
                          <a:solidFill>
                            <a:schemeClr val="tx1"/>
                          </a:solidFill>
                        </a:rPr>
                        <a:t>x</a:t>
                      </a:r>
                    </a:p>
                  </a:txBody>
                  <a:tcPr anchor="ctr"/>
                </a:tc>
                <a:tc>
                  <a:txBody>
                    <a:bodyPr/>
                    <a:lstStyle/>
                    <a:p>
                      <a:pPr algn="ctr"/>
                      <a:r>
                        <a:rPr lang="en-US" sz="1050" dirty="0">
                          <a:solidFill>
                            <a:schemeClr val="tx1"/>
                          </a:solidFill>
                        </a:rPr>
                        <a:t>(in social sustainability)</a:t>
                      </a:r>
                    </a:p>
                  </a:txBody>
                  <a:tcPr anchor="ctr"/>
                </a:tc>
                <a:tc>
                  <a:txBody>
                    <a:bodyPr/>
                    <a:lstStyle/>
                    <a:p>
                      <a:pPr algn="ctr"/>
                      <a:r>
                        <a:rPr lang="en-US" sz="1400" dirty="0">
                          <a:solidFill>
                            <a:schemeClr val="tx1"/>
                          </a:solidFill>
                        </a:rPr>
                        <a:t>x</a:t>
                      </a:r>
                    </a:p>
                  </a:txBody>
                  <a:tcPr anchor="ctr"/>
                </a:tc>
                <a:extLst>
                  <a:ext uri="{0D108BD9-81ED-4DB2-BD59-A6C34878D82A}">
                    <a16:rowId xmlns:a16="http://schemas.microsoft.com/office/drawing/2014/main" val="1726209549"/>
                  </a:ext>
                </a:extLst>
              </a:tr>
              <a:tr h="362952">
                <a:tc>
                  <a:txBody>
                    <a:bodyPr/>
                    <a:lstStyle/>
                    <a:p>
                      <a:r>
                        <a:rPr lang="en-US" sz="1400" dirty="0">
                          <a:solidFill>
                            <a:schemeClr val="tx1"/>
                          </a:solidFill>
                        </a:rPr>
                        <a:t>Privacy/confidentiality</a:t>
                      </a:r>
                    </a:p>
                  </a:txBody>
                  <a:tcPr anchor="ctr"/>
                </a:tc>
                <a:tc>
                  <a:txBody>
                    <a:bodyPr/>
                    <a:lstStyle/>
                    <a:p>
                      <a:pPr algn="ctr"/>
                      <a:endParaRPr lang="en-US" sz="1400">
                        <a:solidFill>
                          <a:schemeClr val="tx1"/>
                        </a:solidFill>
                      </a:endParaRPr>
                    </a:p>
                  </a:txBody>
                  <a:tcPr anchor="ctr"/>
                </a:tc>
                <a:tc>
                  <a:txBody>
                    <a:bodyPr/>
                    <a:lstStyle/>
                    <a:p>
                      <a:pPr algn="ctr"/>
                      <a:r>
                        <a:rPr lang="en-US" sz="1050" dirty="0">
                          <a:solidFill>
                            <a:schemeClr val="tx1"/>
                          </a:solidFill>
                        </a:rPr>
                        <a:t>(in trustworthiness)</a:t>
                      </a:r>
                    </a:p>
                  </a:txBody>
                  <a:tcPr anchor="ctr"/>
                </a:tc>
                <a:tc>
                  <a:txBody>
                    <a:bodyPr/>
                    <a:lstStyle/>
                    <a:p>
                      <a:pPr algn="ctr"/>
                      <a:endParaRPr lang="en-US" sz="1400">
                        <a:solidFill>
                          <a:schemeClr val="tx1"/>
                        </a:solidFill>
                      </a:endParaRPr>
                    </a:p>
                  </a:txBody>
                  <a:tcPr anchor="ctr"/>
                </a:tc>
                <a:tc>
                  <a:txBody>
                    <a:bodyPr/>
                    <a:lstStyle/>
                    <a:p>
                      <a:pPr algn="ctr"/>
                      <a:r>
                        <a:rPr lang="en-US" sz="1400" dirty="0">
                          <a:solidFill>
                            <a:schemeClr val="tx1"/>
                          </a:solidFill>
                        </a:rPr>
                        <a:t>x</a:t>
                      </a:r>
                    </a:p>
                  </a:txBody>
                  <a:tcPr anchor="ctr"/>
                </a:tc>
                <a:extLst>
                  <a:ext uri="{0D108BD9-81ED-4DB2-BD59-A6C34878D82A}">
                    <a16:rowId xmlns:a16="http://schemas.microsoft.com/office/drawing/2014/main" val="3342534844"/>
                  </a:ext>
                </a:extLst>
              </a:tr>
            </a:tbl>
          </a:graphicData>
        </a:graphic>
      </p:graphicFrame>
      <p:sp>
        <p:nvSpPr>
          <p:cNvPr id="7" name="TextBox 6">
            <a:extLst>
              <a:ext uri="{FF2B5EF4-FFF2-40B4-BE49-F238E27FC236}">
                <a16:creationId xmlns:a16="http://schemas.microsoft.com/office/drawing/2014/main" id="{B300669E-A954-B429-7EE3-3F156355C05E}"/>
              </a:ext>
            </a:extLst>
          </p:cNvPr>
          <p:cNvSpPr txBox="1"/>
          <p:nvPr/>
        </p:nvSpPr>
        <p:spPr>
          <a:xfrm>
            <a:off x="8736497" y="1510792"/>
            <a:ext cx="3180520" cy="4492443"/>
          </a:xfrm>
          <a:prstGeom prst="rect">
            <a:avLst/>
          </a:prstGeom>
          <a:noFill/>
          <a:ln>
            <a:solidFill>
              <a:schemeClr val="accent1"/>
            </a:solidFill>
          </a:ln>
        </p:spPr>
        <p:txBody>
          <a:bodyPr wrap="square" lIns="0" tIns="0" rIns="0" bIns="0" rtlCol="0">
            <a:noAutofit/>
          </a:bodyPr>
          <a:lstStyle/>
          <a:p>
            <a:pPr marL="0" marR="0" indent="0" algn="l" defTabSz="180000" rtl="0" eaLnBrk="1" fontAlgn="auto" latinLnBrk="0" hangingPunct="1">
              <a:lnSpc>
                <a:spcPct val="100000"/>
              </a:lnSpc>
              <a:spcBef>
                <a:spcPts val="0"/>
              </a:spcBef>
              <a:spcAft>
                <a:spcPts val="300"/>
              </a:spcAft>
              <a:buClrTx/>
              <a:buSzTx/>
              <a:buFont typeface="+mj-lt"/>
              <a:buNone/>
              <a:tabLst>
                <a:tab pos="180000" algn="l"/>
              </a:tabLst>
            </a:pPr>
            <a:r>
              <a:rPr kumimoji="0" lang="en-US" sz="2000" b="1" i="0" u="none" strike="noStrike" kern="1200" cap="none" spc="0" normalizeH="0" baseline="0" noProof="0" dirty="0">
                <a:ln>
                  <a:noFill/>
                </a:ln>
                <a:effectLst/>
                <a:uLnTx/>
                <a:uFillTx/>
                <a:latin typeface="Nokia Pure Text Light"/>
                <a:ea typeface="+mn-ea"/>
                <a:cs typeface="+mn-cs"/>
              </a:rPr>
              <a:t>Considerations on KVs and their granularity</a:t>
            </a:r>
          </a:p>
          <a:p>
            <a:pPr marL="0" marR="0" indent="0" algn="l" defTabSz="180000" rtl="0" eaLnBrk="1" fontAlgn="auto" latinLnBrk="0" hangingPunct="1">
              <a:lnSpc>
                <a:spcPct val="100000"/>
              </a:lnSpc>
              <a:spcBef>
                <a:spcPts val="0"/>
              </a:spcBef>
              <a:spcAft>
                <a:spcPts val="300"/>
              </a:spcAft>
              <a:buClrTx/>
              <a:buSzTx/>
              <a:buFont typeface="+mj-lt"/>
              <a:buNone/>
              <a:tabLst>
                <a:tab pos="180000" algn="l"/>
              </a:tabLst>
            </a:pPr>
            <a:endParaRPr kumimoji="0" lang="en-US" sz="2000" b="0" i="0" u="none" strike="noStrike" kern="1200" cap="none" spc="0" normalizeH="0" baseline="0" noProof="0" dirty="0">
              <a:ln>
                <a:noFill/>
              </a:ln>
              <a:effectLst/>
              <a:uLnTx/>
              <a:uFillTx/>
              <a:latin typeface="Nokia Pure Text Light"/>
              <a:ea typeface="+mn-ea"/>
              <a:cs typeface="+mn-cs"/>
            </a:endParaRPr>
          </a:p>
          <a:p>
            <a:pPr marL="0" marR="0" indent="0" algn="l" defTabSz="180000" rtl="0" eaLnBrk="1" fontAlgn="auto" latinLnBrk="0" hangingPunct="1">
              <a:lnSpc>
                <a:spcPct val="100000"/>
              </a:lnSpc>
              <a:spcBef>
                <a:spcPts val="0"/>
              </a:spcBef>
              <a:spcAft>
                <a:spcPts val="300"/>
              </a:spcAft>
              <a:buClrTx/>
              <a:buSzTx/>
              <a:buFont typeface="+mj-lt"/>
              <a:buNone/>
              <a:tabLst>
                <a:tab pos="180000" algn="l"/>
              </a:tabLst>
            </a:pPr>
            <a:endParaRPr kumimoji="0" lang="en-US" sz="2000" b="0" i="0" u="none" strike="noStrike" kern="1200" cap="none" spc="0" normalizeH="0" baseline="0" noProof="0" dirty="0">
              <a:ln>
                <a:noFill/>
              </a:ln>
              <a:effectLst/>
              <a:uLnTx/>
              <a:uFillTx/>
              <a:latin typeface="Nokia Pure Text Light"/>
              <a:ea typeface="+mn-ea"/>
              <a:cs typeface="+mn-cs"/>
            </a:endParaRPr>
          </a:p>
          <a:p>
            <a:pPr marL="0" marR="0" indent="0" algn="l" defTabSz="180000" rtl="0" eaLnBrk="1" fontAlgn="auto" latinLnBrk="0" hangingPunct="1">
              <a:lnSpc>
                <a:spcPct val="100000"/>
              </a:lnSpc>
              <a:spcBef>
                <a:spcPts val="0"/>
              </a:spcBef>
              <a:spcAft>
                <a:spcPts val="300"/>
              </a:spcAft>
              <a:buClrTx/>
              <a:buSzTx/>
              <a:buFont typeface="+mj-lt"/>
              <a:buNone/>
              <a:tabLst>
                <a:tab pos="180000" algn="l"/>
              </a:tabLst>
            </a:pPr>
            <a:r>
              <a:rPr kumimoji="0" lang="en-US" sz="2000" b="1" i="0" u="none" strike="noStrike" kern="1200" cap="none" spc="0" normalizeH="0" baseline="0" noProof="0" dirty="0">
                <a:ln>
                  <a:noFill/>
                </a:ln>
                <a:effectLst/>
                <a:uLnTx/>
                <a:uFillTx/>
                <a:latin typeface="Nokia Pure Text Light"/>
                <a:ea typeface="+mn-ea"/>
                <a:cs typeface="+mn-cs"/>
              </a:rPr>
              <a:t>Too co</a:t>
            </a:r>
            <a:r>
              <a:rPr lang="en-US" sz="2000" b="1" dirty="0" err="1">
                <a:latin typeface="Nokia Pure Text Light"/>
              </a:rPr>
              <a:t>arse</a:t>
            </a:r>
            <a:r>
              <a:rPr lang="en-US" sz="2000" b="1" dirty="0">
                <a:latin typeface="Nokia Pure Text Light"/>
              </a:rPr>
              <a:t> KVs</a:t>
            </a:r>
          </a:p>
          <a:p>
            <a:pPr marL="0" marR="0" indent="0" algn="l" defTabSz="180000" rtl="0" eaLnBrk="1" fontAlgn="auto" latinLnBrk="0" hangingPunct="1">
              <a:lnSpc>
                <a:spcPct val="100000"/>
              </a:lnSpc>
              <a:spcBef>
                <a:spcPts val="0"/>
              </a:spcBef>
              <a:spcAft>
                <a:spcPts val="300"/>
              </a:spcAft>
              <a:buClrTx/>
              <a:buSzTx/>
              <a:buFont typeface="+mj-lt"/>
              <a:buNone/>
              <a:tabLst>
                <a:tab pos="180000" algn="l"/>
              </a:tabLst>
            </a:pPr>
            <a:r>
              <a:rPr lang="en-US" sz="2000" dirty="0">
                <a:latin typeface="Nokia Pure Text Light"/>
              </a:rPr>
              <a:t>+ wide coverage</a:t>
            </a:r>
          </a:p>
          <a:p>
            <a:pPr marL="0" marR="0" indent="0" algn="l" defTabSz="180000" rtl="0" eaLnBrk="1" fontAlgn="auto" latinLnBrk="0" hangingPunct="1">
              <a:lnSpc>
                <a:spcPct val="100000"/>
              </a:lnSpc>
              <a:spcBef>
                <a:spcPts val="0"/>
              </a:spcBef>
              <a:spcAft>
                <a:spcPts val="300"/>
              </a:spcAft>
              <a:buClrTx/>
              <a:buSzTx/>
              <a:buFont typeface="+mj-lt"/>
              <a:buNone/>
              <a:tabLst>
                <a:tab pos="180000" algn="l"/>
              </a:tabLst>
            </a:pPr>
            <a:r>
              <a:rPr kumimoji="0" lang="en-US" sz="2000" b="0" i="0" u="none" strike="noStrike" kern="1200" cap="none" spc="0" normalizeH="0" baseline="0" noProof="0" dirty="0">
                <a:ln>
                  <a:noFill/>
                </a:ln>
                <a:effectLst/>
                <a:uLnTx/>
                <a:uFillTx/>
                <a:latin typeface="Nokia Pure Text Light"/>
                <a:ea typeface="+mn-ea"/>
                <a:cs typeface="+mn-cs"/>
              </a:rPr>
              <a:t>- </a:t>
            </a:r>
            <a:r>
              <a:rPr lang="en-US" sz="2000" dirty="0">
                <a:latin typeface="Nokia Pure Text Light"/>
              </a:rPr>
              <a:t>heterogeneous analysis per KV</a:t>
            </a:r>
          </a:p>
          <a:p>
            <a:pPr marL="0" marR="0" indent="0" algn="l" defTabSz="180000" rtl="0" eaLnBrk="1" fontAlgn="auto" latinLnBrk="0" hangingPunct="1">
              <a:lnSpc>
                <a:spcPct val="100000"/>
              </a:lnSpc>
              <a:spcBef>
                <a:spcPts val="0"/>
              </a:spcBef>
              <a:spcAft>
                <a:spcPts val="300"/>
              </a:spcAft>
              <a:buClrTx/>
              <a:buSzTx/>
              <a:buFont typeface="+mj-lt"/>
              <a:buNone/>
              <a:tabLst>
                <a:tab pos="180000" algn="l"/>
              </a:tabLst>
            </a:pPr>
            <a:endParaRPr kumimoji="0" lang="en-US" sz="2000" b="0" i="0" u="none" strike="noStrike" kern="1200" cap="none" spc="0" normalizeH="0" baseline="0" noProof="0" dirty="0">
              <a:ln>
                <a:noFill/>
              </a:ln>
              <a:effectLst/>
              <a:uLnTx/>
              <a:uFillTx/>
              <a:latin typeface="Nokia Pure Text Light"/>
              <a:ea typeface="+mn-ea"/>
              <a:cs typeface="+mn-cs"/>
            </a:endParaRPr>
          </a:p>
          <a:p>
            <a:pPr marL="0" marR="0" indent="0" algn="l" defTabSz="180000" rtl="0" eaLnBrk="1" fontAlgn="auto" latinLnBrk="0" hangingPunct="1">
              <a:lnSpc>
                <a:spcPct val="100000"/>
              </a:lnSpc>
              <a:spcBef>
                <a:spcPts val="0"/>
              </a:spcBef>
              <a:spcAft>
                <a:spcPts val="300"/>
              </a:spcAft>
              <a:buClrTx/>
              <a:buSzTx/>
              <a:buFont typeface="+mj-lt"/>
              <a:buNone/>
              <a:tabLst>
                <a:tab pos="180000" algn="l"/>
              </a:tabLst>
            </a:pPr>
            <a:r>
              <a:rPr lang="en-US" sz="2000" b="1" dirty="0">
                <a:latin typeface="Nokia Pure Text Light"/>
              </a:rPr>
              <a:t>Too granular KVs</a:t>
            </a:r>
          </a:p>
          <a:p>
            <a:pPr marL="0" marR="0" indent="0" algn="l" defTabSz="180000" rtl="0" eaLnBrk="1" fontAlgn="auto" latinLnBrk="0" hangingPunct="1">
              <a:lnSpc>
                <a:spcPct val="100000"/>
              </a:lnSpc>
              <a:spcBef>
                <a:spcPts val="0"/>
              </a:spcBef>
              <a:spcAft>
                <a:spcPts val="300"/>
              </a:spcAft>
              <a:buClrTx/>
              <a:buSzTx/>
              <a:buFont typeface="+mj-lt"/>
              <a:buNone/>
              <a:tabLst>
                <a:tab pos="180000" algn="l"/>
              </a:tabLst>
            </a:pPr>
            <a:r>
              <a:rPr kumimoji="0" lang="en-US" sz="2000" b="0" i="0" u="none" strike="noStrike" kern="1200" cap="none" spc="0" normalizeH="0" baseline="0" noProof="0" dirty="0">
                <a:ln>
                  <a:noFill/>
                </a:ln>
                <a:effectLst/>
                <a:uLnTx/>
                <a:uFillTx/>
                <a:latin typeface="Nokia Pure Text Light"/>
                <a:ea typeface="+mn-ea"/>
                <a:cs typeface="+mn-cs"/>
              </a:rPr>
              <a:t>- less exhaustive</a:t>
            </a:r>
          </a:p>
          <a:p>
            <a:pPr marL="0" marR="0" indent="0" algn="l" defTabSz="180000" rtl="0" eaLnBrk="1" fontAlgn="auto" latinLnBrk="0" hangingPunct="1">
              <a:lnSpc>
                <a:spcPct val="100000"/>
              </a:lnSpc>
              <a:spcBef>
                <a:spcPts val="0"/>
              </a:spcBef>
              <a:spcAft>
                <a:spcPts val="300"/>
              </a:spcAft>
              <a:buClrTx/>
              <a:buSzTx/>
              <a:buFont typeface="+mj-lt"/>
              <a:buNone/>
              <a:tabLst>
                <a:tab pos="180000" algn="l"/>
              </a:tabLst>
            </a:pPr>
            <a:r>
              <a:rPr lang="en-US" sz="2000" dirty="0">
                <a:latin typeface="Nokia Pure Text Light"/>
              </a:rPr>
              <a:t>+ clearer focus/impact</a:t>
            </a:r>
            <a:endParaRPr kumimoji="0" lang="en-US" sz="2000" b="0" i="0" u="none" strike="noStrike" kern="1200" cap="none" spc="0" normalizeH="0" baseline="0" noProof="0" dirty="0">
              <a:ln>
                <a:noFill/>
              </a:ln>
              <a:effectLst/>
              <a:uLnTx/>
              <a:uFillTx/>
              <a:latin typeface="Nokia Pure Text Light"/>
              <a:ea typeface="+mn-ea"/>
              <a:cs typeface="+mn-cs"/>
            </a:endParaRPr>
          </a:p>
        </p:txBody>
      </p:sp>
      <p:sp>
        <p:nvSpPr>
          <p:cNvPr id="8" name="TextBox 7">
            <a:extLst>
              <a:ext uri="{FF2B5EF4-FFF2-40B4-BE49-F238E27FC236}">
                <a16:creationId xmlns:a16="http://schemas.microsoft.com/office/drawing/2014/main" id="{7C9E9914-1E47-9648-B785-D2D6417434FD}"/>
              </a:ext>
            </a:extLst>
          </p:cNvPr>
          <p:cNvSpPr txBox="1"/>
          <p:nvPr/>
        </p:nvSpPr>
        <p:spPr>
          <a:xfrm>
            <a:off x="556800" y="5771780"/>
            <a:ext cx="8012165" cy="584775"/>
          </a:xfrm>
          <a:prstGeom prst="rect">
            <a:avLst/>
          </a:prstGeom>
          <a:solidFill>
            <a:schemeClr val="bg2">
              <a:lumMod val="20000"/>
              <a:lumOff val="80000"/>
            </a:schemeClr>
          </a:solidFill>
          <a:ln>
            <a:noFill/>
          </a:ln>
        </p:spPr>
        <p:txBody>
          <a:bodyPr wrap="square">
            <a:spAutoFit/>
          </a:bodyPr>
          <a:lstStyle/>
          <a:p>
            <a:pPr lvl="1"/>
            <a:r>
              <a:rPr lang="en-US" sz="1600" dirty="0">
                <a:solidFill>
                  <a:schemeClr val="tx1">
                    <a:lumMod val="10000"/>
                  </a:schemeClr>
                </a:solidFill>
              </a:rPr>
              <a:t>Note: SA1 can refine the meaning (</a:t>
            </a:r>
            <a:r>
              <a:rPr lang="en-US" sz="1600" dirty="0" err="1">
                <a:solidFill>
                  <a:schemeClr val="tx1">
                    <a:lumMod val="10000"/>
                  </a:schemeClr>
                </a:solidFill>
              </a:rPr>
              <a:t>ie</a:t>
            </a:r>
            <a:r>
              <a:rPr lang="en-US" sz="1600" dirty="0">
                <a:solidFill>
                  <a:schemeClr val="tx1">
                    <a:lumMod val="10000"/>
                  </a:schemeClr>
                </a:solidFill>
              </a:rPr>
              <a:t>. scope) of a KV when considering it </a:t>
            </a:r>
            <a:br>
              <a:rPr lang="en-US" sz="1600" dirty="0">
                <a:solidFill>
                  <a:schemeClr val="tx1">
                    <a:lumMod val="10000"/>
                  </a:schemeClr>
                </a:solidFill>
              </a:rPr>
            </a:br>
            <a:r>
              <a:rPr lang="en-US" sz="1600" dirty="0">
                <a:solidFill>
                  <a:schemeClr val="tx1">
                    <a:lumMod val="10000"/>
                  </a:schemeClr>
                </a:solidFill>
              </a:rPr>
              <a:t>(see part 3 of this contribution)</a:t>
            </a:r>
          </a:p>
        </p:txBody>
      </p:sp>
    </p:spTree>
    <p:extLst>
      <p:ext uri="{BB962C8B-B14F-4D97-AF65-F5344CB8AC3E}">
        <p14:creationId xmlns:p14="http://schemas.microsoft.com/office/powerpoint/2010/main" val="2291235067"/>
      </p:ext>
    </p:extLst>
  </p:cSld>
  <p:clrMapOvr>
    <a:masterClrMapping/>
  </p:clrMapOvr>
</p:sld>
</file>

<file path=ppt/theme/theme1.xml><?xml version="1.0" encoding="utf-8"?>
<a:theme xmlns:a="http://schemas.openxmlformats.org/drawingml/2006/main" name="2_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55A05E76B664164F9F76E63E6D6BE6ED" ma:contentTypeVersion="14" ma:contentTypeDescription="Create a new document." ma:contentTypeScope="" ma:versionID="882b459393d83318830776dc07584d50">
  <xsd:schema xmlns:xsd="http://www.w3.org/2001/XMLSchema" xmlns:xs="http://www.w3.org/2001/XMLSchema" xmlns:p="http://schemas.microsoft.com/office/2006/metadata/properties" xmlns:ns2="71c5aaf6-e6ce-465b-b873-5148d2a4c105" xmlns:ns3="3f2ce089-3858-4176-9a21-a30f9204848e" xmlns:ns4="7275bb01-7583-478d-bc14-e839a2dd5989" targetNamespace="http://schemas.microsoft.com/office/2006/metadata/properties" ma:root="true" ma:fieldsID="388c76d6462bcfb910328fd9de561d3b" ns2:_="" ns3:_="" ns4:_="">
    <xsd:import namespace="71c5aaf6-e6ce-465b-b873-5148d2a4c105"/>
    <xsd:import namespace="3f2ce089-3858-4176-9a21-a30f9204848e"/>
    <xsd:import namespace="7275bb01-7583-478d-bc14-e839a2dd5989"/>
    <xsd:element name="properties">
      <xsd:complexType>
        <xsd:sequence>
          <xsd:element name="documentManagement">
            <xsd:complexType>
              <xsd:all>
                <xsd:element ref="ns2:_dlc_DocId" minOccurs="0"/>
                <xsd:element ref="ns2:_dlc_DocIdUrl" minOccurs="0"/>
                <xsd:element ref="ns2:_dlc_DocIdPersistId" minOccurs="0"/>
                <xsd:element ref="ns2:HideFromDelve" minOccurs="0"/>
                <xsd:element ref="ns3:MediaServiceMetadata" minOccurs="0"/>
                <xsd:element ref="ns3:MediaServiceFastMetadata" minOccurs="0"/>
                <xsd:element ref="ns3:MediaServiceObjectDetectorVersions" minOccurs="0"/>
                <xsd:element ref="ns3:MediaServiceDateTaken" minOccurs="0"/>
                <xsd:element ref="ns3:MediaServiceGenerationTime" minOccurs="0"/>
                <xsd:element ref="ns3:MediaServiceEventHashCode" minOccurs="0"/>
                <xsd:element ref="ns3:MediaLengthInSeconds" minOccurs="0"/>
                <xsd:element ref="ns3:lcf76f155ced4ddcb4097134ff3c332f" minOccurs="0"/>
                <xsd:element ref="ns4:TaxCatchAll" minOccurs="0"/>
                <xsd:element ref="ns3:MediaServiceOCR" minOccurs="0"/>
                <xsd:element ref="ns3:MediaServiceLocation" minOccurs="0"/>
                <xsd:element ref="ns3:MediaServiceSearchProperties" minOccurs="0"/>
                <xsd:element ref="ns3:Comme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3f2ce089-3858-4176-9a21-a30f9204848e"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34c87397-5fc1-491e-85e7-d6110dbe9cbd" ma:termSetId="09814cd3-568e-fe90-9814-8d621ff8fb84" ma:anchorId="fba54fb3-c3e1-fe81-a776-ca4b69148c4d" ma:open="true" ma:isKeyword="false">
      <xsd:complexType>
        <xsd:sequence>
          <xsd:element ref="pc:Terms" minOccurs="0" maxOccurs="1"/>
        </xsd:sequence>
      </xsd:complexType>
    </xsd:element>
    <xsd:element name="MediaServiceOCR" ma:index="22" nillable="true" ma:displayName="Extracted Text" ma:internalName="MediaServiceOCR" ma:readOnly="true">
      <xsd:simpleType>
        <xsd:restriction base="dms:Note">
          <xsd:maxLength value="255"/>
        </xsd:restriction>
      </xsd:simpleType>
    </xsd:element>
    <xsd:element name="MediaServiceLocation" ma:index="23" nillable="true" ma:displayName="Location" ma:indexed="true" ma:internalName="MediaServiceLocation"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element name="Comments" ma:index="25" nillable="true" ma:displayName="Navaneethan Comments" ma:default="OK" ma:format="Dropdown" ma:internalName="Comments">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275bb01-7583-478d-bc14-e839a2dd5989" elementFormDefault="qualified">
    <xsd:import namespace="http://schemas.microsoft.com/office/2006/documentManagement/types"/>
    <xsd:import namespace="http://schemas.microsoft.com/office/infopath/2007/PartnerControls"/>
    <xsd:element name="TaxCatchAll" ma:index="21" nillable="true" ma:displayName="Taxonomy Catch All Column" ma:hidden="true" ma:list="{b0ac3f90-bf3b-4c63-910d-f3e01299c9db}" ma:internalName="TaxCatchAll" ma:showField="CatchAllData" ma:web="7275bb01-7583-478d-bc14-e839a2dd598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SharedContentType xmlns="Microsoft.SharePoint.Taxonomy.ContentTypeSync" SourceId="34c87397-5fc1-491e-85e7-d6110dbe9cbd" ContentTypeId="0x0101" PreviousValue="false" LastSyncTimeStamp="2018-03-09T14:36:50.893Z"/>
</file>

<file path=customXml/item5.xml><?xml version="1.0" encoding="utf-8"?>
<p:properties xmlns:p="http://schemas.microsoft.com/office/2006/metadata/properties" xmlns:xsi="http://www.w3.org/2001/XMLSchema-instance" xmlns:pc="http://schemas.microsoft.com/office/infopath/2007/PartnerControls">
  <documentManagement>
    <_dlc_DocId xmlns="71c5aaf6-e6ce-465b-b873-5148d2a4c105">RBI5PAMIO524-1616901215-23915</_dlc_DocId>
    <HideFromDelve xmlns="71c5aaf6-e6ce-465b-b873-5148d2a4c105">false</HideFromDelve>
    <_dlc_DocIdUrl xmlns="71c5aaf6-e6ce-465b-b873-5148d2a4c105">
      <Url>https://nokia.sharepoint.com/sites/gxp/_layouts/15/DocIdRedir.aspx?ID=RBI5PAMIO524-1616901215-23915</Url>
      <Description>RBI5PAMIO524-1616901215-23915</Description>
    </_dlc_DocIdUrl>
    <TaxCatchAll xmlns="7275bb01-7583-478d-bc14-e839a2dd5989" xsi:nil="true"/>
    <lcf76f155ced4ddcb4097134ff3c332f xmlns="3f2ce089-3858-4176-9a21-a30f9204848e">
      <Terms xmlns="http://schemas.microsoft.com/office/infopath/2007/PartnerControls"/>
    </lcf76f155ced4ddcb4097134ff3c332f>
    <Comments xmlns="3f2ce089-3858-4176-9a21-a30f9204848e">OK</Comments>
  </documentManagement>
</p:properties>
</file>

<file path=customXml/itemProps1.xml><?xml version="1.0" encoding="utf-8"?>
<ds:datastoreItem xmlns:ds="http://schemas.openxmlformats.org/officeDocument/2006/customXml" ds:itemID="{173B6770-7949-4878-B121-224886B9464B}">
  <ds:schemaRefs>
    <ds:schemaRef ds:uri="http://schemas.microsoft.com/sharepoint/events"/>
  </ds:schemaRefs>
</ds:datastoreItem>
</file>

<file path=customXml/itemProps2.xml><?xml version="1.0" encoding="utf-8"?>
<ds:datastoreItem xmlns:ds="http://schemas.openxmlformats.org/officeDocument/2006/customXml" ds:itemID="{8071BA3B-B9DD-408F-9C7B-066D39826947}">
  <ds:schemaRefs>
    <ds:schemaRef ds:uri="http://schemas.microsoft.com/sharepoint/v3/contenttype/forms"/>
  </ds:schemaRefs>
</ds:datastoreItem>
</file>

<file path=customXml/itemProps3.xml><?xml version="1.0" encoding="utf-8"?>
<ds:datastoreItem xmlns:ds="http://schemas.openxmlformats.org/officeDocument/2006/customXml" ds:itemID="{C6FDE0B1-8167-42BF-ABFE-28D1A20CF4E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c5aaf6-e6ce-465b-b873-5148d2a4c105"/>
    <ds:schemaRef ds:uri="3f2ce089-3858-4176-9a21-a30f9204848e"/>
    <ds:schemaRef ds:uri="7275bb01-7583-478d-bc14-e839a2dd598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2D3B028B-89E0-49E0-9D77-439C62CA891D}">
  <ds:schemaRefs>
    <ds:schemaRef ds:uri="Microsoft.SharePoint.Taxonomy.ContentTypeSync"/>
  </ds:schemaRefs>
</ds:datastoreItem>
</file>

<file path=customXml/itemProps5.xml><?xml version="1.0" encoding="utf-8"?>
<ds:datastoreItem xmlns:ds="http://schemas.openxmlformats.org/officeDocument/2006/customXml" ds:itemID="{BB91150F-6C29-4D01-9C2A-26DFE2253169}">
  <ds:schemaRefs>
    <ds:schemaRef ds:uri="http://schemas.openxmlformats.org/package/2006/metadata/core-properties"/>
    <ds:schemaRef ds:uri="http://purl.org/dc/elements/1.1/"/>
    <ds:schemaRef ds:uri="http://schemas.microsoft.com/office/2006/documentManagement/types"/>
    <ds:schemaRef ds:uri="http://purl.org/dc/dcmitype/"/>
    <ds:schemaRef ds:uri="http://schemas.microsoft.com/office/2006/metadata/properties"/>
    <ds:schemaRef ds:uri="71c5aaf6-e6ce-465b-b873-5148d2a4c105"/>
    <ds:schemaRef ds:uri="http://schemas.microsoft.com/office/infopath/2007/PartnerControls"/>
    <ds:schemaRef ds:uri="http://purl.org/dc/terms/"/>
    <ds:schemaRef ds:uri="7275bb01-7583-478d-bc14-e839a2dd5989"/>
    <ds:schemaRef ds:uri="3f2ce089-3858-4176-9a21-a30f9204848e"/>
    <ds:schemaRef ds:uri="http://www.w3.org/XML/1998/namespace"/>
  </ds:schemaRefs>
</ds:datastoreItem>
</file>

<file path=docMetadata/LabelInfo.xml><?xml version="1.0" encoding="utf-8"?>
<clbl:labelList xmlns:clbl="http://schemas.microsoft.com/office/2020/mipLabelMetadata">
  <clbl:label id="{4610b643-e0dc-49a3-bdd7-06f3c6cb789f}" enabled="1" method="Privileged" siteId="{5d471751-9675-428d-917b-70f44f9630b0}" removed="0"/>
</clbl:labelList>
</file>

<file path=docProps/app.xml><?xml version="1.0" encoding="utf-8"?>
<Properties xmlns="http://schemas.openxmlformats.org/officeDocument/2006/extended-properties" xmlns:vt="http://schemas.openxmlformats.org/officeDocument/2006/docPropsVTypes">
  <TotalTime>0</TotalTime>
  <Words>1990</Words>
  <Application>Microsoft Office PowerPoint</Application>
  <PresentationFormat>Widescreen</PresentationFormat>
  <Paragraphs>191</Paragraphs>
  <Slides>14</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14</vt:i4>
      </vt:variant>
    </vt:vector>
  </HeadingPairs>
  <TitlesOfParts>
    <vt:vector size="20" baseType="lpstr">
      <vt:lpstr>Arial</vt:lpstr>
      <vt:lpstr>Calibri</vt:lpstr>
      <vt:lpstr>Courier New</vt:lpstr>
      <vt:lpstr>Nokia Pure Text Light</vt:lpstr>
      <vt:lpstr>Times New Roman</vt:lpstr>
      <vt:lpstr>2_Office Theme</vt:lpstr>
      <vt:lpstr>PowerPoint Presentation</vt:lpstr>
      <vt:lpstr>Background (1/2)</vt:lpstr>
      <vt:lpstr>Background (2/2)</vt:lpstr>
      <vt:lpstr>Background GSMA contribution to IMT2030 Stage 1 workshop (SWS-240002)</vt:lpstr>
      <vt:lpstr>Summary of this contribution</vt:lpstr>
      <vt:lpstr>1. Terminology KV as “Goal” vs “Outcome”</vt:lpstr>
      <vt:lpstr>1. Terminology “Key Value” or… ?</vt:lpstr>
      <vt:lpstr>1. Terminology Recommendations</vt:lpstr>
      <vt:lpstr>2. About possible Key Values for SA1 Feedback from SA1#105</vt:lpstr>
      <vt:lpstr>2. About possible Key Values for SA1 Recommendations</vt:lpstr>
      <vt:lpstr>3. Proposed meaning for SA1 KVs (1/2)</vt:lpstr>
      <vt:lpstr>3. Proposed meaning for SA1 KVs (2/2)</vt:lpstr>
      <vt:lpstr>Summary of proposal</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
  <cp:revision>6</cp:revision>
  <dcterms:created xsi:type="dcterms:W3CDTF">2024-02-07T17:13:37Z</dcterms:created>
  <dcterms:modified xsi:type="dcterms:W3CDTF">2024-05-27T03:33:54Z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0x01010055A05E76B664164F9F76E63E6D6BE6ED</vt:lpwstr>
  </property>
  <property fmtid="{D5CDD505-2E9C-101B-9397-08002B2CF9AE}" pid="4" name="MSIP_Label_4610b643-e0dc-49a3-bdd7-06f3c6cb789f_Enabled">
    <vt:lpwstr>true</vt:lpwstr>
  </property>
  <property fmtid="{D5CDD505-2E9C-101B-9397-08002B2CF9AE}" pid="5" name="MSIP_Label_4610b643-e0dc-49a3-bdd7-06f3c6cb789f_ContentBits">
    <vt:lpwstr>2</vt:lpwstr>
  </property>
  <property fmtid="{D5CDD505-2E9C-101B-9397-08002B2CF9AE}" pid="6" name="MSIP_Label_4610b643-e0dc-49a3-bdd7-06f3c6cb789f_ActionId">
    <vt:lpwstr>9ce0e216-a3f9-49c7-933f-9c4118e2c0d1</vt:lpwstr>
  </property>
  <property fmtid="{D5CDD505-2E9C-101B-9397-08002B2CF9AE}" pid="7" name="MSIP_Label_4610b643-e0dc-49a3-bdd7-06f3c6cb789f_SetDate">
    <vt:lpwstr>2023-04-24T15:41:52Z</vt:lpwstr>
  </property>
  <property fmtid="{D5CDD505-2E9C-101B-9397-08002B2CF9AE}" pid="8" name="MSIP_Label_4610b643-e0dc-49a3-bdd7-06f3c6cb789f_SiteId">
    <vt:lpwstr>5d471751-9675-428d-917b-70f44f9630b0</vt:lpwstr>
  </property>
  <property fmtid="{D5CDD505-2E9C-101B-9397-08002B2CF9AE}" pid="9" name="MSIP_Label_4610b643-e0dc-49a3-bdd7-06f3c6cb789f_Method">
    <vt:lpwstr>Privileged</vt:lpwstr>
  </property>
  <property fmtid="{D5CDD505-2E9C-101B-9397-08002B2CF9AE}" pid="10" name="MSIP_Label_4610b643-e0dc-49a3-bdd7-06f3c6cb789f_Name">
    <vt:lpwstr>Nokia_ID_only</vt:lpwstr>
  </property>
  <property fmtid="{D5CDD505-2E9C-101B-9397-08002B2CF9AE}" pid="11" name="_dlc_DocIdItemGuid">
    <vt:lpwstr>14377bdb-5fef-4517-bcc2-3a7b0eca232b</vt:lpwstr>
  </property>
</Properties>
</file>