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3"/>
  </p:notesMasterIdLst>
  <p:handoutMasterIdLst>
    <p:handoutMasterId r:id="rId14"/>
  </p:handoutMasterIdLst>
  <p:sldIdLst>
    <p:sldId id="1163" r:id="rId6"/>
    <p:sldId id="1233" r:id="rId7"/>
    <p:sldId id="1231" r:id="rId8"/>
    <p:sldId id="1230" r:id="rId9"/>
    <p:sldId id="1234" r:id="rId10"/>
    <p:sldId id="1232" r:id="rId11"/>
    <p:sldId id="1105" r:id="rId12"/>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339933"/>
    <a:srgbClr val="FFC000"/>
    <a:srgbClr val="B6BEC8"/>
    <a:srgbClr val="BFBFBF"/>
    <a:srgbClr val="00CC00"/>
    <a:srgbClr val="00B0F0"/>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623" autoAdjust="0"/>
    <p:restoredTop sz="91922"/>
  </p:normalViewPr>
  <p:slideViewPr>
    <p:cSldViewPr snapToGrid="0">
      <p:cViewPr varScale="1">
        <p:scale>
          <a:sx n="129" d="100"/>
          <a:sy n="129" d="100"/>
        </p:scale>
        <p:origin x="144" y="39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5/17/2024</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5/17/2024</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17/05/2024</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17/05/2024</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17/05/2024</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17/05/2024</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17/05/2024</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17/05/2024</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015902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17/05/2024</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17/05/2024</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17/05/2024</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17/05/2024</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17/05/2024</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17/05/2024</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896815" y="1924050"/>
            <a:ext cx="7772400" cy="1295400"/>
          </a:xfrm>
          <a:prstGeom prst="rect">
            <a:avLst/>
          </a:prstGeom>
          <a:noFill/>
          <a:ln>
            <a:noFill/>
          </a:ln>
        </p:spPr>
        <p:txBody>
          <a:bodyPr lIns="91430" tIns="45715" rIns="91430" bIns="45715" anchor="ctr">
            <a:normAutofit lnSpcReduction="10000"/>
          </a:bodyPr>
          <a:lstStyle/>
          <a:p>
            <a:pPr algn="ctr">
              <a:defRPr/>
            </a:pPr>
            <a:r>
              <a:rPr lang="en-GB"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SA1 release 20 6G study consideration </a:t>
            </a:r>
            <a:endParaRPr lang="en-GB" sz="4000" b="1" kern="0" dirty="0">
              <a:solidFill>
                <a:srgbClr val="FF0000"/>
              </a:solidFill>
              <a:latin typeface="+mj-lt"/>
              <a:ea typeface="ＭＳ Ｐゴシック" charset="0"/>
            </a:endParaRP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582615" y="3848100"/>
            <a:ext cx="6400800" cy="1295400"/>
          </a:xfrm>
        </p:spPr>
        <p:txBody>
          <a:bodyPr/>
          <a:lstStyle/>
          <a:p>
            <a:pPr>
              <a:lnSpc>
                <a:spcPct val="80000"/>
              </a:lnSpc>
            </a:pPr>
            <a:r>
              <a:rPr lang="en-US" altLang="nl-NL" sz="2000" dirty="0">
                <a:latin typeface="Arial" panose="020B0604020202020204" pitchFamily="34" charset="0"/>
              </a:rPr>
              <a:t>Futurewei</a:t>
            </a:r>
            <a:endParaRPr lang="en-US" altLang="nl-NL" sz="1600" dirty="0">
              <a:latin typeface="Arial" panose="020B0604020202020204" pitchFamily="34" charset="0"/>
            </a:endParaRPr>
          </a:p>
          <a:p>
            <a:pPr>
              <a:lnSpc>
                <a:spcPct val="80000"/>
              </a:lnSpc>
            </a:pPr>
            <a:endParaRPr lang="en-US" altLang="nl-NL" sz="1600" dirty="0">
              <a:latin typeface="Arial" panose="020B0604020202020204" pitchFamily="34" charset="0"/>
            </a:endParaRPr>
          </a:p>
          <a:p>
            <a:pPr>
              <a:lnSpc>
                <a:spcPct val="80000"/>
              </a:lnSpc>
            </a:pPr>
            <a:endParaRPr lang="en-US" altLang="nl-NL" sz="1800" dirty="0">
              <a:latin typeface="Arial" panose="020B060402020202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1588" y="4759326"/>
            <a:ext cx="62214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SP-241010 3GPP SA1#106, </a:t>
            </a:r>
            <a:r>
              <a:rPr lang="en-US" altLang="en-US" sz="1000" dirty="0">
                <a:solidFill>
                  <a:schemeClr val="bg1"/>
                </a:solidFill>
                <a:latin typeface="Arial" panose="020B0604020202020204" pitchFamily="34" charset="0"/>
              </a:rPr>
              <a:t>7-31 May 2024 - Korea, Jeju</a:t>
            </a:r>
            <a:endParaRPr lang="en-GB" altLang="en-US" sz="1000" dirty="0">
              <a:solidFill>
                <a:schemeClr val="bg1"/>
              </a:solidFill>
              <a:latin typeface="Arial" panose="020B0604020202020204" pitchFamily="34" charset="0"/>
            </a:endParaRP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2024</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CCA51-39EC-59EF-B7F5-E9CE3B41B213}"/>
              </a:ext>
            </a:extLst>
          </p:cNvPr>
          <p:cNvSpPr>
            <a:spLocks noGrp="1"/>
          </p:cNvSpPr>
          <p:nvPr>
            <p:ph type="title"/>
          </p:nvPr>
        </p:nvSpPr>
        <p:spPr>
          <a:xfrm>
            <a:off x="488950" y="171450"/>
            <a:ext cx="6827838" cy="557096"/>
          </a:xfrm>
        </p:spPr>
        <p:txBody>
          <a:bodyPr/>
          <a:lstStyle/>
          <a:p>
            <a:pPr algn="l"/>
            <a:r>
              <a:rPr lang="en-US" sz="2400" dirty="0"/>
              <a:t>6G consideration</a:t>
            </a:r>
          </a:p>
        </p:txBody>
      </p:sp>
      <p:sp>
        <p:nvSpPr>
          <p:cNvPr id="3" name="Content Placeholder 2">
            <a:extLst>
              <a:ext uri="{FF2B5EF4-FFF2-40B4-BE49-F238E27FC236}">
                <a16:creationId xmlns:a16="http://schemas.microsoft.com/office/drawing/2014/main" id="{126D681B-D9FA-79CF-4B6B-6387650FC8F5}"/>
              </a:ext>
            </a:extLst>
          </p:cNvPr>
          <p:cNvSpPr>
            <a:spLocks noGrp="1"/>
          </p:cNvSpPr>
          <p:nvPr>
            <p:ph idx="1"/>
          </p:nvPr>
        </p:nvSpPr>
        <p:spPr>
          <a:xfrm>
            <a:off x="195845" y="972456"/>
            <a:ext cx="8593735" cy="3532675"/>
          </a:xfrm>
        </p:spPr>
        <p:txBody>
          <a:bodyPr/>
          <a:lstStyle/>
          <a:p>
            <a:r>
              <a:rPr lang="en-US" sz="1800" dirty="0"/>
              <a:t>Smooth and gradual migration from 5G-A to 6G is important, avoid disruption of existing and ongoing 5G-A deployments.</a:t>
            </a:r>
          </a:p>
          <a:p>
            <a:pPr marL="0" indent="0">
              <a:buNone/>
            </a:pPr>
            <a:endParaRPr lang="en-US" sz="1800" dirty="0"/>
          </a:p>
          <a:p>
            <a:r>
              <a:rPr lang="en-US" sz="1800" dirty="0"/>
              <a:t>Initial 3GPP 6G delivery need to be driven by the market and social needs with use cases which have clear benefits. </a:t>
            </a:r>
          </a:p>
          <a:p>
            <a:pPr marL="0" indent="0">
              <a:buNone/>
            </a:pPr>
            <a:endParaRPr lang="en-US" sz="1800" dirty="0"/>
          </a:p>
          <a:p>
            <a:r>
              <a:rPr lang="en-US" sz="1800" dirty="0"/>
              <a:t>Feature/Service Backward compatibility / interworking for some key 5G/5G-Adavnced features (e.g., Ambient IoT, ISAC) need to be considered.</a:t>
            </a:r>
          </a:p>
          <a:p>
            <a:endParaRPr lang="en-US" sz="1800" dirty="0"/>
          </a:p>
          <a:p>
            <a:r>
              <a:rPr lang="en-US" sz="1800" dirty="0">
                <a:latin typeface="Aptos" panose="020B0004020202020204" pitchFamily="34" charset="0"/>
                <a:ea typeface="DengXian" panose="02010600030101010101" pitchFamily="2" charset="-122"/>
                <a:cs typeface="Aptos" panose="020B0004020202020204" pitchFamily="34" charset="0"/>
              </a:rPr>
              <a:t>A</a:t>
            </a:r>
            <a:r>
              <a:rPr lang="en-US" sz="1800" dirty="0">
                <a:effectLst/>
                <a:latin typeface="Aptos" panose="020B0004020202020204" pitchFamily="34" charset="0"/>
                <a:ea typeface="DengXian" panose="02010600030101010101" pitchFamily="2" charset="-122"/>
                <a:cs typeface="Aptos" panose="020B0004020202020204" pitchFamily="34" charset="0"/>
              </a:rPr>
              <a:t> new capability of </a:t>
            </a:r>
            <a:r>
              <a:rPr lang="en-US" sz="1800" dirty="0">
                <a:latin typeface="Aptos" panose="020B0004020202020204" pitchFamily="34" charset="0"/>
                <a:ea typeface="DengXian" panose="02010600030101010101" pitchFamily="2" charset="-122"/>
                <a:cs typeface="Aptos" panose="020B0004020202020204" pitchFamily="34" charset="0"/>
              </a:rPr>
              <a:t>initial 6G release </a:t>
            </a:r>
            <a:r>
              <a:rPr lang="en-US" sz="1800" dirty="0">
                <a:effectLst/>
                <a:latin typeface="Aptos" panose="020B0004020202020204" pitchFamily="34" charset="0"/>
                <a:ea typeface="DengXian" panose="02010600030101010101" pitchFamily="2" charset="-122"/>
                <a:cs typeface="Aptos" panose="020B0004020202020204" pitchFamily="34" charset="0"/>
              </a:rPr>
              <a:t>should have a strong foundation and should be truly usable. </a:t>
            </a:r>
            <a:endParaRPr lang="en-US" sz="1800" dirty="0"/>
          </a:p>
          <a:p>
            <a:endParaRPr lang="en-US" dirty="0"/>
          </a:p>
        </p:txBody>
      </p:sp>
    </p:spTree>
    <p:extLst>
      <p:ext uri="{BB962C8B-B14F-4D97-AF65-F5344CB8AC3E}">
        <p14:creationId xmlns:p14="http://schemas.microsoft.com/office/powerpoint/2010/main" val="62295231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26335-33EB-AF04-50D1-B8FF02E78BB1}"/>
              </a:ext>
            </a:extLst>
          </p:cNvPr>
          <p:cNvSpPr>
            <a:spLocks noGrp="1"/>
          </p:cNvSpPr>
          <p:nvPr>
            <p:ph type="title"/>
          </p:nvPr>
        </p:nvSpPr>
        <p:spPr>
          <a:xfrm>
            <a:off x="387350" y="19958"/>
            <a:ext cx="6827838" cy="857250"/>
          </a:xfrm>
        </p:spPr>
        <p:txBody>
          <a:bodyPr/>
          <a:lstStyle/>
          <a:p>
            <a:pPr algn="l"/>
            <a:r>
              <a:rPr lang="en-US" sz="2400" dirty="0"/>
              <a:t>Use cases to be considered in the initial 6G release </a:t>
            </a:r>
          </a:p>
        </p:txBody>
      </p:sp>
      <p:sp>
        <p:nvSpPr>
          <p:cNvPr id="3" name="Content Placeholder 2">
            <a:extLst>
              <a:ext uri="{FF2B5EF4-FFF2-40B4-BE49-F238E27FC236}">
                <a16:creationId xmlns:a16="http://schemas.microsoft.com/office/drawing/2014/main" id="{F27DE854-3AFA-C539-2867-07705960D7E1}"/>
              </a:ext>
            </a:extLst>
          </p:cNvPr>
          <p:cNvSpPr>
            <a:spLocks noGrp="1"/>
          </p:cNvSpPr>
          <p:nvPr>
            <p:ph idx="1"/>
          </p:nvPr>
        </p:nvSpPr>
        <p:spPr>
          <a:xfrm>
            <a:off x="110404" y="877208"/>
            <a:ext cx="8881196" cy="3948792"/>
          </a:xfrm>
        </p:spPr>
        <p:txBody>
          <a:bodyPr/>
          <a:lstStyle/>
          <a:p>
            <a:r>
              <a:rPr lang="en-US" sz="1800" dirty="0"/>
              <a:t>Aligning with IMT-2030 objectives and considering prioritization on key areas to build the foundation for 6G day-1 release  </a:t>
            </a:r>
          </a:p>
          <a:p>
            <a:pPr lvl="1"/>
            <a:r>
              <a:rPr lang="en-US" sz="1400" dirty="0"/>
              <a:t>Reflect the actual industry and regional market needs</a:t>
            </a:r>
          </a:p>
          <a:p>
            <a:r>
              <a:rPr lang="en-US" sz="1800" dirty="0"/>
              <a:t>Potential areas of use cases to be considered for the initial 6G release:</a:t>
            </a:r>
          </a:p>
          <a:p>
            <a:pPr lvl="1"/>
            <a:r>
              <a:rPr lang="en-US" sz="1400" dirty="0"/>
              <a:t>Integrated Sensing and Communication </a:t>
            </a:r>
          </a:p>
          <a:p>
            <a:pPr lvl="1"/>
            <a:r>
              <a:rPr lang="en-US" sz="1400" dirty="0"/>
              <a:t>Immersive communication for consumer and business applications  </a:t>
            </a:r>
          </a:p>
          <a:p>
            <a:pPr lvl="1"/>
            <a:r>
              <a:rPr lang="en-US" sz="1400" dirty="0"/>
              <a:t>AI/ML support</a:t>
            </a:r>
          </a:p>
          <a:p>
            <a:pPr lvl="1"/>
            <a:r>
              <a:rPr lang="en-US" sz="1400" dirty="0"/>
              <a:t>Ubiquitous connectivity</a:t>
            </a:r>
          </a:p>
          <a:p>
            <a:pPr lvl="1"/>
            <a:r>
              <a:rPr lang="en-US" sz="1400" dirty="0"/>
              <a:t>Sustainability of E2E Eco-system </a:t>
            </a:r>
          </a:p>
          <a:p>
            <a:pPr lvl="1"/>
            <a:r>
              <a:rPr lang="en-US" sz="1400" dirty="0"/>
              <a:t>Security and privacy protections</a:t>
            </a:r>
          </a:p>
          <a:p>
            <a:r>
              <a:rPr lang="en-US" sz="1800" dirty="0"/>
              <a:t>As 3GPP 5G-A work is still ongoing, many existing 6G use cases proposed by the verticals and regional organizations may be covered by 5G-Advanced, so identifying what-is-new is critical to evaluate the proposed use case during the study. </a:t>
            </a:r>
          </a:p>
        </p:txBody>
      </p:sp>
    </p:spTree>
    <p:extLst>
      <p:ext uri="{BB962C8B-B14F-4D97-AF65-F5344CB8AC3E}">
        <p14:creationId xmlns:p14="http://schemas.microsoft.com/office/powerpoint/2010/main" val="198643996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FF2DDECF-32DB-9C0E-483E-3BB2A149B76B}"/>
              </a:ext>
            </a:extLst>
          </p:cNvPr>
          <p:cNvSpPr>
            <a:spLocks noGrp="1"/>
          </p:cNvSpPr>
          <p:nvPr>
            <p:ph type="title"/>
          </p:nvPr>
        </p:nvSpPr>
        <p:spPr>
          <a:xfrm>
            <a:off x="430893" y="0"/>
            <a:ext cx="6827838" cy="712107"/>
          </a:xfrm>
        </p:spPr>
        <p:txBody>
          <a:bodyPr/>
          <a:lstStyle/>
          <a:p>
            <a:pPr algn="l"/>
            <a:r>
              <a:rPr lang="en-GB" altLang="nl-NL" sz="2400" b="1" dirty="0"/>
              <a:t>SA1 6G release 20 study work consideration ( I )</a:t>
            </a:r>
            <a:endParaRPr lang="en-GB" altLang="nl-NL" sz="2400" b="1" dirty="0">
              <a:solidFill>
                <a:srgbClr val="FF0000"/>
              </a:solidFill>
            </a:endParaRPr>
          </a:p>
        </p:txBody>
      </p:sp>
      <p:sp>
        <p:nvSpPr>
          <p:cNvPr id="10243" name="Content Placeholder 2">
            <a:extLst>
              <a:ext uri="{FF2B5EF4-FFF2-40B4-BE49-F238E27FC236}">
                <a16:creationId xmlns:a16="http://schemas.microsoft.com/office/drawing/2014/main" id="{4846B15E-A314-FBE4-4CE4-DB947B51E1D9}"/>
              </a:ext>
            </a:extLst>
          </p:cNvPr>
          <p:cNvSpPr>
            <a:spLocks noGrp="1"/>
          </p:cNvSpPr>
          <p:nvPr>
            <p:ph idx="1"/>
          </p:nvPr>
        </p:nvSpPr>
        <p:spPr>
          <a:xfrm>
            <a:off x="133074" y="804255"/>
            <a:ext cx="8914281" cy="4213794"/>
          </a:xfrm>
        </p:spPr>
        <p:txBody>
          <a:bodyPr/>
          <a:lstStyle/>
          <a:p>
            <a:r>
              <a:rPr lang="en-GB" sz="1300" dirty="0"/>
              <a:t>A holistic approach for 6G study is needed. Therefore, </a:t>
            </a:r>
            <a:r>
              <a:rPr lang="en-GB" sz="1300" b="1" dirty="0"/>
              <a:t>we support a single umbrella SID and single TR approach for 6G </a:t>
            </a:r>
            <a:r>
              <a:rPr lang="en-GB" sz="1300" dirty="0"/>
              <a:t>study. </a:t>
            </a:r>
          </a:p>
          <a:p>
            <a:r>
              <a:rPr lang="en-GB" sz="1300" dirty="0"/>
              <a:t>The SID should contain objectives to study </a:t>
            </a:r>
            <a:r>
              <a:rPr lang="en-GB" sz="1300" b="1" dirty="0"/>
              <a:t>not only new 6G specific use cases and requirement but also 6G migration and interworking with legacy services</a:t>
            </a:r>
            <a:r>
              <a:rPr lang="en-GB" sz="1300" dirty="0"/>
              <a:t>.</a:t>
            </a:r>
          </a:p>
          <a:p>
            <a:r>
              <a:rPr lang="en-GB" sz="1300" dirty="0"/>
              <a:t>There can be </a:t>
            </a:r>
            <a:r>
              <a:rPr lang="en-GB" sz="1300" b="1" dirty="0"/>
              <a:t>multiple building blocks </a:t>
            </a:r>
            <a:r>
              <a:rPr lang="en-GB" sz="1300" dirty="0"/>
              <a:t>within the umbrella SID to help to organize and coordinate the work, if needed. What are the building blocks or if separate TR for each building block is needed will be decided in the later phase after SID’s approval.  </a:t>
            </a:r>
          </a:p>
          <a:p>
            <a:r>
              <a:rPr lang="en-GB" sz="1300" dirty="0"/>
              <a:t>Suggest </a:t>
            </a:r>
            <a:r>
              <a:rPr lang="en-GB" sz="1300" b="1" dirty="0"/>
              <a:t>two-phase approach </a:t>
            </a:r>
            <a:r>
              <a:rPr lang="en-GB" sz="1300" dirty="0"/>
              <a:t>for the study</a:t>
            </a:r>
          </a:p>
          <a:p>
            <a:pPr lvl="1"/>
            <a:r>
              <a:rPr lang="en-GB" sz="1200" b="1" dirty="0"/>
              <a:t>Phase 1: Use cases collection and building block/categorise identification. </a:t>
            </a:r>
            <a:r>
              <a:rPr lang="en-GB" sz="1200" dirty="0"/>
              <a:t>Initially, Collecting the 6G specific use cases before identifying the main building block / category for grouping the use cases.</a:t>
            </a:r>
          </a:p>
          <a:p>
            <a:pPr lvl="1"/>
            <a:r>
              <a:rPr lang="en-GB" sz="1200" b="1" dirty="0"/>
              <a:t>Phase 2: building block/ categorise based development</a:t>
            </a:r>
            <a:r>
              <a:rPr lang="en-GB" sz="1200" dirty="0"/>
              <a:t>. Based on some initially collected use cases, identifying the commonality between use cases and if needed, grouping the similar use cases into common building block with potential separated TR for further development. Or defining categorises within one TR, if no building-block-based work is needed.  Limit the number of building blocks/categorises (e.g., maximum 8). </a:t>
            </a:r>
          </a:p>
          <a:p>
            <a:r>
              <a:rPr lang="en-GB" sz="1300" dirty="0"/>
              <a:t>Proposed use case and its requirements </a:t>
            </a:r>
            <a:r>
              <a:rPr lang="en-GB" sz="1300" b="1" dirty="0"/>
              <a:t>need to be evaluated against the existing 5G use case and requirement, </a:t>
            </a:r>
            <a:r>
              <a:rPr lang="en-GB" sz="1300" dirty="0"/>
              <a:t>to evaluate if they are 6G specific.  </a:t>
            </a:r>
          </a:p>
          <a:p>
            <a:r>
              <a:rPr lang="en-GB" sz="1300" dirty="0"/>
              <a:t>During the </a:t>
            </a:r>
            <a:r>
              <a:rPr lang="en-GB" sz="1300" b="1" dirty="0"/>
              <a:t>release specification clean-up</a:t>
            </a:r>
            <a:r>
              <a:rPr lang="en-GB" sz="1300" dirty="0"/>
              <a:t>, some unimplemented and postponed requirements can be considered to move to 5G-A or 6G.  </a:t>
            </a:r>
          </a:p>
          <a:p>
            <a:r>
              <a:rPr lang="en-GB" sz="1300" dirty="0"/>
              <a:t>It’s important and beneficial to </a:t>
            </a:r>
            <a:r>
              <a:rPr lang="en-GB" sz="1300" b="1" dirty="0"/>
              <a:t>have good collaboration </a:t>
            </a:r>
            <a:r>
              <a:rPr lang="en-GB" sz="1300" dirty="0"/>
              <a:t>with RAN and other SA WGs (especially SA2), and other external relevant organizations during the study </a:t>
            </a:r>
            <a:r>
              <a:rPr lang="en-GB" sz="1200" dirty="0"/>
              <a:t>.</a:t>
            </a:r>
          </a:p>
          <a:p>
            <a:endParaRPr lang="en-GB" sz="1600" dirty="0"/>
          </a:p>
          <a:p>
            <a:pPr marL="58698" indent="0">
              <a:buNone/>
            </a:pPr>
            <a:endParaRPr lang="en-GB" sz="1600" dirty="0"/>
          </a:p>
        </p:txBody>
      </p:sp>
    </p:spTree>
    <p:extLst>
      <p:ext uri="{BB962C8B-B14F-4D97-AF65-F5344CB8AC3E}">
        <p14:creationId xmlns:p14="http://schemas.microsoft.com/office/powerpoint/2010/main" val="103673543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20A858-2B6E-B00B-AB90-1E0233DE55E5}"/>
              </a:ext>
            </a:extLst>
          </p:cNvPr>
          <p:cNvSpPr>
            <a:spLocks noGrp="1"/>
          </p:cNvSpPr>
          <p:nvPr>
            <p:ph type="title"/>
          </p:nvPr>
        </p:nvSpPr>
        <p:spPr>
          <a:xfrm>
            <a:off x="488950" y="171450"/>
            <a:ext cx="6827838" cy="505056"/>
          </a:xfrm>
        </p:spPr>
        <p:txBody>
          <a:bodyPr/>
          <a:lstStyle/>
          <a:p>
            <a:r>
              <a:rPr lang="en-US" sz="2400" dirty="0"/>
              <a:t>SA1 work plan consideration ( II ) – work plan proposal </a:t>
            </a:r>
          </a:p>
        </p:txBody>
      </p:sp>
      <p:cxnSp>
        <p:nvCxnSpPr>
          <p:cNvPr id="5" name="Straight Arrow Connector 4">
            <a:extLst>
              <a:ext uri="{FF2B5EF4-FFF2-40B4-BE49-F238E27FC236}">
                <a16:creationId xmlns:a16="http://schemas.microsoft.com/office/drawing/2014/main" id="{13D24995-0713-476E-B102-1E366173B104}"/>
              </a:ext>
            </a:extLst>
          </p:cNvPr>
          <p:cNvCxnSpPr/>
          <p:nvPr/>
        </p:nvCxnSpPr>
        <p:spPr bwMode="auto">
          <a:xfrm>
            <a:off x="126380" y="1407477"/>
            <a:ext cx="8631044" cy="0"/>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cxnSp>
        <p:nvCxnSpPr>
          <p:cNvPr id="7" name="Straight Connector 6">
            <a:extLst>
              <a:ext uri="{FF2B5EF4-FFF2-40B4-BE49-F238E27FC236}">
                <a16:creationId xmlns:a16="http://schemas.microsoft.com/office/drawing/2014/main" id="{B4E7D405-F11A-E44A-296B-6F462405ECB5}"/>
              </a:ext>
            </a:extLst>
          </p:cNvPr>
          <p:cNvCxnSpPr/>
          <p:nvPr/>
        </p:nvCxnSpPr>
        <p:spPr bwMode="auto">
          <a:xfrm>
            <a:off x="676507" y="1407477"/>
            <a:ext cx="0" cy="3352800"/>
          </a:xfrm>
          <a:prstGeom prst="line">
            <a:avLst/>
          </a:prstGeom>
          <a:ln>
            <a:prstDash val="lgDash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4B2EBD70-3A46-4E7E-0D8D-994080A22BC6}"/>
              </a:ext>
            </a:extLst>
          </p:cNvPr>
          <p:cNvCxnSpPr/>
          <p:nvPr/>
        </p:nvCxnSpPr>
        <p:spPr bwMode="auto">
          <a:xfrm>
            <a:off x="1408771" y="1407477"/>
            <a:ext cx="0" cy="3352800"/>
          </a:xfrm>
          <a:prstGeom prst="line">
            <a:avLst/>
          </a:prstGeom>
          <a:ln>
            <a:prstDash val="lgDash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C95860C-E4C3-1B13-994E-BA32F8B948C4}"/>
              </a:ext>
            </a:extLst>
          </p:cNvPr>
          <p:cNvCxnSpPr/>
          <p:nvPr/>
        </p:nvCxnSpPr>
        <p:spPr bwMode="auto">
          <a:xfrm>
            <a:off x="2159620" y="1407477"/>
            <a:ext cx="0" cy="3352800"/>
          </a:xfrm>
          <a:prstGeom prst="line">
            <a:avLst/>
          </a:prstGeom>
          <a:ln>
            <a:solidFill>
              <a:srgbClr val="0070C0"/>
            </a:solidFill>
            <a:prstDash val="lgDash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890203A9-838F-02FA-12ED-0914BA23C45C}"/>
              </a:ext>
            </a:extLst>
          </p:cNvPr>
          <p:cNvCxnSpPr/>
          <p:nvPr/>
        </p:nvCxnSpPr>
        <p:spPr bwMode="auto">
          <a:xfrm>
            <a:off x="2981093" y="1407477"/>
            <a:ext cx="0" cy="3352800"/>
          </a:xfrm>
          <a:prstGeom prst="line">
            <a:avLst/>
          </a:prstGeom>
          <a:ln>
            <a:solidFill>
              <a:srgbClr val="C00000"/>
            </a:solidFill>
            <a:prstDash val="lgDash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5D44780E-8692-2A52-56C3-DD64A5E23B42}"/>
              </a:ext>
            </a:extLst>
          </p:cNvPr>
          <p:cNvCxnSpPr/>
          <p:nvPr/>
        </p:nvCxnSpPr>
        <p:spPr bwMode="auto">
          <a:xfrm>
            <a:off x="3817435" y="1407477"/>
            <a:ext cx="0" cy="3352800"/>
          </a:xfrm>
          <a:prstGeom prst="line">
            <a:avLst/>
          </a:prstGeom>
          <a:ln>
            <a:solidFill>
              <a:srgbClr val="C00000"/>
            </a:solidFill>
            <a:prstDash val="lgDash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461059D-6D34-3064-11A3-575EF85A8F50}"/>
              </a:ext>
            </a:extLst>
          </p:cNvPr>
          <p:cNvCxnSpPr/>
          <p:nvPr/>
        </p:nvCxnSpPr>
        <p:spPr bwMode="auto">
          <a:xfrm>
            <a:off x="4631473" y="1407477"/>
            <a:ext cx="0" cy="3352800"/>
          </a:xfrm>
          <a:prstGeom prst="line">
            <a:avLst/>
          </a:prstGeom>
          <a:ln>
            <a:solidFill>
              <a:srgbClr val="C00000"/>
            </a:solidFill>
            <a:prstDash val="lgDash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8DBF2E34-E1F3-7B0B-4A76-2A5118A1EC28}"/>
              </a:ext>
            </a:extLst>
          </p:cNvPr>
          <p:cNvCxnSpPr/>
          <p:nvPr/>
        </p:nvCxnSpPr>
        <p:spPr bwMode="auto">
          <a:xfrm>
            <a:off x="5445512" y="1407477"/>
            <a:ext cx="0" cy="3352800"/>
          </a:xfrm>
          <a:prstGeom prst="line">
            <a:avLst/>
          </a:prstGeom>
          <a:ln>
            <a:solidFill>
              <a:srgbClr val="C00000"/>
            </a:solidFill>
            <a:prstDash val="lgDash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69B8AE6E-6F8A-32D6-AD4C-876DD6021A52}"/>
              </a:ext>
            </a:extLst>
          </p:cNvPr>
          <p:cNvCxnSpPr/>
          <p:nvPr/>
        </p:nvCxnSpPr>
        <p:spPr bwMode="auto">
          <a:xfrm>
            <a:off x="6233532" y="1410729"/>
            <a:ext cx="0" cy="3352800"/>
          </a:xfrm>
          <a:prstGeom prst="line">
            <a:avLst/>
          </a:prstGeom>
          <a:ln>
            <a:solidFill>
              <a:srgbClr val="339933"/>
            </a:solidFill>
            <a:prstDash val="lgDash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3C121393-35B2-BF27-0F37-74CBFA7F2401}"/>
              </a:ext>
            </a:extLst>
          </p:cNvPr>
          <p:cNvCxnSpPr/>
          <p:nvPr/>
        </p:nvCxnSpPr>
        <p:spPr bwMode="auto">
          <a:xfrm>
            <a:off x="7066156" y="1407477"/>
            <a:ext cx="0" cy="3352800"/>
          </a:xfrm>
          <a:prstGeom prst="line">
            <a:avLst/>
          </a:prstGeom>
          <a:ln>
            <a:solidFill>
              <a:srgbClr val="339933"/>
            </a:solidFill>
            <a:prstDash val="lgDash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014E71D-2B19-A242-D696-A35CCF86B7A6}"/>
              </a:ext>
            </a:extLst>
          </p:cNvPr>
          <p:cNvCxnSpPr/>
          <p:nvPr/>
        </p:nvCxnSpPr>
        <p:spPr bwMode="auto">
          <a:xfrm>
            <a:off x="7817004" y="1444183"/>
            <a:ext cx="0" cy="3352800"/>
          </a:xfrm>
          <a:prstGeom prst="line">
            <a:avLst/>
          </a:prstGeom>
          <a:ln>
            <a:solidFill>
              <a:srgbClr val="339933"/>
            </a:solidFill>
            <a:prstDash val="lgDash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1D2418EF-7DC8-0ADC-7E41-41029FFC0261}"/>
              </a:ext>
            </a:extLst>
          </p:cNvPr>
          <p:cNvSpPr txBox="1"/>
          <p:nvPr/>
        </p:nvSpPr>
        <p:spPr>
          <a:xfrm>
            <a:off x="414610" y="896395"/>
            <a:ext cx="564996" cy="507831"/>
          </a:xfrm>
          <a:prstGeom prst="rect">
            <a:avLst/>
          </a:prstGeom>
          <a:noFill/>
        </p:spPr>
        <p:txBody>
          <a:bodyPr wrap="square" rtlCol="0">
            <a:spAutoFit/>
          </a:bodyPr>
          <a:lstStyle/>
          <a:p>
            <a:r>
              <a:rPr lang="en-US" sz="900" b="1" dirty="0">
                <a:solidFill>
                  <a:schemeClr val="tx2"/>
                </a:solidFill>
              </a:rPr>
              <a:t>24.05</a:t>
            </a:r>
          </a:p>
          <a:p>
            <a:r>
              <a:rPr lang="en-US" sz="900" b="1" dirty="0">
                <a:solidFill>
                  <a:schemeClr val="tx2"/>
                </a:solidFill>
              </a:rPr>
              <a:t>SA1</a:t>
            </a:r>
          </a:p>
          <a:p>
            <a:r>
              <a:rPr lang="en-US" sz="900" b="1" dirty="0">
                <a:solidFill>
                  <a:schemeClr val="tx2"/>
                </a:solidFill>
              </a:rPr>
              <a:t>#106</a:t>
            </a:r>
          </a:p>
        </p:txBody>
      </p:sp>
      <p:sp>
        <p:nvSpPr>
          <p:cNvPr id="18" name="TextBox 17">
            <a:extLst>
              <a:ext uri="{FF2B5EF4-FFF2-40B4-BE49-F238E27FC236}">
                <a16:creationId xmlns:a16="http://schemas.microsoft.com/office/drawing/2014/main" id="{F182E259-C863-54E9-6E71-F05CEF2F3E6B}"/>
              </a:ext>
            </a:extLst>
          </p:cNvPr>
          <p:cNvSpPr txBox="1"/>
          <p:nvPr/>
        </p:nvSpPr>
        <p:spPr>
          <a:xfrm>
            <a:off x="1132855" y="902898"/>
            <a:ext cx="564996" cy="507831"/>
          </a:xfrm>
          <a:prstGeom prst="rect">
            <a:avLst/>
          </a:prstGeom>
          <a:noFill/>
        </p:spPr>
        <p:txBody>
          <a:bodyPr wrap="square" rtlCol="0">
            <a:spAutoFit/>
          </a:bodyPr>
          <a:lstStyle/>
          <a:p>
            <a:r>
              <a:rPr lang="en-US" sz="900" b="1" dirty="0">
                <a:solidFill>
                  <a:schemeClr val="tx2"/>
                </a:solidFill>
              </a:rPr>
              <a:t>24.08</a:t>
            </a:r>
          </a:p>
          <a:p>
            <a:r>
              <a:rPr lang="en-US" sz="900" b="1" dirty="0">
                <a:solidFill>
                  <a:schemeClr val="tx2"/>
                </a:solidFill>
              </a:rPr>
              <a:t>SA1</a:t>
            </a:r>
          </a:p>
          <a:p>
            <a:r>
              <a:rPr lang="en-US" sz="900" b="1" dirty="0">
                <a:solidFill>
                  <a:schemeClr val="tx2"/>
                </a:solidFill>
              </a:rPr>
              <a:t>#107</a:t>
            </a:r>
          </a:p>
        </p:txBody>
      </p:sp>
      <p:sp>
        <p:nvSpPr>
          <p:cNvPr id="19" name="TextBox 18">
            <a:extLst>
              <a:ext uri="{FF2B5EF4-FFF2-40B4-BE49-F238E27FC236}">
                <a16:creationId xmlns:a16="http://schemas.microsoft.com/office/drawing/2014/main" id="{07D2EF32-368B-C7DD-390C-6BB955DE6D59}"/>
              </a:ext>
            </a:extLst>
          </p:cNvPr>
          <p:cNvSpPr txBox="1"/>
          <p:nvPr/>
        </p:nvSpPr>
        <p:spPr>
          <a:xfrm>
            <a:off x="1894855" y="902898"/>
            <a:ext cx="564996" cy="507831"/>
          </a:xfrm>
          <a:prstGeom prst="rect">
            <a:avLst/>
          </a:prstGeom>
          <a:noFill/>
        </p:spPr>
        <p:txBody>
          <a:bodyPr wrap="square" rtlCol="0">
            <a:spAutoFit/>
          </a:bodyPr>
          <a:lstStyle/>
          <a:p>
            <a:r>
              <a:rPr lang="en-US" sz="900" b="1" dirty="0">
                <a:solidFill>
                  <a:schemeClr val="tx2"/>
                </a:solidFill>
              </a:rPr>
              <a:t>24.11</a:t>
            </a:r>
          </a:p>
          <a:p>
            <a:r>
              <a:rPr lang="en-US" sz="900" b="1" dirty="0">
                <a:solidFill>
                  <a:schemeClr val="tx2"/>
                </a:solidFill>
              </a:rPr>
              <a:t>SA1</a:t>
            </a:r>
          </a:p>
          <a:p>
            <a:r>
              <a:rPr lang="en-US" sz="900" b="1" dirty="0">
                <a:solidFill>
                  <a:schemeClr val="tx2"/>
                </a:solidFill>
              </a:rPr>
              <a:t>#108</a:t>
            </a:r>
          </a:p>
        </p:txBody>
      </p:sp>
      <p:cxnSp>
        <p:nvCxnSpPr>
          <p:cNvPr id="20" name="Straight Connector 19">
            <a:extLst>
              <a:ext uri="{FF2B5EF4-FFF2-40B4-BE49-F238E27FC236}">
                <a16:creationId xmlns:a16="http://schemas.microsoft.com/office/drawing/2014/main" id="{6D6802BF-E297-F5AF-2264-EFBED2A58DA8}"/>
              </a:ext>
            </a:extLst>
          </p:cNvPr>
          <p:cNvCxnSpPr/>
          <p:nvPr/>
        </p:nvCxnSpPr>
        <p:spPr bwMode="auto">
          <a:xfrm>
            <a:off x="8482359" y="1385384"/>
            <a:ext cx="0" cy="3352800"/>
          </a:xfrm>
          <a:prstGeom prst="line">
            <a:avLst/>
          </a:prstGeom>
          <a:ln>
            <a:solidFill>
              <a:srgbClr val="339933"/>
            </a:solidFill>
            <a:prstDash val="lgDash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09B04361-C77D-1F36-7495-9D93766B6CDB}"/>
              </a:ext>
            </a:extLst>
          </p:cNvPr>
          <p:cNvSpPr txBox="1"/>
          <p:nvPr/>
        </p:nvSpPr>
        <p:spPr>
          <a:xfrm>
            <a:off x="2709323" y="899182"/>
            <a:ext cx="564996" cy="507831"/>
          </a:xfrm>
          <a:prstGeom prst="rect">
            <a:avLst/>
          </a:prstGeom>
          <a:noFill/>
        </p:spPr>
        <p:txBody>
          <a:bodyPr wrap="square" rtlCol="0">
            <a:spAutoFit/>
          </a:bodyPr>
          <a:lstStyle/>
          <a:p>
            <a:r>
              <a:rPr lang="en-US" sz="900" b="1" dirty="0">
                <a:solidFill>
                  <a:srgbClr val="C00000"/>
                </a:solidFill>
              </a:rPr>
              <a:t>25.02</a:t>
            </a:r>
          </a:p>
          <a:p>
            <a:r>
              <a:rPr lang="en-US" sz="900" b="1" dirty="0">
                <a:solidFill>
                  <a:srgbClr val="C00000"/>
                </a:solidFill>
              </a:rPr>
              <a:t>SA1</a:t>
            </a:r>
          </a:p>
          <a:p>
            <a:r>
              <a:rPr lang="en-US" sz="900" b="1" dirty="0">
                <a:solidFill>
                  <a:srgbClr val="C00000"/>
                </a:solidFill>
              </a:rPr>
              <a:t>#109</a:t>
            </a:r>
          </a:p>
        </p:txBody>
      </p:sp>
      <p:sp>
        <p:nvSpPr>
          <p:cNvPr id="22" name="TextBox 21">
            <a:extLst>
              <a:ext uri="{FF2B5EF4-FFF2-40B4-BE49-F238E27FC236}">
                <a16:creationId xmlns:a16="http://schemas.microsoft.com/office/drawing/2014/main" id="{C193537B-A79D-2547-A4FF-3BBDA517ABD7}"/>
              </a:ext>
            </a:extLst>
          </p:cNvPr>
          <p:cNvSpPr txBox="1"/>
          <p:nvPr/>
        </p:nvSpPr>
        <p:spPr>
          <a:xfrm>
            <a:off x="3539871" y="896394"/>
            <a:ext cx="564996" cy="507831"/>
          </a:xfrm>
          <a:prstGeom prst="rect">
            <a:avLst/>
          </a:prstGeom>
          <a:noFill/>
        </p:spPr>
        <p:txBody>
          <a:bodyPr wrap="square" rtlCol="0">
            <a:spAutoFit/>
          </a:bodyPr>
          <a:lstStyle/>
          <a:p>
            <a:r>
              <a:rPr lang="en-US" sz="900" b="1" dirty="0">
                <a:solidFill>
                  <a:srgbClr val="C00000"/>
                </a:solidFill>
              </a:rPr>
              <a:t>25.05</a:t>
            </a:r>
          </a:p>
          <a:p>
            <a:r>
              <a:rPr lang="en-US" sz="900" b="1" dirty="0">
                <a:solidFill>
                  <a:srgbClr val="C00000"/>
                </a:solidFill>
              </a:rPr>
              <a:t>SA1</a:t>
            </a:r>
          </a:p>
          <a:p>
            <a:r>
              <a:rPr lang="en-US" sz="900" b="1" dirty="0">
                <a:solidFill>
                  <a:srgbClr val="C00000"/>
                </a:solidFill>
              </a:rPr>
              <a:t>#110</a:t>
            </a:r>
          </a:p>
        </p:txBody>
      </p:sp>
      <p:sp>
        <p:nvSpPr>
          <p:cNvPr id="23" name="TextBox 22">
            <a:extLst>
              <a:ext uri="{FF2B5EF4-FFF2-40B4-BE49-F238E27FC236}">
                <a16:creationId xmlns:a16="http://schemas.microsoft.com/office/drawing/2014/main" id="{9A26364D-E7F1-BCF9-C88F-87943415B90B}"/>
              </a:ext>
            </a:extLst>
          </p:cNvPr>
          <p:cNvSpPr txBox="1"/>
          <p:nvPr/>
        </p:nvSpPr>
        <p:spPr>
          <a:xfrm>
            <a:off x="4354706" y="888959"/>
            <a:ext cx="564996" cy="507831"/>
          </a:xfrm>
          <a:prstGeom prst="rect">
            <a:avLst/>
          </a:prstGeom>
          <a:noFill/>
        </p:spPr>
        <p:txBody>
          <a:bodyPr wrap="square" rtlCol="0">
            <a:spAutoFit/>
          </a:bodyPr>
          <a:lstStyle/>
          <a:p>
            <a:r>
              <a:rPr lang="en-US" sz="900" b="1" dirty="0">
                <a:solidFill>
                  <a:srgbClr val="C00000"/>
                </a:solidFill>
              </a:rPr>
              <a:t>25.08</a:t>
            </a:r>
          </a:p>
          <a:p>
            <a:r>
              <a:rPr lang="en-US" sz="900" b="1" dirty="0">
                <a:solidFill>
                  <a:srgbClr val="C00000"/>
                </a:solidFill>
              </a:rPr>
              <a:t>SA1</a:t>
            </a:r>
          </a:p>
          <a:p>
            <a:r>
              <a:rPr lang="en-US" sz="900" b="1" dirty="0">
                <a:solidFill>
                  <a:srgbClr val="C00000"/>
                </a:solidFill>
              </a:rPr>
              <a:t>#111</a:t>
            </a:r>
          </a:p>
        </p:txBody>
      </p:sp>
      <p:sp>
        <p:nvSpPr>
          <p:cNvPr id="24" name="TextBox 23">
            <a:extLst>
              <a:ext uri="{FF2B5EF4-FFF2-40B4-BE49-F238E27FC236}">
                <a16:creationId xmlns:a16="http://schemas.microsoft.com/office/drawing/2014/main" id="{628221D7-1FCC-AE81-24D9-6AE6D616B41F}"/>
              </a:ext>
            </a:extLst>
          </p:cNvPr>
          <p:cNvSpPr txBox="1"/>
          <p:nvPr/>
        </p:nvSpPr>
        <p:spPr>
          <a:xfrm>
            <a:off x="5170019" y="888958"/>
            <a:ext cx="564996" cy="507831"/>
          </a:xfrm>
          <a:prstGeom prst="rect">
            <a:avLst/>
          </a:prstGeom>
          <a:noFill/>
        </p:spPr>
        <p:txBody>
          <a:bodyPr wrap="square" rtlCol="0">
            <a:spAutoFit/>
          </a:bodyPr>
          <a:lstStyle/>
          <a:p>
            <a:r>
              <a:rPr lang="en-US" sz="900" b="1" dirty="0">
                <a:solidFill>
                  <a:srgbClr val="C00000"/>
                </a:solidFill>
              </a:rPr>
              <a:t>25.11</a:t>
            </a:r>
          </a:p>
          <a:p>
            <a:r>
              <a:rPr lang="en-US" sz="900" b="1" dirty="0">
                <a:solidFill>
                  <a:srgbClr val="C00000"/>
                </a:solidFill>
              </a:rPr>
              <a:t>SA1</a:t>
            </a:r>
          </a:p>
          <a:p>
            <a:r>
              <a:rPr lang="en-US" sz="900" b="1" dirty="0">
                <a:solidFill>
                  <a:srgbClr val="C00000"/>
                </a:solidFill>
              </a:rPr>
              <a:t>#112</a:t>
            </a:r>
          </a:p>
        </p:txBody>
      </p:sp>
      <p:sp>
        <p:nvSpPr>
          <p:cNvPr id="25" name="TextBox 24">
            <a:extLst>
              <a:ext uri="{FF2B5EF4-FFF2-40B4-BE49-F238E27FC236}">
                <a16:creationId xmlns:a16="http://schemas.microsoft.com/office/drawing/2014/main" id="{FB46CC17-BC48-DD36-AFB9-9E9462D7C310}"/>
              </a:ext>
            </a:extLst>
          </p:cNvPr>
          <p:cNvSpPr txBox="1"/>
          <p:nvPr/>
        </p:nvSpPr>
        <p:spPr>
          <a:xfrm>
            <a:off x="5957610" y="877553"/>
            <a:ext cx="564996" cy="507831"/>
          </a:xfrm>
          <a:prstGeom prst="rect">
            <a:avLst/>
          </a:prstGeom>
          <a:noFill/>
        </p:spPr>
        <p:txBody>
          <a:bodyPr wrap="square" rtlCol="0">
            <a:spAutoFit/>
          </a:bodyPr>
          <a:lstStyle/>
          <a:p>
            <a:r>
              <a:rPr lang="en-US" sz="900" b="1" dirty="0">
                <a:solidFill>
                  <a:srgbClr val="339933"/>
                </a:solidFill>
              </a:rPr>
              <a:t>26.02</a:t>
            </a:r>
          </a:p>
          <a:p>
            <a:r>
              <a:rPr lang="en-US" sz="900" b="1" dirty="0">
                <a:solidFill>
                  <a:srgbClr val="339933"/>
                </a:solidFill>
              </a:rPr>
              <a:t>SA1</a:t>
            </a:r>
          </a:p>
          <a:p>
            <a:r>
              <a:rPr lang="en-US" sz="900" b="1" dirty="0">
                <a:solidFill>
                  <a:srgbClr val="339933"/>
                </a:solidFill>
              </a:rPr>
              <a:t>#113</a:t>
            </a:r>
          </a:p>
        </p:txBody>
      </p:sp>
      <p:sp>
        <p:nvSpPr>
          <p:cNvPr id="26" name="TextBox 25">
            <a:extLst>
              <a:ext uri="{FF2B5EF4-FFF2-40B4-BE49-F238E27FC236}">
                <a16:creationId xmlns:a16="http://schemas.microsoft.com/office/drawing/2014/main" id="{FD11E0BC-A1A8-A9E1-B559-803547E8F30B}"/>
              </a:ext>
            </a:extLst>
          </p:cNvPr>
          <p:cNvSpPr txBox="1"/>
          <p:nvPr/>
        </p:nvSpPr>
        <p:spPr>
          <a:xfrm>
            <a:off x="6792255" y="888959"/>
            <a:ext cx="564996" cy="507831"/>
          </a:xfrm>
          <a:prstGeom prst="rect">
            <a:avLst/>
          </a:prstGeom>
          <a:noFill/>
        </p:spPr>
        <p:txBody>
          <a:bodyPr wrap="square" rtlCol="0">
            <a:spAutoFit/>
          </a:bodyPr>
          <a:lstStyle/>
          <a:p>
            <a:r>
              <a:rPr lang="en-US" sz="900" b="1" dirty="0">
                <a:solidFill>
                  <a:srgbClr val="339933"/>
                </a:solidFill>
              </a:rPr>
              <a:t>26.05</a:t>
            </a:r>
          </a:p>
          <a:p>
            <a:r>
              <a:rPr lang="en-US" sz="900" b="1" dirty="0">
                <a:solidFill>
                  <a:srgbClr val="339933"/>
                </a:solidFill>
              </a:rPr>
              <a:t>SA1</a:t>
            </a:r>
          </a:p>
          <a:p>
            <a:r>
              <a:rPr lang="en-US" sz="900" b="1" dirty="0">
                <a:solidFill>
                  <a:srgbClr val="339933"/>
                </a:solidFill>
              </a:rPr>
              <a:t>#114</a:t>
            </a:r>
          </a:p>
        </p:txBody>
      </p:sp>
      <p:sp>
        <p:nvSpPr>
          <p:cNvPr id="27" name="TextBox 26">
            <a:extLst>
              <a:ext uri="{FF2B5EF4-FFF2-40B4-BE49-F238E27FC236}">
                <a16:creationId xmlns:a16="http://schemas.microsoft.com/office/drawing/2014/main" id="{B7B81A36-0816-13A4-FBF0-F6B8B2039287}"/>
              </a:ext>
            </a:extLst>
          </p:cNvPr>
          <p:cNvSpPr txBox="1"/>
          <p:nvPr/>
        </p:nvSpPr>
        <p:spPr>
          <a:xfrm>
            <a:off x="7533224" y="888030"/>
            <a:ext cx="564996" cy="507831"/>
          </a:xfrm>
          <a:prstGeom prst="rect">
            <a:avLst/>
          </a:prstGeom>
          <a:noFill/>
        </p:spPr>
        <p:txBody>
          <a:bodyPr wrap="square" rtlCol="0">
            <a:spAutoFit/>
          </a:bodyPr>
          <a:lstStyle/>
          <a:p>
            <a:r>
              <a:rPr lang="en-US" sz="900" b="1" dirty="0">
                <a:solidFill>
                  <a:srgbClr val="339933"/>
                </a:solidFill>
              </a:rPr>
              <a:t>26.08</a:t>
            </a:r>
          </a:p>
          <a:p>
            <a:r>
              <a:rPr lang="en-US" sz="900" b="1" dirty="0">
                <a:solidFill>
                  <a:srgbClr val="339933"/>
                </a:solidFill>
              </a:rPr>
              <a:t>SA1</a:t>
            </a:r>
          </a:p>
          <a:p>
            <a:r>
              <a:rPr lang="en-US" sz="900" b="1" dirty="0">
                <a:solidFill>
                  <a:srgbClr val="339933"/>
                </a:solidFill>
              </a:rPr>
              <a:t>#115</a:t>
            </a:r>
          </a:p>
        </p:txBody>
      </p:sp>
      <p:sp>
        <p:nvSpPr>
          <p:cNvPr id="28" name="TextBox 27">
            <a:extLst>
              <a:ext uri="{FF2B5EF4-FFF2-40B4-BE49-F238E27FC236}">
                <a16:creationId xmlns:a16="http://schemas.microsoft.com/office/drawing/2014/main" id="{B6EABD5A-455A-017B-4285-05B2528FC9E6}"/>
              </a:ext>
            </a:extLst>
          </p:cNvPr>
          <p:cNvSpPr txBox="1"/>
          <p:nvPr/>
        </p:nvSpPr>
        <p:spPr>
          <a:xfrm>
            <a:off x="8199861" y="885663"/>
            <a:ext cx="564996" cy="507831"/>
          </a:xfrm>
          <a:prstGeom prst="rect">
            <a:avLst/>
          </a:prstGeom>
          <a:noFill/>
        </p:spPr>
        <p:txBody>
          <a:bodyPr wrap="square" rtlCol="0">
            <a:spAutoFit/>
          </a:bodyPr>
          <a:lstStyle/>
          <a:p>
            <a:r>
              <a:rPr lang="en-US" sz="900" b="1" dirty="0">
                <a:solidFill>
                  <a:srgbClr val="339933"/>
                </a:solidFill>
              </a:rPr>
              <a:t>26.11</a:t>
            </a:r>
          </a:p>
          <a:p>
            <a:r>
              <a:rPr lang="en-US" sz="900" b="1" dirty="0">
                <a:solidFill>
                  <a:srgbClr val="339933"/>
                </a:solidFill>
              </a:rPr>
              <a:t>SA1</a:t>
            </a:r>
          </a:p>
          <a:p>
            <a:r>
              <a:rPr lang="en-US" sz="900" b="1" dirty="0">
                <a:solidFill>
                  <a:srgbClr val="339933"/>
                </a:solidFill>
              </a:rPr>
              <a:t>#116</a:t>
            </a:r>
          </a:p>
        </p:txBody>
      </p:sp>
      <p:sp>
        <p:nvSpPr>
          <p:cNvPr id="33" name="Arrow: Pentagon 32">
            <a:extLst>
              <a:ext uri="{FF2B5EF4-FFF2-40B4-BE49-F238E27FC236}">
                <a16:creationId xmlns:a16="http://schemas.microsoft.com/office/drawing/2014/main" id="{AD69FB83-7C90-68EE-3D9F-4EA968A948B2}"/>
              </a:ext>
            </a:extLst>
          </p:cNvPr>
          <p:cNvSpPr/>
          <p:nvPr/>
        </p:nvSpPr>
        <p:spPr bwMode="auto">
          <a:xfrm>
            <a:off x="126380" y="1559443"/>
            <a:ext cx="982161" cy="349359"/>
          </a:xfrm>
          <a:prstGeom prst="homePlat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a:ln>
                  <a:noFill/>
                </a:ln>
                <a:solidFill>
                  <a:srgbClr val="FFFFFF"/>
                </a:solidFill>
                <a:effectLst/>
                <a:latin typeface="Arial" charset="0"/>
              </a:rPr>
              <a:t>SID discussion</a:t>
            </a:r>
          </a:p>
        </p:txBody>
      </p:sp>
      <p:sp>
        <p:nvSpPr>
          <p:cNvPr id="34" name="Arrow: Pentagon 33">
            <a:extLst>
              <a:ext uri="{FF2B5EF4-FFF2-40B4-BE49-F238E27FC236}">
                <a16:creationId xmlns:a16="http://schemas.microsoft.com/office/drawing/2014/main" id="{68D2BAD6-F920-85B2-34D7-8D37BE072736}"/>
              </a:ext>
            </a:extLst>
          </p:cNvPr>
          <p:cNvSpPr/>
          <p:nvPr/>
        </p:nvSpPr>
        <p:spPr bwMode="auto">
          <a:xfrm>
            <a:off x="795454" y="1956456"/>
            <a:ext cx="1238208" cy="403972"/>
          </a:xfrm>
          <a:prstGeom prst="homePlat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dirty="0">
                <a:solidFill>
                  <a:srgbClr val="FFFFFF"/>
                </a:solidFill>
                <a:latin typeface="Arial" charset="0"/>
              </a:rPr>
              <a:t>Umbrellas SID approved</a:t>
            </a:r>
            <a:endParaRPr kumimoji="0" lang="en-US" b="0" i="0" u="none" strike="noStrike" cap="none" normalizeH="0" baseline="0" dirty="0">
              <a:ln>
                <a:noFill/>
              </a:ln>
              <a:solidFill>
                <a:srgbClr val="FFFFFF"/>
              </a:solidFill>
              <a:effectLst/>
              <a:latin typeface="Arial" charset="0"/>
            </a:endParaRPr>
          </a:p>
        </p:txBody>
      </p:sp>
      <p:sp>
        <p:nvSpPr>
          <p:cNvPr id="35" name="Arrow: Pentagon 34">
            <a:extLst>
              <a:ext uri="{FF2B5EF4-FFF2-40B4-BE49-F238E27FC236}">
                <a16:creationId xmlns:a16="http://schemas.microsoft.com/office/drawing/2014/main" id="{4AD55FEE-FECC-1F66-B506-D689DE2C803F}"/>
              </a:ext>
            </a:extLst>
          </p:cNvPr>
          <p:cNvSpPr/>
          <p:nvPr/>
        </p:nvSpPr>
        <p:spPr bwMode="auto">
          <a:xfrm>
            <a:off x="1528348" y="2488626"/>
            <a:ext cx="3129145" cy="345208"/>
          </a:xfrm>
          <a:prstGeom prst="homePlat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dirty="0">
                <a:solidFill>
                  <a:srgbClr val="FFFFFF"/>
                </a:solidFill>
                <a:latin typeface="Arial" charset="0"/>
              </a:rPr>
              <a:t>6G use cases collections </a:t>
            </a:r>
            <a:endParaRPr kumimoji="0" lang="en-US" b="0" i="0" u="none" strike="noStrike" cap="none" normalizeH="0" baseline="0" dirty="0">
              <a:ln>
                <a:noFill/>
              </a:ln>
              <a:solidFill>
                <a:srgbClr val="FFFFFF"/>
              </a:solidFill>
              <a:effectLst/>
              <a:latin typeface="Arial" charset="0"/>
            </a:endParaRPr>
          </a:p>
        </p:txBody>
      </p:sp>
      <p:sp>
        <p:nvSpPr>
          <p:cNvPr id="36" name="Arrow: Pentagon 35">
            <a:extLst>
              <a:ext uri="{FF2B5EF4-FFF2-40B4-BE49-F238E27FC236}">
                <a16:creationId xmlns:a16="http://schemas.microsoft.com/office/drawing/2014/main" id="{8F854E59-B2A3-F76A-E441-6F4E09354B42}"/>
              </a:ext>
            </a:extLst>
          </p:cNvPr>
          <p:cNvSpPr/>
          <p:nvPr/>
        </p:nvSpPr>
        <p:spPr bwMode="auto">
          <a:xfrm>
            <a:off x="2196791" y="2863957"/>
            <a:ext cx="1646663" cy="685329"/>
          </a:xfrm>
          <a:prstGeom prst="homePlate">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a:ln>
                  <a:noFill/>
                </a:ln>
                <a:solidFill>
                  <a:schemeClr val="bg1"/>
                </a:solidFill>
                <a:effectLst/>
                <a:latin typeface="Arial" charset="0"/>
              </a:rPr>
              <a:t>Identify categories / building blocks and provid</a:t>
            </a:r>
            <a:r>
              <a:rPr lang="en-US" dirty="0">
                <a:solidFill>
                  <a:schemeClr val="bg1"/>
                </a:solidFill>
                <a:latin typeface="Arial" charset="0"/>
              </a:rPr>
              <a:t>e initial input for TS 6G workshop</a:t>
            </a:r>
            <a:endParaRPr kumimoji="0" lang="en-US" b="0" i="0" u="none" strike="noStrike" cap="none" normalizeH="0" baseline="0" dirty="0">
              <a:ln>
                <a:noFill/>
              </a:ln>
              <a:solidFill>
                <a:schemeClr val="bg1"/>
              </a:solidFill>
              <a:effectLst/>
              <a:latin typeface="Arial" charset="0"/>
            </a:endParaRPr>
          </a:p>
        </p:txBody>
      </p:sp>
      <p:sp>
        <p:nvSpPr>
          <p:cNvPr id="37" name="Arrow: Pentagon 36">
            <a:extLst>
              <a:ext uri="{FF2B5EF4-FFF2-40B4-BE49-F238E27FC236}">
                <a16:creationId xmlns:a16="http://schemas.microsoft.com/office/drawing/2014/main" id="{A0C047FD-8436-D4CF-3941-865E183B3B6A}"/>
              </a:ext>
            </a:extLst>
          </p:cNvPr>
          <p:cNvSpPr/>
          <p:nvPr/>
        </p:nvSpPr>
        <p:spPr bwMode="auto">
          <a:xfrm>
            <a:off x="3114908" y="3564542"/>
            <a:ext cx="1404206" cy="524238"/>
          </a:xfrm>
          <a:prstGeom prst="homePlate">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a:ln>
                  <a:noFill/>
                </a:ln>
                <a:solidFill>
                  <a:schemeClr val="bg1"/>
                </a:solidFill>
                <a:effectLst/>
                <a:latin typeface="Arial" charset="0"/>
              </a:rPr>
              <a:t>Approval of building blocks / categories</a:t>
            </a:r>
            <a:r>
              <a:rPr lang="en-US" sz="800" dirty="0">
                <a:solidFill>
                  <a:schemeClr val="bg1"/>
                </a:solidFill>
                <a:latin typeface="Arial" charset="0"/>
              </a:rPr>
              <a:t>.</a:t>
            </a:r>
            <a:endParaRPr kumimoji="0" lang="en-US" sz="800" b="0" i="0" u="none" strike="noStrike" cap="none" normalizeH="0" baseline="0" dirty="0">
              <a:ln>
                <a:noFill/>
              </a:ln>
              <a:solidFill>
                <a:schemeClr val="bg1"/>
              </a:solidFill>
              <a:effectLst/>
              <a:latin typeface="Arial" charset="0"/>
            </a:endParaRPr>
          </a:p>
        </p:txBody>
      </p:sp>
      <p:sp>
        <p:nvSpPr>
          <p:cNvPr id="38" name="Arrow: Pentagon 37">
            <a:extLst>
              <a:ext uri="{FF2B5EF4-FFF2-40B4-BE49-F238E27FC236}">
                <a16:creationId xmlns:a16="http://schemas.microsoft.com/office/drawing/2014/main" id="{4E1FFA4C-BD8D-490F-44F8-2D21DEC08815}"/>
              </a:ext>
            </a:extLst>
          </p:cNvPr>
          <p:cNvSpPr/>
          <p:nvPr/>
        </p:nvSpPr>
        <p:spPr bwMode="auto">
          <a:xfrm>
            <a:off x="4094999" y="3975269"/>
            <a:ext cx="2149683" cy="996779"/>
          </a:xfrm>
          <a:prstGeom prst="homePlate">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71450" marR="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b="0" i="0" u="none" strike="noStrike" cap="none" normalizeH="0" baseline="0" dirty="0">
                <a:ln>
                  <a:noFill/>
                </a:ln>
                <a:solidFill>
                  <a:schemeClr val="bg1"/>
                </a:solidFill>
                <a:effectLst/>
                <a:latin typeface="Arial" charset="0"/>
              </a:rPr>
              <a:t>Conduct study based on building block/categories, use case and requirement consolidation</a:t>
            </a:r>
            <a:r>
              <a:rPr lang="en-US" dirty="0">
                <a:solidFill>
                  <a:schemeClr val="bg1"/>
                </a:solidFill>
                <a:latin typeface="Arial" charset="0"/>
              </a:rPr>
              <a:t>, </a:t>
            </a:r>
          </a:p>
          <a:p>
            <a:pPr marL="171450" marR="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US" dirty="0">
                <a:solidFill>
                  <a:schemeClr val="bg1"/>
                </a:solidFill>
                <a:latin typeface="Arial" charset="0"/>
              </a:rPr>
              <a:t>Collaborate with RAN and SA2 6G study </a:t>
            </a:r>
            <a:endParaRPr kumimoji="0" lang="en-US" b="0" i="0" u="none" strike="noStrike" cap="none" normalizeH="0" baseline="0" dirty="0">
              <a:ln>
                <a:noFill/>
              </a:ln>
              <a:solidFill>
                <a:schemeClr val="bg1"/>
              </a:solidFill>
              <a:effectLst/>
              <a:latin typeface="Arial" charset="0"/>
            </a:endParaRPr>
          </a:p>
        </p:txBody>
      </p:sp>
      <p:sp>
        <p:nvSpPr>
          <p:cNvPr id="4" name="Rectangle 3">
            <a:extLst>
              <a:ext uri="{FF2B5EF4-FFF2-40B4-BE49-F238E27FC236}">
                <a16:creationId xmlns:a16="http://schemas.microsoft.com/office/drawing/2014/main" id="{F84E7D49-1ABC-1407-0380-76310454093B}"/>
              </a:ext>
            </a:extLst>
          </p:cNvPr>
          <p:cNvSpPr/>
          <p:nvPr/>
        </p:nvSpPr>
        <p:spPr bwMode="auto">
          <a:xfrm>
            <a:off x="5855961" y="4688746"/>
            <a:ext cx="900726" cy="391169"/>
          </a:xfrm>
          <a:prstGeom prst="rect">
            <a:avLst/>
          </a:prstGeom>
          <a:solidFill>
            <a:srgbClr val="00B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rgbClr val="FFFFFF"/>
                </a:solidFill>
                <a:effectLst/>
                <a:latin typeface="Arial" charset="0"/>
              </a:rPr>
              <a:t>6G SID complete</a:t>
            </a:r>
          </a:p>
        </p:txBody>
      </p:sp>
    </p:spTree>
    <p:extLst>
      <p:ext uri="{BB962C8B-B14F-4D97-AF65-F5344CB8AC3E}">
        <p14:creationId xmlns:p14="http://schemas.microsoft.com/office/powerpoint/2010/main" val="103961985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CBCF0-4588-2DCB-0832-587FFBD43729}"/>
              </a:ext>
            </a:extLst>
          </p:cNvPr>
          <p:cNvSpPr>
            <a:spLocks noGrp="1"/>
          </p:cNvSpPr>
          <p:nvPr>
            <p:ph type="title"/>
          </p:nvPr>
        </p:nvSpPr>
        <p:spPr>
          <a:xfrm>
            <a:off x="488950" y="171450"/>
            <a:ext cx="6827838" cy="551564"/>
          </a:xfrm>
        </p:spPr>
        <p:txBody>
          <a:bodyPr/>
          <a:lstStyle/>
          <a:p>
            <a:pPr algn="l"/>
            <a:r>
              <a:rPr lang="en-US" dirty="0"/>
              <a:t>Collaboration for 6G study </a:t>
            </a:r>
          </a:p>
        </p:txBody>
      </p:sp>
      <p:sp>
        <p:nvSpPr>
          <p:cNvPr id="3" name="Content Placeholder 2">
            <a:extLst>
              <a:ext uri="{FF2B5EF4-FFF2-40B4-BE49-F238E27FC236}">
                <a16:creationId xmlns:a16="http://schemas.microsoft.com/office/drawing/2014/main" id="{17B3C520-B9EA-C319-F7E3-0E3BC271AD67}"/>
              </a:ext>
            </a:extLst>
          </p:cNvPr>
          <p:cNvSpPr>
            <a:spLocks noGrp="1"/>
          </p:cNvSpPr>
          <p:nvPr>
            <p:ph idx="1"/>
          </p:nvPr>
        </p:nvSpPr>
        <p:spPr>
          <a:xfrm>
            <a:off x="193288" y="1090613"/>
            <a:ext cx="8861502" cy="3622675"/>
          </a:xfrm>
        </p:spPr>
        <p:txBody>
          <a:bodyPr/>
          <a:lstStyle/>
          <a:p>
            <a:r>
              <a:rPr lang="en-US" sz="1800" dirty="0"/>
              <a:t>Close</a:t>
            </a:r>
            <a:r>
              <a:rPr lang="en-US" sz="1800" dirty="0">
                <a:solidFill>
                  <a:srgbClr val="FF0000"/>
                </a:solidFill>
              </a:rPr>
              <a:t> </a:t>
            </a:r>
            <a:r>
              <a:rPr lang="en-US" sz="1800" dirty="0"/>
              <a:t>collaboration with RAN and other SA WGs 6G study is needed.</a:t>
            </a:r>
          </a:p>
          <a:p>
            <a:pPr lvl="1"/>
            <a:r>
              <a:rPr lang="en-US" sz="1800" dirty="0"/>
              <a:t>RAN and SA2/SA6 can use SA1’s initial study to start their study.</a:t>
            </a:r>
          </a:p>
          <a:p>
            <a:pPr lvl="1"/>
            <a:r>
              <a:rPr lang="en-US" sz="1800" dirty="0"/>
              <a:t>SA1 can receive feedback (e.g. questions on the requirements, feasibility, etc.) to help improving, prioritizing and selecting the use cases and requirements for initial 6G release.   </a:t>
            </a:r>
          </a:p>
          <a:p>
            <a:pPr marL="0" indent="0">
              <a:buNone/>
            </a:pPr>
            <a:endParaRPr lang="en-US" sz="1800" dirty="0"/>
          </a:p>
          <a:p>
            <a:r>
              <a:rPr lang="en-US" sz="1800" dirty="0"/>
              <a:t>Encourage external industry user/marketing/regional organizations to contribute via the member companies or LSs. </a:t>
            </a:r>
          </a:p>
          <a:p>
            <a:endParaRPr lang="en-US" sz="1800" dirty="0"/>
          </a:p>
          <a:p>
            <a:r>
              <a:rPr lang="en-US" sz="1800" dirty="0"/>
              <a:t>Collaborate with other relevant SDOs (e.g. IETF, application level SDOs related to XRM &amp; AI) for information sharing on work progress. </a:t>
            </a:r>
          </a:p>
        </p:txBody>
      </p:sp>
    </p:spTree>
    <p:extLst>
      <p:ext uri="{BB962C8B-B14F-4D97-AF65-F5344CB8AC3E}">
        <p14:creationId xmlns:p14="http://schemas.microsoft.com/office/powerpoint/2010/main" val="92429454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1215C23-8DB6-4380-B915-51146BB20E0B}"/>
              </a:ext>
            </a:extLst>
          </p:cNvPr>
          <p:cNvSpPr txBox="1">
            <a:spLocks/>
          </p:cNvSpPr>
          <p:nvPr/>
        </p:nvSpPr>
        <p:spPr bwMode="auto">
          <a:xfrm>
            <a:off x="722313" y="1927225"/>
            <a:ext cx="7772400" cy="1101725"/>
          </a:xfrm>
          <a:prstGeom prst="rect">
            <a:avLst/>
          </a:prstGeom>
          <a:noFill/>
          <a:ln>
            <a:noFill/>
          </a:ln>
        </p:spPr>
        <p:txBody>
          <a:bodyPr lIns="91430" tIns="45715" rIns="91430" bIns="45715" anchor="ctr">
            <a:normAutofit/>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defRPr/>
            </a:pPr>
            <a:r>
              <a:rPr lang="en-US" sz="4000" b="1" i="1" kern="0" dirty="0">
                <a:effectLst>
                  <a:outerShdw blurRad="38100" dist="38100" dir="2700000" algn="tl">
                    <a:srgbClr val="C0C0C0"/>
                  </a:outerShdw>
                </a:effectLst>
                <a:ea typeface="ＭＳ Ｐゴシック" charset="0"/>
              </a:rPr>
              <a:t>Thank you</a:t>
            </a:r>
            <a:endParaRPr lang="en-GB" sz="4000" b="1" i="1" kern="0" dirty="0">
              <a:effectLst>
                <a:outerShdw blurRad="38100" dist="38100" dir="2700000" algn="tl">
                  <a:srgbClr val="C0C0C0"/>
                </a:outerShdw>
              </a:effectLst>
              <a:ea typeface="ＭＳ Ｐゴシック" charset="0"/>
            </a:endParaRP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028EA06-5405-43DA-BDDC-3946B20DBF66}">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55613</TotalTime>
  <Words>753</Words>
  <Application>Microsoft Office PowerPoint</Application>
  <PresentationFormat>On-screen Show (16:9)</PresentationFormat>
  <Paragraphs>85</Paragraphs>
  <Slides>7</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7</vt:i4>
      </vt:variant>
    </vt:vector>
  </HeadingPairs>
  <TitlesOfParts>
    <vt:vector size="14" baseType="lpstr">
      <vt:lpstr>ＭＳ Ｐゴシック</vt:lpstr>
      <vt:lpstr>Aptos</vt:lpstr>
      <vt:lpstr>Arial</vt:lpstr>
      <vt:lpstr>Calibri</vt:lpstr>
      <vt:lpstr>Times New Roman</vt:lpstr>
      <vt:lpstr>Office Theme</vt:lpstr>
      <vt:lpstr>Custom Design</vt:lpstr>
      <vt:lpstr>PowerPoint Presentation</vt:lpstr>
      <vt:lpstr>6G consideration</vt:lpstr>
      <vt:lpstr>Use cases to be considered in the initial 6G release </vt:lpstr>
      <vt:lpstr>SA1 6G release 20 study work consideration ( I )</vt:lpstr>
      <vt:lpstr>SA1 work plan consideration ( II ) – work plan proposal </vt:lpstr>
      <vt:lpstr>Collaboration for 6G study </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Amanda r1</cp:lastModifiedBy>
  <cp:revision>2196</cp:revision>
  <cp:lastPrinted>2017-02-24T12:37:51Z</cp:lastPrinted>
  <dcterms:created xsi:type="dcterms:W3CDTF">2008-08-30T09:32:10Z</dcterms:created>
  <dcterms:modified xsi:type="dcterms:W3CDTF">2024-05-17T12:33:07Z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