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20"/>
  </p:notesMasterIdLst>
  <p:sldIdLst>
    <p:sldId id="303" r:id="rId7"/>
    <p:sldId id="2147478727" r:id="rId8"/>
    <p:sldId id="2147478742" r:id="rId9"/>
    <p:sldId id="2147478728" r:id="rId10"/>
    <p:sldId id="2147478729" r:id="rId11"/>
    <p:sldId id="2147478730" r:id="rId12"/>
    <p:sldId id="2147478731" r:id="rId13"/>
    <p:sldId id="2147478733" r:id="rId14"/>
    <p:sldId id="2147478734" r:id="rId15"/>
    <p:sldId id="2147478735" r:id="rId16"/>
    <p:sldId id="2147478736" r:id="rId17"/>
    <p:sldId id="2147478743" r:id="rId18"/>
    <p:sldId id="33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B67C1B-43DF-46BE-A9EA-54BEBD4702F6}" v="2" dt="2024-05-17T11:25:29.983"/>
    <p1510:client id="{8D9D8596-31FB-44F1-983B-4BEAF3B344B1}" v="1287" dt="2024-05-17T16:35:47.6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00" autoAdjust="0"/>
    <p:restoredTop sz="95059" autoAdjust="0"/>
  </p:normalViewPr>
  <p:slideViewPr>
    <p:cSldViewPr snapToGrid="0">
      <p:cViewPr varScale="1">
        <p:scale>
          <a:sx n="71" d="100"/>
          <a:sy n="71" d="100"/>
        </p:scale>
        <p:origin x="62"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5/16/2024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16/05/2024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7">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WG1_Serv/TSGS1_105_Athens/Docs/S1-240230.zip"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doi.org/10.1016/j.telpol.2024.102778"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itu.int/dms_pubrec/itu-r/rec/m/R-REC-M.2160-0-202311-I%21%21PDF-E.pdf"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a:bodyPr>
          <a:lstStyle>
            <a:defPPr>
              <a:defRPr lang="en-US"/>
            </a:defPPr>
            <a:lvl1pPr algn="ctr">
              <a:defRPr sz="4267" b="1">
                <a:solidFill>
                  <a:srgbClr val="FF0000"/>
                </a:solidFill>
                <a:latin typeface="+mj-lt"/>
                <a:ea typeface="ＭＳ Ｐゴシック" charset="0"/>
              </a:defRPr>
            </a:lvl1pPr>
          </a:lstStyle>
          <a:p>
            <a:r>
              <a:rPr lang="en-US" dirty="0"/>
              <a:t>Considerations on </a:t>
            </a:r>
            <a:r>
              <a:rPr lang="en-US" i="1" dirty="0"/>
              <a:t>defining</a:t>
            </a:r>
            <a:r>
              <a:rPr lang="en-US" dirty="0"/>
              <a:t> </a:t>
            </a:r>
            <a:br>
              <a:rPr lang="en-US" dirty="0"/>
            </a:br>
            <a:r>
              <a:rPr lang="en-US" dirty="0"/>
              <a:t>Key Values for 6G study in SA1</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Nokia</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Endorsement</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S1-241019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SA1#106</a:t>
            </a:r>
            <a:r>
              <a:rPr lang="en-GB" sz="1333" kern="0" dirty="0">
                <a:solidFill>
                  <a:srgbClr val="FFFFFF"/>
                </a:solidFill>
                <a:latin typeface="Arial" panose="020B0604020202020204" pitchFamily="34" charset="0"/>
                <a:cs typeface="Arial"/>
                <a:sym typeface="Arial"/>
              </a:rPr>
              <a:t>, 27 – 31 May 2024, Jeju, Korea</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1A1B-F492-4B70-3B1E-B893FCA41241}"/>
              </a:ext>
            </a:extLst>
          </p:cNvPr>
          <p:cNvSpPr>
            <a:spLocks noGrp="1"/>
          </p:cNvSpPr>
          <p:nvPr>
            <p:ph type="title"/>
          </p:nvPr>
        </p:nvSpPr>
        <p:spPr/>
        <p:txBody>
          <a:bodyPr/>
          <a:lstStyle/>
          <a:p>
            <a:r>
              <a:rPr lang="en-US" dirty="0"/>
              <a:t>3. Proposed meaning for SA1 KVs (1/2)</a:t>
            </a:r>
          </a:p>
        </p:txBody>
      </p:sp>
      <p:graphicFrame>
        <p:nvGraphicFramePr>
          <p:cNvPr id="5" name="Table 4">
            <a:extLst>
              <a:ext uri="{FF2B5EF4-FFF2-40B4-BE49-F238E27FC236}">
                <a16:creationId xmlns:a16="http://schemas.microsoft.com/office/drawing/2014/main" id="{3699ABF0-492B-2951-98BB-55179E2BBAA5}"/>
              </a:ext>
            </a:extLst>
          </p:cNvPr>
          <p:cNvGraphicFramePr>
            <a:graphicFrameLocks noGrp="1"/>
          </p:cNvGraphicFramePr>
          <p:nvPr>
            <p:extLst>
              <p:ext uri="{D42A27DB-BD31-4B8C-83A1-F6EECF244321}">
                <p14:modId xmlns:p14="http://schemas.microsoft.com/office/powerpoint/2010/main" val="2351125512"/>
              </p:ext>
            </p:extLst>
          </p:nvPr>
        </p:nvGraphicFramePr>
        <p:xfrm>
          <a:off x="651933" y="1489364"/>
          <a:ext cx="11078399" cy="4695731"/>
        </p:xfrm>
        <a:graphic>
          <a:graphicData uri="http://schemas.openxmlformats.org/drawingml/2006/table">
            <a:tbl>
              <a:tblPr bandRow="1">
                <a:tableStyleId>{5C22544A-7EE6-4342-B048-85BDC9FD1C3A}</a:tableStyleId>
              </a:tblPr>
              <a:tblGrid>
                <a:gridCol w="551716">
                  <a:extLst>
                    <a:ext uri="{9D8B030D-6E8A-4147-A177-3AD203B41FA5}">
                      <a16:colId xmlns:a16="http://schemas.microsoft.com/office/drawing/2014/main" val="2733350955"/>
                    </a:ext>
                  </a:extLst>
                </a:gridCol>
                <a:gridCol w="1306286">
                  <a:extLst>
                    <a:ext uri="{9D8B030D-6E8A-4147-A177-3AD203B41FA5}">
                      <a16:colId xmlns:a16="http://schemas.microsoft.com/office/drawing/2014/main" val="89840398"/>
                    </a:ext>
                  </a:extLst>
                </a:gridCol>
                <a:gridCol w="9220397">
                  <a:extLst>
                    <a:ext uri="{9D8B030D-6E8A-4147-A177-3AD203B41FA5}">
                      <a16:colId xmlns:a16="http://schemas.microsoft.com/office/drawing/2014/main" val="1618772559"/>
                    </a:ext>
                  </a:extLst>
                </a:gridCol>
              </a:tblGrid>
              <a:tr h="4695731">
                <a:tc>
                  <a:txBody>
                    <a:bodyPr/>
                    <a:lstStyle/>
                    <a:p>
                      <a:r>
                        <a:rPr lang="en-US" sz="1400">
                          <a:solidFill>
                            <a:schemeClr val="tx1"/>
                          </a:solidFill>
                        </a:rPr>
                        <a:t>Environmental Sustainability</a:t>
                      </a:r>
                      <a:endParaRPr lang="en-US" sz="1400" dirty="0">
                        <a:solidFill>
                          <a:schemeClr val="tx1"/>
                        </a:solidFill>
                      </a:endParaRPr>
                    </a:p>
                  </a:txBody>
                  <a:tcPr vert="vert270" anchor="ctr">
                    <a:solidFill>
                      <a:schemeClr val="accent5"/>
                    </a:solidFill>
                  </a:tcPr>
                </a:tc>
                <a:tc>
                  <a:txBody>
                    <a:bodyPr/>
                    <a:lstStyle/>
                    <a:p>
                      <a:r>
                        <a:rPr lang="en-US" sz="1400" dirty="0">
                          <a:solidFill>
                            <a:schemeClr val="tx1"/>
                          </a:solidFill>
                        </a:rPr>
                        <a:t>Environ. sustainability</a:t>
                      </a:r>
                    </a:p>
                  </a:txBody>
                  <a:tcPr anchor="ctr"/>
                </a:tc>
                <a:tc>
                  <a:txBody>
                    <a:bodyPr/>
                    <a:lstStyle/>
                    <a:p>
                      <a:pPr marL="742950" marR="0" lvl="0"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200" dirty="0">
                          <a:solidFill>
                            <a:schemeClr val="tx1"/>
                          </a:solidFill>
                          <a:effectLst/>
                          <a:latin typeface="Calibri" panose="020F0502020204030204" pitchFamily="34" charset="0"/>
                        </a:rPr>
                        <a:t>Contributing to the preservation and regeneration of natural resources and ecosystems, as well </a:t>
                      </a:r>
                      <a:r>
                        <a:rPr lang="en-US" sz="1200" b="0" i="0" u="none" strike="noStrike" cap="none" dirty="0">
                          <a:solidFill>
                            <a:schemeClr val="tx1"/>
                          </a:solidFill>
                          <a:effectLst/>
                          <a:latin typeface="Calibri" panose="020F0502020204030204" pitchFamily="34" charset="0"/>
                          <a:ea typeface="+mn-ea"/>
                          <a:cs typeface="+mn-cs"/>
                          <a:sym typeface="Arial"/>
                        </a:rPr>
                        <a:t>as curbing climate change. </a:t>
                      </a:r>
                      <a:r>
                        <a:rPr lang="en-GB" sz="1200" b="0" i="0" u="none" strike="noStrike" cap="none" dirty="0">
                          <a:solidFill>
                            <a:schemeClr val="tx1"/>
                          </a:solidFill>
                          <a:effectLst/>
                          <a:latin typeface="Calibri" panose="020F0502020204030204" pitchFamily="34" charset="0"/>
                          <a:ea typeface="+mn-ea"/>
                          <a:cs typeface="+mn-cs"/>
                          <a:sym typeface="Arial"/>
                        </a:rPr>
                        <a:t>It includes the need to reduce both drivers and effects of topics like such as climate change, GHG/CO2e emissions, air, soil &amp; water pollution, water scarcity and deforestation.</a:t>
                      </a:r>
                      <a:endParaRPr lang="en-US" sz="1200" b="0" i="0" u="none" strike="noStrike" cap="none" dirty="0">
                        <a:solidFill>
                          <a:schemeClr val="tx1"/>
                        </a:solidFill>
                        <a:effectLst/>
                        <a:latin typeface="Calibri" panose="020F0502020204030204" pitchFamily="34" charset="0"/>
                        <a:ea typeface="+mn-ea"/>
                        <a:cs typeface="+mn-cs"/>
                        <a:sym typeface="Arial"/>
                      </a:endParaRPr>
                    </a:p>
                    <a:p>
                      <a:pPr marL="742950" lvl="0"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Note that attention should be paid to the rebound effects connected to the design and development of 6G systems, while considering e.g., inclusivity-coverage/production-emissions, economic viability/TCO-affordability aspects.</a:t>
                      </a:r>
                    </a:p>
                    <a:p>
                      <a:pPr marL="742950" lvl="0" indent="-285750" algn="l" rtl="0" fontAlgn="ctr">
                        <a:spcBef>
                          <a:spcPts val="0"/>
                        </a:spcBef>
                        <a:spcAft>
                          <a:spcPts val="0"/>
                        </a:spcAft>
                        <a:buFont typeface="Courier New" panose="02070309020205020404" pitchFamily="49" charset="0"/>
                        <a:buChar char="o"/>
                      </a:pPr>
                      <a:r>
                        <a:rPr lang="en-US" sz="1200" u="sng" dirty="0">
                          <a:solidFill>
                            <a:schemeClr val="tx1">
                              <a:lumMod val="10000"/>
                            </a:schemeClr>
                          </a:solidFill>
                          <a:effectLst/>
                          <a:latin typeface="Calibri" panose="020F0502020204030204" pitchFamily="34" charset="0"/>
                        </a:rPr>
                        <a:t>Sustainable 6G</a:t>
                      </a:r>
                      <a:r>
                        <a:rPr lang="en-US" sz="1200" dirty="0">
                          <a:solidFill>
                            <a:schemeClr val="tx1">
                              <a:lumMod val="10000"/>
                            </a:schemeClr>
                          </a:solidFill>
                          <a:effectLst/>
                          <a:latin typeface="Calibri" panose="020F0502020204030204" pitchFamily="34" charset="0"/>
                        </a:rPr>
                        <a:t>: </a:t>
                      </a:r>
                    </a:p>
                    <a:p>
                      <a:pPr marL="982944" marR="0" lvl="1"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Using environmental metrics for evaluation of 6G from a system and lifecycle perspective</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Improving energy efficiency and reduce total energy consumption target e.g. “zero consumption at zero load”. It includes network and device side energy forecasting, production, storing and consumption, e.g. enabling more energy efficient network operations covering monitoring, </a:t>
                      </a:r>
                      <a:r>
                        <a:rPr lang="en-US" sz="1050" dirty="0" err="1">
                          <a:solidFill>
                            <a:schemeClr val="tx1">
                              <a:lumMod val="10000"/>
                            </a:schemeClr>
                          </a:solidFill>
                          <a:effectLst/>
                          <a:latin typeface="Calibri" panose="020F0502020204030204" pitchFamily="34" charset="0"/>
                        </a:rPr>
                        <a:t>optimisation</a:t>
                      </a:r>
                      <a:r>
                        <a:rPr lang="en-US" sz="1050" dirty="0">
                          <a:solidFill>
                            <a:schemeClr val="tx1">
                              <a:lumMod val="10000"/>
                            </a:schemeClr>
                          </a:solidFill>
                          <a:effectLst/>
                          <a:latin typeface="Calibri" panose="020F0502020204030204" pitchFamily="34" charset="0"/>
                        </a:rPr>
                        <a:t>, self-diagnose &amp; healing.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Improving decarbonizing the runtime of mobile networks and services targeting net zero objectives.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Investigating network/device performance versus energy consumption trade-offs.</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Enabling improved circularity of network elements and devices (e.g. via software upgrades, multiple ownerships </a:t>
                      </a:r>
                      <a:r>
                        <a:rPr lang="en-US" sz="1050" dirty="0" err="1">
                          <a:solidFill>
                            <a:schemeClr val="tx1">
                              <a:lumMod val="10000"/>
                            </a:schemeClr>
                          </a:solidFill>
                          <a:effectLst/>
                          <a:latin typeface="Calibri" panose="020F0502020204030204" pitchFamily="34" charset="0"/>
                        </a:rPr>
                        <a:t>etc</a:t>
                      </a:r>
                      <a:r>
                        <a:rPr lang="en-US" sz="1050" dirty="0">
                          <a:solidFill>
                            <a:schemeClr val="tx1">
                              <a:lumMod val="10000"/>
                            </a:schemeClr>
                          </a:solidFill>
                          <a:effectLst/>
                          <a:latin typeface="Calibri" panose="020F0502020204030204" pitchFamily="34" charset="0"/>
                        </a:rPr>
                        <a:t>)</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Addressing energy resilience where the network and services adapt dynamically to the constrained availability of energy (</a:t>
                      </a:r>
                      <a:r>
                        <a:rPr lang="en-US" sz="1050" dirty="0" err="1">
                          <a:solidFill>
                            <a:schemeClr val="tx1">
                              <a:lumMod val="10000"/>
                            </a:schemeClr>
                          </a:solidFill>
                          <a:effectLst/>
                          <a:latin typeface="Calibri" panose="020F0502020204030204" pitchFamily="34" charset="0"/>
                        </a:rPr>
                        <a:t>eg</a:t>
                      </a:r>
                      <a:r>
                        <a:rPr lang="en-US" sz="1050" dirty="0">
                          <a:solidFill>
                            <a:schemeClr val="tx1">
                              <a:lumMod val="10000"/>
                            </a:schemeClr>
                          </a:solidFill>
                          <a:effectLst/>
                          <a:latin typeface="Calibri" panose="020F0502020204030204" pitchFamily="34" charset="0"/>
                        </a:rPr>
                        <a:t> renewable, outages, disasters)</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Minimizing the EMF effects on health.</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that the various AI/ML techniques used in 6G networks are environmentally sustainable, in particular the ones directly aiming at improved energy efficiency (“AI for sustainability”). </a:t>
                      </a:r>
                    </a:p>
                    <a:p>
                      <a:pPr marL="742950" lvl="0" indent="-285750" algn="l" rtl="0" fontAlgn="ctr">
                        <a:spcBef>
                          <a:spcPts val="0"/>
                        </a:spcBef>
                        <a:spcAft>
                          <a:spcPts val="0"/>
                        </a:spcAft>
                        <a:buFont typeface="Courier New" panose="02070309020205020404" pitchFamily="49" charset="0"/>
                        <a:buChar char="o"/>
                      </a:pPr>
                      <a:r>
                        <a:rPr lang="en-US" sz="1200" u="sng" dirty="0">
                          <a:solidFill>
                            <a:schemeClr val="tx1">
                              <a:lumMod val="10000"/>
                            </a:schemeClr>
                          </a:solidFill>
                          <a:effectLst/>
                          <a:latin typeface="Calibri" panose="020F0502020204030204" pitchFamily="34" charset="0"/>
                        </a:rPr>
                        <a:t>6G for Sustainability</a:t>
                      </a:r>
                      <a:r>
                        <a:rPr lang="en-US" sz="1200" dirty="0">
                          <a:solidFill>
                            <a:schemeClr val="tx1">
                              <a:lumMod val="10000"/>
                            </a:schemeClr>
                          </a:solidFill>
                          <a:effectLst/>
                          <a:latin typeface="Calibri" panose="020F0502020204030204" pitchFamily="34" charset="0"/>
                        </a:rPr>
                        <a:t>: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6G technologies and architectures enable use cases to be “service aware” with relation to the network platform, such that intelligent sustainability decisions may be made at use case level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Enabling potential environmental impacts reduction (e.g. CO2 emissions reduction) in other sectors, via, for example, more efficient operation of large infrastructure or industrial process leading to energy reduction and/or natural resource impact. Another example could be a better lifecycle management, enabled by 6G and leading to increased lifetime and improved re-use, upcycling and recycling of specific goods.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Empowering the entire value chain (including operators and end-users) to exercise choices &amp; preferences that impact environmental sustainability </a:t>
                      </a:r>
                    </a:p>
                  </a:txBody>
                  <a:tcPr marL="45720" marR="45720" anchor="ctr"/>
                </a:tc>
                <a:extLst>
                  <a:ext uri="{0D108BD9-81ED-4DB2-BD59-A6C34878D82A}">
                    <a16:rowId xmlns:a16="http://schemas.microsoft.com/office/drawing/2014/main" val="3975058795"/>
                  </a:ext>
                </a:extLst>
              </a:tr>
            </a:tbl>
          </a:graphicData>
        </a:graphic>
      </p:graphicFrame>
      <p:sp>
        <p:nvSpPr>
          <p:cNvPr id="7" name="TextBox 6">
            <a:extLst>
              <a:ext uri="{FF2B5EF4-FFF2-40B4-BE49-F238E27FC236}">
                <a16:creationId xmlns:a16="http://schemas.microsoft.com/office/drawing/2014/main" id="{61846512-4E68-E31B-A91F-84DD162502A1}"/>
              </a:ext>
            </a:extLst>
          </p:cNvPr>
          <p:cNvSpPr txBox="1"/>
          <p:nvPr/>
        </p:nvSpPr>
        <p:spPr>
          <a:xfrm>
            <a:off x="5530623" y="6185095"/>
            <a:ext cx="6343403" cy="276999"/>
          </a:xfrm>
          <a:prstGeom prst="rect">
            <a:avLst/>
          </a:prstGeom>
          <a:noFill/>
        </p:spPr>
        <p:txBody>
          <a:bodyPr wrap="none" rtlCol="0">
            <a:spAutoFit/>
          </a:bodyPr>
          <a:lstStyle/>
          <a:p>
            <a:r>
              <a:rPr lang="en-US" sz="1200" dirty="0"/>
              <a:t>Sources: EU SNS R&amp;I Work Plan, Hexa-X D1.2, IMT-2030, </a:t>
            </a:r>
            <a:r>
              <a:rPr lang="en-US" sz="1200" dirty="0" err="1"/>
              <a:t>NextGA</a:t>
            </a:r>
            <a:r>
              <a:rPr lang="en-US" sz="1200" dirty="0"/>
              <a:t>, eware6G, SA1, Nokia</a:t>
            </a:r>
          </a:p>
        </p:txBody>
      </p:sp>
      <p:sp>
        <p:nvSpPr>
          <p:cNvPr id="2" name="TextBox 1">
            <a:extLst>
              <a:ext uri="{FF2B5EF4-FFF2-40B4-BE49-F238E27FC236}">
                <a16:creationId xmlns:a16="http://schemas.microsoft.com/office/drawing/2014/main" id="{84056B5A-A050-0378-2307-F1102CB72070}"/>
              </a:ext>
            </a:extLst>
          </p:cNvPr>
          <p:cNvSpPr txBox="1"/>
          <p:nvPr/>
        </p:nvSpPr>
        <p:spPr>
          <a:xfrm>
            <a:off x="9506646" y="1120032"/>
            <a:ext cx="2223686" cy="369332"/>
          </a:xfrm>
          <a:prstGeom prst="rect">
            <a:avLst/>
          </a:prstGeom>
          <a:noFill/>
        </p:spPr>
        <p:txBody>
          <a:bodyPr wrap="none" rtlCol="0">
            <a:spAutoFit/>
          </a:bodyPr>
          <a:lstStyle/>
          <a:p>
            <a:r>
              <a:rPr lang="en-US" dirty="0"/>
              <a:t>For information only</a:t>
            </a:r>
          </a:p>
        </p:txBody>
      </p:sp>
    </p:spTree>
    <p:extLst>
      <p:ext uri="{BB962C8B-B14F-4D97-AF65-F5344CB8AC3E}">
        <p14:creationId xmlns:p14="http://schemas.microsoft.com/office/powerpoint/2010/main" val="1590065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1A1B-F492-4B70-3B1E-B893FCA41241}"/>
              </a:ext>
            </a:extLst>
          </p:cNvPr>
          <p:cNvSpPr>
            <a:spLocks noGrp="1"/>
          </p:cNvSpPr>
          <p:nvPr>
            <p:ph type="title"/>
          </p:nvPr>
        </p:nvSpPr>
        <p:spPr/>
        <p:txBody>
          <a:bodyPr/>
          <a:lstStyle/>
          <a:p>
            <a:r>
              <a:rPr lang="en-US" dirty="0"/>
              <a:t>3. Proposed meaning for SA1 KVs (2/2)</a:t>
            </a:r>
          </a:p>
        </p:txBody>
      </p:sp>
      <p:graphicFrame>
        <p:nvGraphicFramePr>
          <p:cNvPr id="5" name="Table 4">
            <a:extLst>
              <a:ext uri="{FF2B5EF4-FFF2-40B4-BE49-F238E27FC236}">
                <a16:creationId xmlns:a16="http://schemas.microsoft.com/office/drawing/2014/main" id="{3699ABF0-492B-2951-98BB-55179E2BBAA5}"/>
              </a:ext>
            </a:extLst>
          </p:cNvPr>
          <p:cNvGraphicFramePr>
            <a:graphicFrameLocks noGrp="1"/>
          </p:cNvGraphicFramePr>
          <p:nvPr>
            <p:extLst>
              <p:ext uri="{D42A27DB-BD31-4B8C-83A1-F6EECF244321}">
                <p14:modId xmlns:p14="http://schemas.microsoft.com/office/powerpoint/2010/main" val="1674690097"/>
              </p:ext>
            </p:extLst>
          </p:nvPr>
        </p:nvGraphicFramePr>
        <p:xfrm>
          <a:off x="651933" y="1646953"/>
          <a:ext cx="11078399" cy="4389120"/>
        </p:xfrm>
        <a:graphic>
          <a:graphicData uri="http://schemas.openxmlformats.org/drawingml/2006/table">
            <a:tbl>
              <a:tblPr bandRow="1">
                <a:tableStyleId>{5C22544A-7EE6-4342-B048-85BDC9FD1C3A}</a:tableStyleId>
              </a:tblPr>
              <a:tblGrid>
                <a:gridCol w="654353">
                  <a:extLst>
                    <a:ext uri="{9D8B030D-6E8A-4147-A177-3AD203B41FA5}">
                      <a16:colId xmlns:a16="http://schemas.microsoft.com/office/drawing/2014/main" val="1298965147"/>
                    </a:ext>
                  </a:extLst>
                </a:gridCol>
                <a:gridCol w="1539551">
                  <a:extLst>
                    <a:ext uri="{9D8B030D-6E8A-4147-A177-3AD203B41FA5}">
                      <a16:colId xmlns:a16="http://schemas.microsoft.com/office/drawing/2014/main" val="89840398"/>
                    </a:ext>
                  </a:extLst>
                </a:gridCol>
                <a:gridCol w="8884495">
                  <a:extLst>
                    <a:ext uri="{9D8B030D-6E8A-4147-A177-3AD203B41FA5}">
                      <a16:colId xmlns:a16="http://schemas.microsoft.com/office/drawing/2014/main" val="1618772559"/>
                    </a:ext>
                  </a:extLst>
                </a:gridCol>
              </a:tblGrid>
              <a:tr h="647412">
                <a:tc rowSpan="2">
                  <a:txBody>
                    <a:bodyPr/>
                    <a:lstStyle/>
                    <a:p>
                      <a:r>
                        <a:rPr lang="en-US" sz="1400" dirty="0">
                          <a:solidFill>
                            <a:schemeClr val="tx1"/>
                          </a:solidFill>
                        </a:rPr>
                        <a:t>Social sustainability</a:t>
                      </a:r>
                    </a:p>
                  </a:txBody>
                  <a:tcPr vert="vert270" anchor="ctr">
                    <a:solidFill>
                      <a:schemeClr val="accent5"/>
                    </a:solidFill>
                  </a:tcPr>
                </a:tc>
                <a:tc>
                  <a:txBody>
                    <a:bodyPr/>
                    <a:lstStyle/>
                    <a:p>
                      <a:r>
                        <a:rPr lang="en-US" sz="1400" dirty="0">
                          <a:solidFill>
                            <a:schemeClr val="tx1"/>
                          </a:solidFill>
                        </a:rPr>
                        <a:t>Digital inclusion / equity</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Improving the social footprint of 6G, such as: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key democracy values (Fairness, Digital Inclusion, Accessibility, Human rights, equality of opportunity) are preserved for all, regardless of age, gender, race, ethnicity or religion. Increasingly this also includes considering ageing/declining population needs.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Ensuring that AI/ML techniques to be used in 6G networks are ethical and fair</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Aiming at the well-being / improved quality-of-life of all individuals and communities and at minimizing the negative effects of the technology on physical and mental health</a:t>
                      </a:r>
                    </a:p>
                    <a:p>
                      <a:pPr marL="742950" lvl="1" indent="-285750" algn="l" rtl="0" fontAlgn="ctr">
                        <a:spcBef>
                          <a:spcPts val="0"/>
                        </a:spcBef>
                        <a:spcAft>
                          <a:spcPts val="0"/>
                        </a:spcAft>
                        <a:buFont typeface="Courier New" panose="02070309020205020404" pitchFamily="49" charset="0"/>
                        <a:buChar char="o"/>
                      </a:pPr>
                      <a:r>
                        <a:rPr lang="en-US" sz="1200" b="0" i="0" u="none" strike="noStrike" cap="none" dirty="0">
                          <a:solidFill>
                            <a:schemeClr val="tx1">
                              <a:lumMod val="10000"/>
                            </a:schemeClr>
                          </a:solidFill>
                          <a:effectLst/>
                          <a:latin typeface="Calibri" panose="020F0502020204030204" pitchFamily="34" charset="0"/>
                          <a:ea typeface="+mn-ea"/>
                          <a:cs typeface="+mn-cs"/>
                          <a:sym typeface="Arial"/>
                        </a:rPr>
                        <a:t>Providing efficient and affordable (for providers and end-users) solutions for global/ubiquitous service coverage, empowering remote places via “meaningful connectivity” to address their own broadband needs</a:t>
                      </a:r>
                    </a:p>
                  </a:txBody>
                  <a:tcPr marL="45720" marR="45720" anchor="ctr"/>
                </a:tc>
                <a:extLst>
                  <a:ext uri="{0D108BD9-81ED-4DB2-BD59-A6C34878D82A}">
                    <a16:rowId xmlns:a16="http://schemas.microsoft.com/office/drawing/2014/main" val="4284534252"/>
                  </a:ext>
                </a:extLst>
              </a:tr>
              <a:tr h="525433">
                <a:tc vMerge="1">
                  <a:txBody>
                    <a:bodyPr/>
                    <a:lstStyle/>
                    <a:p>
                      <a:endParaRPr lang="en-US" sz="1400" dirty="0">
                        <a:solidFill>
                          <a:schemeClr val="tx1"/>
                        </a:solidFill>
                      </a:endParaRPr>
                    </a:p>
                  </a:txBody>
                  <a:tcPr anchor="ctr"/>
                </a:tc>
                <a:tc>
                  <a:txBody>
                    <a:bodyPr/>
                    <a:lstStyle/>
                    <a:p>
                      <a:r>
                        <a:rPr lang="en-US" sz="1400" dirty="0">
                          <a:solidFill>
                            <a:schemeClr val="tx1"/>
                          </a:solidFill>
                        </a:rPr>
                        <a:t>Trustworthiness</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Ensuring the confidentiality and integrity of end to-end communications, and guaranteeing data privacy and protection, operation security, in order to improve trust among consumers and enterprises regarding wireless networks as well as their enabled applications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Supporting and promoting ethical values of trust and privacy protection as well as applicable sovereignty goals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Supporting operation resilience in case of adversarial events to target continuity of service availability beyond public safety and emergency services</a:t>
                      </a:r>
                      <a:endParaRPr lang="en-US" sz="1050" dirty="0">
                        <a:solidFill>
                          <a:schemeClr val="tx1">
                            <a:lumMod val="10000"/>
                          </a:schemeClr>
                        </a:solidFill>
                        <a:effectLst/>
                        <a:latin typeface="Calibri" panose="020F0502020204030204" pitchFamily="34" charset="0"/>
                      </a:endParaRPr>
                    </a:p>
                  </a:txBody>
                  <a:tcPr marL="45720" marR="45720" anchor="ctr"/>
                </a:tc>
                <a:extLst>
                  <a:ext uri="{0D108BD9-81ED-4DB2-BD59-A6C34878D82A}">
                    <a16:rowId xmlns:a16="http://schemas.microsoft.com/office/drawing/2014/main" val="1124758132"/>
                  </a:ext>
                </a:extLst>
              </a:tr>
              <a:tr h="13790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rPr>
                        <a:t>Economic sustainability</a:t>
                      </a:r>
                    </a:p>
                  </a:txBody>
                  <a:tcPr vert="vert270" anchor="ctr">
                    <a:solidFill>
                      <a:schemeClr val="accent5"/>
                    </a:solidFill>
                  </a:tcPr>
                </a:tc>
                <a:tc>
                  <a:txBody>
                    <a:bodyPr/>
                    <a:lstStyle/>
                    <a:p>
                      <a:r>
                        <a:rPr lang="en-US" sz="1400" dirty="0">
                          <a:solidFill>
                            <a:schemeClr val="tx1"/>
                          </a:solidFill>
                        </a:rPr>
                        <a:t>Economic sustainability</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Targeting long-term economic development of the society while respecting the environmental and social sustainability objectives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Optimizing market and societal relevance of 6G use cases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Optimizing business impact of social and environmental sustainability aspects of 6G.</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Enabling economic “sobriety”/sufficiency</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Supporting efficient business models in term of impact to social/environmental domains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Improving the economic viability of 6G by ensuring its ability to operate with controlled deployment and operational costs to enable stakeholders to adapt themselves in accordance with foreseen value of 6G services: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Provide flexibility in infrastructure and resources management,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Ability to adapt and evolve to new services/requirements, including via modular architectures and long-term support to ease evolutions.</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Enable diverse monetization opportunities of various 6G stakeholders and users</a:t>
                      </a:r>
                    </a:p>
                  </a:txBody>
                  <a:tcPr marL="45720" marR="45720" anchor="ctr"/>
                </a:tc>
                <a:extLst>
                  <a:ext uri="{0D108BD9-81ED-4DB2-BD59-A6C34878D82A}">
                    <a16:rowId xmlns:a16="http://schemas.microsoft.com/office/drawing/2014/main" val="534651185"/>
                  </a:ext>
                </a:extLst>
              </a:tr>
            </a:tbl>
          </a:graphicData>
        </a:graphic>
      </p:graphicFrame>
      <p:sp>
        <p:nvSpPr>
          <p:cNvPr id="2" name="TextBox 1">
            <a:extLst>
              <a:ext uri="{FF2B5EF4-FFF2-40B4-BE49-F238E27FC236}">
                <a16:creationId xmlns:a16="http://schemas.microsoft.com/office/drawing/2014/main" id="{92A5798C-4583-EBB0-36C5-6B020400C563}"/>
              </a:ext>
            </a:extLst>
          </p:cNvPr>
          <p:cNvSpPr txBox="1"/>
          <p:nvPr/>
        </p:nvSpPr>
        <p:spPr>
          <a:xfrm>
            <a:off x="5530623" y="6185095"/>
            <a:ext cx="6343403" cy="276999"/>
          </a:xfrm>
          <a:prstGeom prst="rect">
            <a:avLst/>
          </a:prstGeom>
          <a:noFill/>
        </p:spPr>
        <p:txBody>
          <a:bodyPr wrap="none" rtlCol="0">
            <a:spAutoFit/>
          </a:bodyPr>
          <a:lstStyle/>
          <a:p>
            <a:r>
              <a:rPr lang="en-US" sz="1200" dirty="0"/>
              <a:t>Sources: EU SNS R&amp;I Work Plan, Hexa-X D1.2, IMT-2030, </a:t>
            </a:r>
            <a:r>
              <a:rPr lang="en-US" sz="1200" dirty="0" err="1"/>
              <a:t>NextGA</a:t>
            </a:r>
            <a:r>
              <a:rPr lang="en-US" sz="1200" dirty="0"/>
              <a:t>, eware6G, SA1, Nokia</a:t>
            </a:r>
          </a:p>
        </p:txBody>
      </p:sp>
      <p:sp>
        <p:nvSpPr>
          <p:cNvPr id="4" name="TextBox 3">
            <a:extLst>
              <a:ext uri="{FF2B5EF4-FFF2-40B4-BE49-F238E27FC236}">
                <a16:creationId xmlns:a16="http://schemas.microsoft.com/office/drawing/2014/main" id="{9AAF9EB7-AADF-5748-8758-3995DBB715D5}"/>
              </a:ext>
            </a:extLst>
          </p:cNvPr>
          <p:cNvSpPr txBox="1"/>
          <p:nvPr/>
        </p:nvSpPr>
        <p:spPr>
          <a:xfrm>
            <a:off x="9506646" y="1281401"/>
            <a:ext cx="2223686" cy="369332"/>
          </a:xfrm>
          <a:prstGeom prst="rect">
            <a:avLst/>
          </a:prstGeom>
          <a:noFill/>
        </p:spPr>
        <p:txBody>
          <a:bodyPr wrap="none" rtlCol="0">
            <a:spAutoFit/>
          </a:bodyPr>
          <a:lstStyle/>
          <a:p>
            <a:r>
              <a:rPr lang="en-US" dirty="0"/>
              <a:t>For information only</a:t>
            </a:r>
          </a:p>
        </p:txBody>
      </p:sp>
    </p:spTree>
    <p:extLst>
      <p:ext uri="{BB962C8B-B14F-4D97-AF65-F5344CB8AC3E}">
        <p14:creationId xmlns:p14="http://schemas.microsoft.com/office/powerpoint/2010/main" val="1173104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741A29-0D75-2CD8-64CE-8CB17FCDF029}"/>
              </a:ext>
            </a:extLst>
          </p:cNvPr>
          <p:cNvSpPr>
            <a:spLocks noGrp="1"/>
          </p:cNvSpPr>
          <p:nvPr>
            <p:ph type="title"/>
          </p:nvPr>
        </p:nvSpPr>
        <p:spPr/>
        <p:txBody>
          <a:bodyPr/>
          <a:lstStyle/>
          <a:p>
            <a:r>
              <a:rPr lang="en-US" dirty="0"/>
              <a:t>Summary of proposal</a:t>
            </a:r>
          </a:p>
        </p:txBody>
      </p:sp>
      <p:sp>
        <p:nvSpPr>
          <p:cNvPr id="4" name="Text Placeholder 3">
            <a:extLst>
              <a:ext uri="{FF2B5EF4-FFF2-40B4-BE49-F238E27FC236}">
                <a16:creationId xmlns:a16="http://schemas.microsoft.com/office/drawing/2014/main" id="{193435C7-5031-3283-73D3-66EE22E9333D}"/>
              </a:ext>
            </a:extLst>
          </p:cNvPr>
          <p:cNvSpPr>
            <a:spLocks noGrp="1"/>
          </p:cNvSpPr>
          <p:nvPr>
            <p:ph type="body" idx="1"/>
          </p:nvPr>
        </p:nvSpPr>
        <p:spPr/>
        <p:txBody>
          <a:bodyPr/>
          <a:lstStyle/>
          <a:p>
            <a:r>
              <a:rPr lang="en-US" dirty="0"/>
              <a:t>It is proposed to endorse the following considerations as way forward to </a:t>
            </a:r>
            <a:r>
              <a:rPr lang="en-US" u="sng" dirty="0"/>
              <a:t>consider</a:t>
            </a:r>
            <a:r>
              <a:rPr lang="en-US" dirty="0"/>
              <a:t> “key values” in SA1 6G Rel20 study:</a:t>
            </a:r>
          </a:p>
          <a:p>
            <a:pPr marL="1219181" lvl="1" indent="-457200">
              <a:buFont typeface="+mj-lt"/>
              <a:buAutoNum type="arabicPeriod"/>
            </a:pPr>
            <a:r>
              <a:rPr lang="en-US" dirty="0"/>
              <a:t>Use “Key Value” as main SA1 terminology to address this concept</a:t>
            </a:r>
          </a:p>
          <a:p>
            <a:pPr marL="1219181" lvl="1" indent="-457200">
              <a:buFont typeface="+mj-lt"/>
              <a:buAutoNum type="arabicPeriod"/>
            </a:pPr>
            <a:r>
              <a:rPr lang="en-US" dirty="0"/>
              <a:t>Use the following 4 Key Values as common baseline for analysis of the SA1 6G Rel20 study work</a:t>
            </a:r>
          </a:p>
          <a:p>
            <a:pPr marL="1828765" lvl="2" indent="-457200">
              <a:buFont typeface="+mj-lt"/>
              <a:buAutoNum type="arabicPeriod"/>
            </a:pPr>
            <a:r>
              <a:rPr lang="en-US" dirty="0"/>
              <a:t>Environmental Sustainability</a:t>
            </a:r>
          </a:p>
          <a:p>
            <a:pPr marL="1828765" lvl="2" indent="-457200">
              <a:buFont typeface="+mj-lt"/>
              <a:buAutoNum type="arabicPeriod"/>
            </a:pPr>
            <a:r>
              <a:rPr lang="en-US" dirty="0"/>
              <a:t>Digital Inclusion</a:t>
            </a:r>
          </a:p>
          <a:p>
            <a:pPr marL="1828765" lvl="2" indent="-457200">
              <a:buFont typeface="+mj-lt"/>
              <a:buAutoNum type="arabicPeriod"/>
            </a:pPr>
            <a:r>
              <a:rPr lang="en-US" dirty="0"/>
              <a:t>Trustworthiness</a:t>
            </a:r>
          </a:p>
          <a:p>
            <a:pPr marL="1828765" lvl="2" indent="-457200">
              <a:buFont typeface="+mj-lt"/>
              <a:buAutoNum type="arabicPeriod"/>
            </a:pPr>
            <a:r>
              <a:rPr lang="en-US" dirty="0"/>
              <a:t>Economic Sustainability</a:t>
            </a:r>
          </a:p>
          <a:p>
            <a:pPr marL="1219181" lvl="1" indent="-457200">
              <a:buFont typeface="+mj-lt"/>
              <a:buAutoNum type="arabicPeriod"/>
            </a:pPr>
            <a:r>
              <a:rPr lang="en-US" dirty="0"/>
              <a:t>Work further on a common definition and scope of each of these 4 Key Values</a:t>
            </a:r>
          </a:p>
        </p:txBody>
      </p:sp>
    </p:spTree>
    <p:extLst>
      <p:ext uri="{BB962C8B-B14F-4D97-AF65-F5344CB8AC3E}">
        <p14:creationId xmlns:p14="http://schemas.microsoft.com/office/powerpoint/2010/main" val="2476725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06AE5-1447-EB98-5D38-C9728B814CFE}"/>
              </a:ext>
            </a:extLst>
          </p:cNvPr>
          <p:cNvSpPr>
            <a:spLocks noGrp="1"/>
          </p:cNvSpPr>
          <p:nvPr>
            <p:ph type="title"/>
          </p:nvPr>
        </p:nvSpPr>
        <p:spPr/>
        <p:txBody>
          <a:bodyPr/>
          <a:lstStyle/>
          <a:p>
            <a:r>
              <a:rPr lang="en-US" dirty="0"/>
              <a:t>Background (1/2)</a:t>
            </a:r>
          </a:p>
        </p:txBody>
      </p:sp>
      <p:sp>
        <p:nvSpPr>
          <p:cNvPr id="4" name="Text Placeholder 3">
            <a:extLst>
              <a:ext uri="{FF2B5EF4-FFF2-40B4-BE49-F238E27FC236}">
                <a16:creationId xmlns:a16="http://schemas.microsoft.com/office/drawing/2014/main" id="{D523CBE4-9818-1173-2165-2CBE93B80711}"/>
              </a:ext>
            </a:extLst>
          </p:cNvPr>
          <p:cNvSpPr>
            <a:spLocks noGrp="1"/>
          </p:cNvSpPr>
          <p:nvPr>
            <p:ph type="body" idx="1"/>
          </p:nvPr>
        </p:nvSpPr>
        <p:spPr/>
        <p:txBody>
          <a:bodyPr/>
          <a:lstStyle/>
          <a:p>
            <a:r>
              <a:rPr lang="en-US" dirty="0"/>
              <a:t>During SA1#105, a dedicated session was held to discuss the potential introduction of “key values” and “key value indicators” into 6G work in SA1.</a:t>
            </a:r>
          </a:p>
          <a:p>
            <a:r>
              <a:rPr lang="en-US" dirty="0"/>
              <a:t>As a result, the chair agreed to have a follow-up session at SA1#106.</a:t>
            </a:r>
          </a:p>
          <a:p>
            <a:endParaRPr lang="en-US" dirty="0"/>
          </a:p>
        </p:txBody>
      </p:sp>
    </p:spTree>
    <p:extLst>
      <p:ext uri="{BB962C8B-B14F-4D97-AF65-F5344CB8AC3E}">
        <p14:creationId xmlns:p14="http://schemas.microsoft.com/office/powerpoint/2010/main" val="2074570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06AE5-1447-EB98-5D38-C9728B814CFE}"/>
              </a:ext>
            </a:extLst>
          </p:cNvPr>
          <p:cNvSpPr>
            <a:spLocks noGrp="1"/>
          </p:cNvSpPr>
          <p:nvPr>
            <p:ph type="title"/>
          </p:nvPr>
        </p:nvSpPr>
        <p:spPr/>
        <p:txBody>
          <a:bodyPr/>
          <a:lstStyle/>
          <a:p>
            <a:r>
              <a:rPr lang="en-US" dirty="0"/>
              <a:t>Background (2/2)</a:t>
            </a:r>
          </a:p>
        </p:txBody>
      </p:sp>
      <p:sp>
        <p:nvSpPr>
          <p:cNvPr id="4" name="Text Placeholder 3">
            <a:extLst>
              <a:ext uri="{FF2B5EF4-FFF2-40B4-BE49-F238E27FC236}">
                <a16:creationId xmlns:a16="http://schemas.microsoft.com/office/drawing/2014/main" id="{D523CBE4-9818-1173-2165-2CBE93B80711}"/>
              </a:ext>
            </a:extLst>
          </p:cNvPr>
          <p:cNvSpPr>
            <a:spLocks noGrp="1"/>
          </p:cNvSpPr>
          <p:nvPr>
            <p:ph type="body" idx="1"/>
          </p:nvPr>
        </p:nvSpPr>
        <p:spPr/>
        <p:txBody>
          <a:bodyPr/>
          <a:lstStyle/>
          <a:p>
            <a:r>
              <a:rPr lang="en-US" sz="2400" dirty="0"/>
              <a:t>Main outcomes from SA1#105 discussion on KVs (see </a:t>
            </a:r>
            <a:r>
              <a:rPr lang="en-US" sz="2400" u="sng" dirty="0">
                <a:solidFill>
                  <a:srgbClr val="001135"/>
                </a:solidFill>
                <a:effectLst/>
                <a:latin typeface="Nokia Pure Text Light" panose="020B0304040602060303" pitchFamily="34" charset="0"/>
                <a:ea typeface="Nokia Pure Text Light" panose="020B0304040602060303" pitchFamily="34" charset="0"/>
                <a:cs typeface="Arial" panose="020B0604020202020204" pitchFamily="34" charset="0"/>
                <a:hlinkClick r:id="rId2"/>
              </a:rPr>
              <a:t>S1-240230</a:t>
            </a:r>
            <a:r>
              <a:rPr lang="en-US" sz="2400" dirty="0">
                <a:solidFill>
                  <a:srgbClr val="001135"/>
                </a:solidFill>
                <a:effectLst/>
                <a:latin typeface="Nokia Pure Text Light" panose="020B0304040602060303" pitchFamily="34" charset="0"/>
                <a:ea typeface="Nokia Pure Text Light" panose="020B0304040602060303" pitchFamily="34" charset="0"/>
                <a:cs typeface="Arial" panose="020B0604020202020204" pitchFamily="34" charset="0"/>
              </a:rPr>
              <a:t>)</a:t>
            </a:r>
            <a:endParaRPr lang="en-US" sz="2400" dirty="0"/>
          </a:p>
          <a:p>
            <a:pPr lvl="1"/>
            <a:r>
              <a:rPr kumimoji="0" lang="en-US" sz="2000" b="0" i="0" u="sng" strike="noStrike" kern="1200" cap="none" spc="0" normalizeH="0" baseline="0" noProof="0" dirty="0">
                <a:ln>
                  <a:noFill/>
                </a:ln>
                <a:solidFill>
                  <a:srgbClr val="000000"/>
                </a:solidFill>
                <a:effectLst/>
                <a:uLnTx/>
                <a:uFillTx/>
                <a:latin typeface="Arial"/>
                <a:ea typeface="+mn-ea"/>
                <a:cs typeface="+mn-cs"/>
              </a:rPr>
              <a:t>Consider “Key Values” (KVs)</a:t>
            </a:r>
            <a:r>
              <a:rPr kumimoji="0" lang="en-US" sz="2000" b="0" i="0" u="none" strike="noStrike" kern="1200" cap="none" spc="0" normalizeH="0" baseline="0" noProof="0" dirty="0">
                <a:ln>
                  <a:noFill/>
                </a:ln>
                <a:solidFill>
                  <a:srgbClr val="000000"/>
                </a:solidFill>
                <a:effectLst/>
                <a:uLnTx/>
                <a:uFillTx/>
                <a:latin typeface="Arial"/>
                <a:ea typeface="+mn-ea"/>
                <a:cs typeface="+mn-cs"/>
              </a:rPr>
              <a:t> as an </a:t>
            </a:r>
            <a:r>
              <a:rPr kumimoji="0" lang="en-US" sz="2000" b="0" i="0" strike="noStrike" kern="1200" cap="none" spc="0" normalizeH="0" baseline="0" noProof="0" dirty="0">
                <a:ln>
                  <a:noFill/>
                </a:ln>
                <a:solidFill>
                  <a:srgbClr val="000000"/>
                </a:solidFill>
                <a:effectLst/>
                <a:uLnTx/>
                <a:uFillTx/>
                <a:latin typeface="Arial"/>
                <a:ea typeface="+mn-ea"/>
                <a:cs typeface="+mn-cs"/>
              </a:rPr>
              <a:t>experiment</a:t>
            </a:r>
            <a:r>
              <a:rPr kumimoji="0" lang="en-US" sz="2000" b="0" i="0" u="none" strike="noStrike" kern="1200" cap="none" spc="0" normalizeH="0" baseline="0" noProof="0" dirty="0">
                <a:ln>
                  <a:noFill/>
                </a:ln>
                <a:solidFill>
                  <a:srgbClr val="000000"/>
                </a:solidFill>
                <a:effectLst/>
                <a:uLnTx/>
                <a:uFillTx/>
                <a:latin typeface="Arial"/>
                <a:ea typeface="+mn-ea"/>
                <a:cs typeface="+mn-cs"/>
              </a:rPr>
              <a:t> for Rel-20 Part 2 (6G) study</a:t>
            </a: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KVI / metrics are not mandatory but can still be proposed by members</a:t>
            </a:r>
          </a:p>
          <a:p>
            <a:pPr lvl="1"/>
            <a:r>
              <a:rPr lang="en-US" sz="2000" u="sng" dirty="0"/>
              <a:t>A</a:t>
            </a:r>
            <a:r>
              <a:rPr kumimoji="0" lang="en-US" sz="2000" b="0" i="0" u="sng" strike="noStrike" kern="1200" cap="none" spc="0" normalizeH="0" baseline="0" noProof="0" dirty="0" err="1">
                <a:ln>
                  <a:noFill/>
                </a:ln>
                <a:solidFill>
                  <a:srgbClr val="000000"/>
                </a:solidFill>
                <a:effectLst/>
                <a:uLnTx/>
                <a:uFillTx/>
                <a:latin typeface="Arial"/>
                <a:ea typeface="+mn-ea"/>
                <a:cs typeface="+mn-cs"/>
              </a:rPr>
              <a:t>nalyze</a:t>
            </a:r>
            <a:r>
              <a:rPr kumimoji="0" lang="en-US" sz="2000" b="0" i="0" u="sng" strike="noStrike" kern="1200" cap="none" spc="0" normalizeH="0" baseline="0" noProof="0" dirty="0">
                <a:ln>
                  <a:noFill/>
                </a:ln>
                <a:solidFill>
                  <a:srgbClr val="000000"/>
                </a:solidFill>
                <a:effectLst/>
                <a:uLnTx/>
                <a:uFillTx/>
                <a:latin typeface="Arial"/>
                <a:ea typeface="+mn-ea"/>
                <a:cs typeface="+mn-cs"/>
              </a:rPr>
              <a:t> SA1 6G Rel-20 use cases </a:t>
            </a:r>
            <a:r>
              <a:rPr kumimoji="0" lang="en-US" sz="2000" b="0" i="0" u="none" strike="noStrike" kern="1200" cap="none" spc="0" normalizeH="0" baseline="0" noProof="0" dirty="0">
                <a:ln>
                  <a:noFill/>
                </a:ln>
                <a:solidFill>
                  <a:srgbClr val="000000"/>
                </a:solidFill>
                <a:effectLst/>
                <a:uLnTx/>
                <a:uFillTx/>
                <a:latin typeface="Arial"/>
                <a:ea typeface="+mn-ea"/>
                <a:cs typeface="+mn-cs"/>
              </a:rPr>
              <a:t>(and potential SIDs) with respect to those KVs</a:t>
            </a:r>
            <a:endParaRPr lang="en-US" sz="2000" kern="1200" dirty="0">
              <a:solidFill>
                <a:srgbClr val="FF0000"/>
              </a:solidFill>
              <a:latin typeface="Arial"/>
              <a:ea typeface="+mn-ea"/>
              <a:cs typeface="+mn-cs"/>
            </a:endParaRP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Don’t filter out work *only* based on KV criteria (consensus remains king)</a:t>
            </a:r>
          </a:p>
          <a:p>
            <a:pPr lvl="1"/>
            <a:r>
              <a:rPr kumimoji="0" lang="en-US" sz="2000" b="0" i="0" u="sng" strike="noStrike" kern="1200" cap="none" spc="0" normalizeH="0" baseline="0" noProof="0" dirty="0">
                <a:ln>
                  <a:noFill/>
                </a:ln>
                <a:solidFill>
                  <a:srgbClr val="000000"/>
                </a:solidFill>
                <a:effectLst/>
                <a:uLnTx/>
                <a:uFillTx/>
                <a:latin typeface="Arial"/>
                <a:ea typeface="+mn-ea"/>
                <a:cs typeface="+mn-cs"/>
              </a:rPr>
              <a:t>Evaluate</a:t>
            </a:r>
            <a:r>
              <a:rPr kumimoji="0" lang="en-US" sz="2000" b="0" i="0" u="none" strike="noStrike" kern="1200" cap="none" spc="0" normalizeH="0" baseline="0" noProof="0" dirty="0">
                <a:ln>
                  <a:noFill/>
                </a:ln>
                <a:solidFill>
                  <a:srgbClr val="000000"/>
                </a:solidFill>
                <a:effectLst/>
                <a:uLnTx/>
                <a:uFillTx/>
                <a:latin typeface="Arial"/>
                <a:ea typeface="+mn-ea"/>
                <a:cs typeface="+mn-cs"/>
              </a:rPr>
              <a:t> this work before SA1 Rel-21 normative work</a:t>
            </a: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Don’t assume any follow-up at normative stage for now</a:t>
            </a:r>
          </a:p>
          <a:p>
            <a:pPr lvl="1"/>
            <a:r>
              <a:rPr lang="en-US" sz="2000" kern="1200" dirty="0">
                <a:solidFill>
                  <a:srgbClr val="000000"/>
                </a:solidFill>
                <a:latin typeface="Arial"/>
                <a:ea typeface="+mn-ea"/>
                <a:cs typeface="+mn-cs"/>
              </a:rPr>
              <a:t>Main motivations</a:t>
            </a:r>
          </a:p>
          <a:p>
            <a:pPr lvl="2"/>
            <a:r>
              <a:rPr lang="en-US" sz="1600" kern="1200" dirty="0">
                <a:solidFill>
                  <a:srgbClr val="000000"/>
                </a:solidFill>
                <a:latin typeface="Arial"/>
                <a:ea typeface="+mn-ea"/>
                <a:cs typeface="+mn-cs"/>
              </a:rPr>
              <a:t>Make 6G worthwhile: our “tech” community to answer current expectations on 6G (incl. IMT-2030</a:t>
            </a:r>
          </a:p>
          <a:p>
            <a:pPr lvl="2"/>
            <a:r>
              <a:rPr lang="en-US" sz="1600" kern="1200" dirty="0">
                <a:solidFill>
                  <a:srgbClr val="000000"/>
                </a:solidFill>
                <a:latin typeface="Arial"/>
                <a:ea typeface="+mn-ea"/>
                <a:cs typeface="+mn-cs"/>
              </a:rPr>
              <a:t>Make better informed decisions and document the group’s consensus on how such needs are met, internally, and potentially in IMT-2030 submission (coverage of the identified goals).</a:t>
            </a:r>
          </a:p>
          <a:p>
            <a:pPr lvl="2"/>
            <a:r>
              <a:rPr lang="en-US" sz="1600" kern="1200" dirty="0">
                <a:solidFill>
                  <a:srgbClr val="000000"/>
                </a:solidFill>
                <a:latin typeface="Arial"/>
                <a:ea typeface="+mn-ea"/>
                <a:cs typeface="+mn-cs"/>
              </a:rPr>
              <a:t>Start early as an experiment with a common language to identify risks/opportunities and learn from this before normative work </a:t>
            </a:r>
          </a:p>
          <a:p>
            <a:r>
              <a:rPr lang="en-US" sz="2600" dirty="0"/>
              <a:t>Proposed next steps: </a:t>
            </a:r>
            <a:r>
              <a:rPr lang="en-US" sz="2400" dirty="0"/>
              <a:t>Encourage member contributions to discuss a </a:t>
            </a:r>
            <a:r>
              <a:rPr lang="en-US" sz="2400" u="sng" dirty="0"/>
              <a:t>common set of “values”</a:t>
            </a:r>
            <a:r>
              <a:rPr lang="en-US" sz="2400" dirty="0"/>
              <a:t> (and their meaning) to be considered within SA1 for Rel-20 Part2.</a:t>
            </a:r>
          </a:p>
        </p:txBody>
      </p:sp>
    </p:spTree>
    <p:extLst>
      <p:ext uri="{BB962C8B-B14F-4D97-AF65-F5344CB8AC3E}">
        <p14:creationId xmlns:p14="http://schemas.microsoft.com/office/powerpoint/2010/main" val="64814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066A68-8946-6038-859C-F0012C6B3FBF}"/>
              </a:ext>
            </a:extLst>
          </p:cNvPr>
          <p:cNvSpPr>
            <a:spLocks noGrp="1"/>
          </p:cNvSpPr>
          <p:nvPr>
            <p:ph type="title"/>
          </p:nvPr>
        </p:nvSpPr>
        <p:spPr/>
        <p:txBody>
          <a:bodyPr/>
          <a:lstStyle/>
          <a:p>
            <a:r>
              <a:rPr lang="en-US" dirty="0"/>
              <a:t>Summary of contribution</a:t>
            </a:r>
          </a:p>
        </p:txBody>
      </p:sp>
      <p:sp>
        <p:nvSpPr>
          <p:cNvPr id="4" name="Text Placeholder 3">
            <a:extLst>
              <a:ext uri="{FF2B5EF4-FFF2-40B4-BE49-F238E27FC236}">
                <a16:creationId xmlns:a16="http://schemas.microsoft.com/office/drawing/2014/main" id="{A4FA0894-0C49-EBFE-2068-61E63845D078}"/>
              </a:ext>
            </a:extLst>
          </p:cNvPr>
          <p:cNvSpPr>
            <a:spLocks noGrp="1"/>
          </p:cNvSpPr>
          <p:nvPr>
            <p:ph type="body" idx="1"/>
          </p:nvPr>
        </p:nvSpPr>
        <p:spPr/>
        <p:txBody>
          <a:bodyPr/>
          <a:lstStyle/>
          <a:p>
            <a:pPr marL="457200" indent="-457200">
              <a:buFont typeface="+mj-lt"/>
              <a:buAutoNum type="arabicPeriod"/>
            </a:pPr>
            <a:r>
              <a:rPr lang="en-US" dirty="0"/>
              <a:t>Terminology around “key values” in 3GPP/SA1</a:t>
            </a:r>
          </a:p>
          <a:p>
            <a:pPr marL="457200" indent="-457200">
              <a:buFont typeface="+mj-lt"/>
              <a:buAutoNum type="arabicPeriod"/>
            </a:pPr>
            <a:r>
              <a:rPr lang="en-US" dirty="0"/>
              <a:t>A proposal for “key values” for SA1</a:t>
            </a:r>
          </a:p>
          <a:p>
            <a:pPr marL="457200" indent="-457200">
              <a:buFont typeface="+mj-lt"/>
              <a:buAutoNum type="arabicPeriod"/>
            </a:pPr>
            <a:r>
              <a:rPr lang="en-US" dirty="0"/>
              <a:t>Which meaning for each “key value” ?</a:t>
            </a:r>
          </a:p>
        </p:txBody>
      </p:sp>
    </p:spTree>
    <p:extLst>
      <p:ext uri="{BB962C8B-B14F-4D97-AF65-F5344CB8AC3E}">
        <p14:creationId xmlns:p14="http://schemas.microsoft.com/office/powerpoint/2010/main" val="2661524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p:txBody>
          <a:bodyPr/>
          <a:lstStyle/>
          <a:p>
            <a:r>
              <a:rPr lang="en-US" dirty="0"/>
              <a:t>1. Terminology</a:t>
            </a:r>
            <a:br>
              <a:rPr lang="en-US" dirty="0"/>
            </a:br>
            <a:r>
              <a:rPr lang="en-US" dirty="0"/>
              <a:t>KV as “Goal” vs “Outcome”</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p:txBody>
          <a:bodyPr/>
          <a:lstStyle/>
          <a:p>
            <a:r>
              <a:rPr lang="en-US" dirty="0"/>
              <a:t>Based on </a:t>
            </a:r>
            <a:r>
              <a:rPr lang="en-US" dirty="0">
                <a:hlinkClick r:id="rId2"/>
              </a:rPr>
              <a:t>6G-IA SNVC article on KVIs</a:t>
            </a:r>
            <a:r>
              <a:rPr lang="en-US" dirty="0"/>
              <a:t>:</a:t>
            </a:r>
          </a:p>
          <a:p>
            <a:endParaRPr lang="en-US" dirty="0"/>
          </a:p>
          <a:p>
            <a:endParaRPr lang="en-US" dirty="0"/>
          </a:p>
          <a:p>
            <a:endParaRPr lang="en-US" dirty="0"/>
          </a:p>
          <a:p>
            <a:r>
              <a:rPr lang="en-US" dirty="0"/>
              <a:t>Based on the above table, with respect to SA1 :</a:t>
            </a:r>
          </a:p>
          <a:p>
            <a:pPr marL="1219169" lvl="2" indent="-541853">
              <a:spcBef>
                <a:spcPts val="747"/>
              </a:spcBef>
              <a:buSzPts val="2800"/>
              <a:buFont typeface="Calibri"/>
              <a:buChar char="•"/>
            </a:pPr>
            <a:r>
              <a:rPr lang="en-US" sz="2400" dirty="0"/>
              <a:t>“</a:t>
            </a:r>
            <a:r>
              <a:rPr lang="en-US" sz="2400" dirty="0">
                <a:solidFill>
                  <a:schemeClr val="bg2"/>
                </a:solidFill>
              </a:rPr>
              <a:t>values as goals</a:t>
            </a:r>
            <a:r>
              <a:rPr lang="en-US" sz="2400" dirty="0"/>
              <a:t>” correspond to the </a:t>
            </a:r>
            <a:r>
              <a:rPr lang="en-US" sz="2400" dirty="0">
                <a:solidFill>
                  <a:schemeClr val="accent2"/>
                </a:solidFill>
              </a:rPr>
              <a:t>list of “key values” </a:t>
            </a:r>
            <a:r>
              <a:rPr lang="en-US" sz="2400" dirty="0"/>
              <a:t>that have been considered so far in SA1 discussions for analysis against each use case</a:t>
            </a:r>
          </a:p>
          <a:p>
            <a:pPr marL="1219169" lvl="2" indent="-541853">
              <a:spcBef>
                <a:spcPts val="747"/>
              </a:spcBef>
              <a:buSzPts val="2800"/>
              <a:buFont typeface="Calibri"/>
              <a:buChar char="•"/>
            </a:pPr>
            <a:r>
              <a:rPr lang="en-US" sz="2400" dirty="0"/>
              <a:t>“</a:t>
            </a:r>
            <a:r>
              <a:rPr lang="en-US" sz="2400" dirty="0">
                <a:solidFill>
                  <a:schemeClr val="bg2"/>
                </a:solidFill>
              </a:rPr>
              <a:t>value as outcome</a:t>
            </a:r>
            <a:r>
              <a:rPr lang="en-US" sz="2400" dirty="0"/>
              <a:t>” covers the </a:t>
            </a:r>
            <a:r>
              <a:rPr lang="en-US" sz="2400" dirty="0">
                <a:solidFill>
                  <a:schemeClr val="accent2"/>
                </a:solidFill>
              </a:rPr>
              <a:t>specific aspects of each “key value” that are impacted by each single use case </a:t>
            </a:r>
            <a:r>
              <a:rPr lang="en-US" sz="2400" dirty="0"/>
              <a:t>(e.g. possible outcome with more or less positive/negative impact or tradeoffs)</a:t>
            </a:r>
          </a:p>
          <a:p>
            <a:endParaRPr lang="en-US" dirty="0"/>
          </a:p>
        </p:txBody>
      </p:sp>
      <p:graphicFrame>
        <p:nvGraphicFramePr>
          <p:cNvPr id="5" name="Table 4">
            <a:extLst>
              <a:ext uri="{FF2B5EF4-FFF2-40B4-BE49-F238E27FC236}">
                <a16:creationId xmlns:a16="http://schemas.microsoft.com/office/drawing/2014/main" id="{2F8B7EA2-7EB0-AEB7-4D64-0756CBC69863}"/>
              </a:ext>
            </a:extLst>
          </p:cNvPr>
          <p:cNvGraphicFramePr>
            <a:graphicFrameLocks noGrp="1"/>
          </p:cNvGraphicFramePr>
          <p:nvPr>
            <p:extLst>
              <p:ext uri="{D42A27DB-BD31-4B8C-83A1-F6EECF244321}">
                <p14:modId xmlns:p14="http://schemas.microsoft.com/office/powerpoint/2010/main" val="1940517043"/>
              </p:ext>
            </p:extLst>
          </p:nvPr>
        </p:nvGraphicFramePr>
        <p:xfrm>
          <a:off x="833429" y="2079851"/>
          <a:ext cx="10525141" cy="1255020"/>
        </p:xfrm>
        <a:graphic>
          <a:graphicData uri="http://schemas.openxmlformats.org/drawingml/2006/table">
            <a:tbl>
              <a:tblPr firstCol="1" bandRow="1">
                <a:tableStyleId>{5C22544A-7EE6-4342-B048-85BDC9FD1C3A}</a:tableStyleId>
              </a:tblPr>
              <a:tblGrid>
                <a:gridCol w="1698758">
                  <a:extLst>
                    <a:ext uri="{9D8B030D-6E8A-4147-A177-3AD203B41FA5}">
                      <a16:colId xmlns:a16="http://schemas.microsoft.com/office/drawing/2014/main" val="3224459875"/>
                    </a:ext>
                  </a:extLst>
                </a:gridCol>
                <a:gridCol w="8826383">
                  <a:extLst>
                    <a:ext uri="{9D8B030D-6E8A-4147-A177-3AD203B41FA5}">
                      <a16:colId xmlns:a16="http://schemas.microsoft.com/office/drawing/2014/main" val="1477954508"/>
                    </a:ext>
                  </a:extLst>
                </a:gridCol>
              </a:tblGrid>
              <a:tr h="627510">
                <a:tc>
                  <a:txBody>
                    <a:bodyPr/>
                    <a:lstStyle/>
                    <a:p>
                      <a:pPr>
                        <a:spcBef>
                          <a:spcPts val="100"/>
                        </a:spcBef>
                        <a:spcAft>
                          <a:spcPts val="100"/>
                        </a:spcAft>
                      </a:pPr>
                      <a:r>
                        <a:rPr lang="en-GB" sz="1600" dirty="0">
                          <a:effectLst/>
                        </a:rPr>
                        <a:t>Value as goal/criteria</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tc>
                  <a:txBody>
                    <a:bodyPr/>
                    <a:lstStyle/>
                    <a:p>
                      <a:pPr>
                        <a:spcBef>
                          <a:spcPts val="100"/>
                        </a:spcBef>
                        <a:spcAft>
                          <a:spcPts val="100"/>
                        </a:spcAft>
                      </a:pPr>
                      <a:r>
                        <a:rPr lang="en-GB" sz="1600" dirty="0">
                          <a:solidFill>
                            <a:sysClr val="windowText" lastClr="000000"/>
                          </a:solidFill>
                          <a:effectLst/>
                        </a:rPr>
                        <a:t>Desirable high-level human values</a:t>
                      </a:r>
                      <a:r>
                        <a:rPr lang="en-GB" sz="1200" dirty="0">
                          <a:solidFill>
                            <a:sysClr val="windowText" lastClr="000000"/>
                          </a:solidFill>
                          <a:effectLst/>
                        </a:rPr>
                        <a:t> </a:t>
                      </a:r>
                      <a:r>
                        <a:rPr lang="en-GB" sz="1600" dirty="0">
                          <a:solidFill>
                            <a:sysClr val="windowText" lastClr="000000"/>
                          </a:solidFill>
                          <a:effectLst/>
                        </a:rPr>
                        <a:t>as drivers for the society, like UN Sustainability Development Goals (SDGs).</a:t>
                      </a:r>
                    </a:p>
                  </a:txBody>
                  <a:tcPr marL="16922" marR="16922" marT="0" marB="0"/>
                </a:tc>
                <a:extLst>
                  <a:ext uri="{0D108BD9-81ED-4DB2-BD59-A6C34878D82A}">
                    <a16:rowId xmlns:a16="http://schemas.microsoft.com/office/drawing/2014/main" val="444276670"/>
                  </a:ext>
                </a:extLst>
              </a:tr>
              <a:tr h="627510">
                <a:tc>
                  <a:txBody>
                    <a:bodyPr/>
                    <a:lstStyle/>
                    <a:p>
                      <a:pPr>
                        <a:spcBef>
                          <a:spcPts val="100"/>
                        </a:spcBef>
                        <a:spcAft>
                          <a:spcPts val="100"/>
                        </a:spcAft>
                      </a:pPr>
                      <a:r>
                        <a:rPr lang="en-GB" sz="1600" dirty="0">
                          <a:effectLst/>
                        </a:rPr>
                        <a:t>Value as outcome</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tc>
                  <a:txBody>
                    <a:bodyPr/>
                    <a:lstStyle/>
                    <a:p>
                      <a:pPr>
                        <a:spcBef>
                          <a:spcPts val="100"/>
                        </a:spcBef>
                        <a:spcAft>
                          <a:spcPts val="100"/>
                        </a:spcAft>
                      </a:pPr>
                      <a:r>
                        <a:rPr lang="en-GB" sz="1600" dirty="0">
                          <a:solidFill>
                            <a:sysClr val="windowText" lastClr="000000"/>
                          </a:solidFill>
                          <a:effectLst/>
                        </a:rPr>
                        <a:t>The positive and negative impacts of the technology on the values as goals (gain or loss of added-value).</a:t>
                      </a:r>
                      <a:endParaRPr lang="en-US" sz="1600" dirty="0">
                        <a:solidFill>
                          <a:sysClr val="windowText" lastClr="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extLst>
                  <a:ext uri="{0D108BD9-81ED-4DB2-BD59-A6C34878D82A}">
                    <a16:rowId xmlns:a16="http://schemas.microsoft.com/office/drawing/2014/main" val="3982342571"/>
                  </a:ext>
                </a:extLst>
              </a:tr>
            </a:tbl>
          </a:graphicData>
        </a:graphic>
      </p:graphicFrame>
    </p:spTree>
    <p:extLst>
      <p:ext uri="{BB962C8B-B14F-4D97-AF65-F5344CB8AC3E}">
        <p14:creationId xmlns:p14="http://schemas.microsoft.com/office/powerpoint/2010/main" val="1303137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p:txBody>
          <a:bodyPr/>
          <a:lstStyle/>
          <a:p>
            <a:r>
              <a:rPr lang="en-US" dirty="0"/>
              <a:t>1. Terminology</a:t>
            </a:r>
            <a:br>
              <a:rPr lang="en-US" dirty="0"/>
            </a:br>
            <a:r>
              <a:rPr lang="en-US" dirty="0"/>
              <a:t>“Key Value” or… ?</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a:xfrm>
            <a:off x="647699" y="1454148"/>
            <a:ext cx="11220451" cy="5175251"/>
          </a:xfrm>
        </p:spPr>
        <p:txBody>
          <a:bodyPr/>
          <a:lstStyle/>
          <a:p>
            <a:r>
              <a:rPr lang="en-US" sz="1800" b="1" dirty="0">
                <a:solidFill>
                  <a:schemeClr val="tx1">
                    <a:lumMod val="10000"/>
                  </a:schemeClr>
                </a:solidFill>
              </a:rPr>
              <a:t>Candidate terms </a:t>
            </a:r>
            <a:r>
              <a:rPr lang="en-US" sz="1800" dirty="0">
                <a:solidFill>
                  <a:schemeClr val="tx1">
                    <a:lumMod val="10000"/>
                  </a:schemeClr>
                </a:solidFill>
              </a:rPr>
              <a:t>[</a:t>
            </a:r>
            <a:r>
              <a:rPr lang="en-US" sz="1800" i="1" dirty="0">
                <a:solidFill>
                  <a:schemeClr val="tx1">
                    <a:lumMod val="10000"/>
                  </a:schemeClr>
                </a:solidFill>
              </a:rPr>
              <a:t>Cambridge dictionary definitions</a:t>
            </a:r>
            <a:r>
              <a:rPr lang="en-US" sz="1800" dirty="0">
                <a:solidFill>
                  <a:schemeClr val="tx1">
                    <a:lumMod val="10000"/>
                  </a:schemeClr>
                </a:solidFill>
              </a:rPr>
              <a:t>]</a:t>
            </a:r>
          </a:p>
          <a:p>
            <a:pPr lvl="1"/>
            <a:r>
              <a:rPr lang="en-US" sz="1800" u="sng" dirty="0">
                <a:solidFill>
                  <a:schemeClr val="tx1">
                    <a:lumMod val="10000"/>
                  </a:schemeClr>
                </a:solidFill>
              </a:rPr>
              <a:t>Value</a:t>
            </a:r>
            <a:r>
              <a:rPr lang="en-US" sz="1800" dirty="0">
                <a:solidFill>
                  <a:schemeClr val="tx1">
                    <a:lumMod val="10000"/>
                  </a:schemeClr>
                </a:solidFill>
              </a:rPr>
              <a:t> (EU): </a:t>
            </a:r>
          </a:p>
          <a:p>
            <a:pPr lvl="2"/>
            <a:r>
              <a:rPr lang="en-US" sz="1800" i="1" dirty="0">
                <a:solidFill>
                  <a:schemeClr val="tx1">
                    <a:lumMod val="10000"/>
                  </a:schemeClr>
                </a:solidFill>
              </a:rPr>
              <a:t>1. the regard that something is held to deserve; the importance, worth, or usefulness of something. </a:t>
            </a:r>
          </a:p>
          <a:p>
            <a:pPr lvl="2"/>
            <a:r>
              <a:rPr lang="en-US" sz="1800" i="1" dirty="0">
                <a:solidFill>
                  <a:schemeClr val="tx1">
                    <a:lumMod val="10000"/>
                  </a:schemeClr>
                </a:solidFill>
              </a:rPr>
              <a:t>2. principles or standards of </a:t>
            </a:r>
            <a:r>
              <a:rPr lang="en-US" sz="1800" i="1" dirty="0" err="1">
                <a:solidFill>
                  <a:schemeClr val="tx1">
                    <a:lumMod val="10000"/>
                  </a:schemeClr>
                </a:solidFill>
              </a:rPr>
              <a:t>behaviour</a:t>
            </a:r>
            <a:r>
              <a:rPr lang="en-US" sz="1800" i="1" dirty="0">
                <a:solidFill>
                  <a:schemeClr val="tx1">
                    <a:lumMod val="10000"/>
                  </a:schemeClr>
                </a:solidFill>
              </a:rPr>
              <a:t>; one's judgement of what is important in life.</a:t>
            </a:r>
          </a:p>
          <a:p>
            <a:pPr lvl="1"/>
            <a:r>
              <a:rPr lang="en-US" sz="1800" u="sng" dirty="0">
                <a:solidFill>
                  <a:schemeClr val="tx1">
                    <a:lumMod val="10000"/>
                  </a:schemeClr>
                </a:solidFill>
              </a:rPr>
              <a:t>Goal</a:t>
            </a:r>
            <a:r>
              <a:rPr lang="en-US" sz="1800" dirty="0">
                <a:solidFill>
                  <a:schemeClr val="tx1">
                    <a:lumMod val="10000"/>
                  </a:schemeClr>
                </a:solidFill>
              </a:rPr>
              <a:t> (EU, ITU, UN): </a:t>
            </a:r>
            <a:r>
              <a:rPr lang="en-US" sz="1800" i="1" dirty="0">
                <a:solidFill>
                  <a:schemeClr val="tx1">
                    <a:lumMod val="10000"/>
                  </a:schemeClr>
                </a:solidFill>
              </a:rPr>
              <a:t>an aim, a purpose, or something that you want to achieve</a:t>
            </a:r>
          </a:p>
          <a:p>
            <a:pPr lvl="1"/>
            <a:r>
              <a:rPr lang="en-US" sz="1800" u="sng" dirty="0">
                <a:solidFill>
                  <a:schemeClr val="tx1">
                    <a:lumMod val="10000"/>
                  </a:schemeClr>
                </a:solidFill>
              </a:rPr>
              <a:t>Principle</a:t>
            </a:r>
            <a:r>
              <a:rPr lang="en-US" sz="1800" dirty="0">
                <a:solidFill>
                  <a:schemeClr val="tx1">
                    <a:lumMod val="10000"/>
                  </a:schemeClr>
                </a:solidFill>
              </a:rPr>
              <a:t> (ITU): </a:t>
            </a:r>
            <a:r>
              <a:rPr lang="en-US" sz="1800" i="1" dirty="0">
                <a:solidFill>
                  <a:schemeClr val="tx1">
                    <a:lumMod val="10000"/>
                  </a:schemeClr>
                </a:solidFill>
              </a:rPr>
              <a:t>a moral rule or standard of good </a:t>
            </a:r>
            <a:r>
              <a:rPr lang="en-US" sz="1800" i="1" dirty="0" err="1">
                <a:solidFill>
                  <a:schemeClr val="tx1">
                    <a:lumMod val="10000"/>
                  </a:schemeClr>
                </a:solidFill>
              </a:rPr>
              <a:t>behaviour</a:t>
            </a:r>
            <a:endParaRPr lang="en-US" sz="1800" i="1" dirty="0">
              <a:solidFill>
                <a:schemeClr val="tx1">
                  <a:lumMod val="10000"/>
                </a:schemeClr>
              </a:solidFill>
            </a:endParaRPr>
          </a:p>
          <a:p>
            <a:pPr marL="761981" lvl="1" indent="0">
              <a:buNone/>
            </a:pPr>
            <a:r>
              <a:rPr lang="en-US" sz="1800" i="1" dirty="0">
                <a:solidFill>
                  <a:schemeClr val="tx1">
                    <a:lumMod val="10000"/>
                  </a:schemeClr>
                </a:solidFill>
              </a:rPr>
              <a:t>or</a:t>
            </a:r>
          </a:p>
          <a:p>
            <a:pPr lvl="1"/>
            <a:r>
              <a:rPr lang="en-US" sz="1800" u="sng" dirty="0">
                <a:solidFill>
                  <a:schemeClr val="tx1">
                    <a:lumMod val="10000"/>
                  </a:schemeClr>
                </a:solidFill>
              </a:rPr>
              <a:t>Sustainability:</a:t>
            </a:r>
            <a:r>
              <a:rPr lang="en-US" sz="1800" dirty="0">
                <a:solidFill>
                  <a:schemeClr val="tx1">
                    <a:lumMod val="10000"/>
                  </a:schemeClr>
                </a:solidFill>
              </a:rPr>
              <a:t> as overarching aspect of all “key values”</a:t>
            </a:r>
          </a:p>
          <a:p>
            <a:pPr lvl="1"/>
            <a:endParaRPr lang="en-US" sz="1800" u="sng" dirty="0">
              <a:solidFill>
                <a:schemeClr val="tx1">
                  <a:lumMod val="10000"/>
                </a:schemeClr>
              </a:solidFill>
            </a:endParaRPr>
          </a:p>
          <a:p>
            <a:pPr marL="609585" lvl="1" indent="-541853">
              <a:spcBef>
                <a:spcPts val="747"/>
              </a:spcBef>
              <a:buClr>
                <a:schemeClr val="dk1"/>
              </a:buClr>
              <a:buSzPts val="2800"/>
              <a:buFont typeface="Calibri"/>
              <a:buChar char="•"/>
            </a:pPr>
            <a:r>
              <a:rPr lang="en-US" sz="1800" dirty="0">
                <a:solidFill>
                  <a:schemeClr val="tx1">
                    <a:lumMod val="10000"/>
                  </a:schemeClr>
                </a:solidFill>
              </a:rPr>
              <a:t>Note: the selected term should also allow the related “</a:t>
            </a:r>
            <a:r>
              <a:rPr lang="en-US" sz="1800" i="1" dirty="0">
                <a:solidFill>
                  <a:schemeClr val="tx1">
                    <a:lumMod val="10000"/>
                  </a:schemeClr>
                </a:solidFill>
              </a:rPr>
              <a:t>indicators</a:t>
            </a:r>
            <a:r>
              <a:rPr lang="en-US" sz="1800" dirty="0">
                <a:solidFill>
                  <a:schemeClr val="tx1">
                    <a:lumMod val="10000"/>
                  </a:schemeClr>
                </a:solidFill>
              </a:rPr>
              <a:t>”</a:t>
            </a:r>
          </a:p>
          <a:p>
            <a:pPr lvl="1"/>
            <a:r>
              <a:rPr lang="en-US" sz="1800" dirty="0">
                <a:solidFill>
                  <a:schemeClr val="tx1">
                    <a:lumMod val="10000"/>
                  </a:schemeClr>
                </a:solidFill>
              </a:rPr>
              <a:t>E.g. “Principle” could create confusion with “KPI” for “Key Principle Indicator” vs “Key Performance Indicator” ?</a:t>
            </a:r>
          </a:p>
          <a:p>
            <a:pPr lvl="1"/>
            <a:r>
              <a:rPr lang="en-US" sz="1800" dirty="0">
                <a:solidFill>
                  <a:schemeClr val="tx1">
                    <a:lumMod val="10000"/>
                  </a:schemeClr>
                </a:solidFill>
              </a:rPr>
              <a:t>E.g. “Sustainability” could allow “KSI (Key Sustainability Indicator)” and “Sustainability Values”, if “key values” do not go beyond sustainability-related topics</a:t>
            </a:r>
          </a:p>
          <a:p>
            <a:pPr lvl="1"/>
            <a:endParaRPr lang="en-US" sz="1800" dirty="0">
              <a:solidFill>
                <a:schemeClr val="tx1">
                  <a:lumMod val="10000"/>
                </a:schemeClr>
              </a:solidFill>
            </a:endParaRPr>
          </a:p>
          <a:p>
            <a:endParaRPr lang="en-US" sz="1800" b="1" dirty="0">
              <a:solidFill>
                <a:schemeClr val="tx1">
                  <a:lumMod val="10000"/>
                </a:schemeClr>
              </a:solidFill>
            </a:endParaRPr>
          </a:p>
          <a:p>
            <a:endParaRPr lang="en-US" sz="2400" dirty="0"/>
          </a:p>
        </p:txBody>
      </p:sp>
    </p:spTree>
    <p:extLst>
      <p:ext uri="{BB962C8B-B14F-4D97-AF65-F5344CB8AC3E}">
        <p14:creationId xmlns:p14="http://schemas.microsoft.com/office/powerpoint/2010/main" val="1733309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1. Terminology</a:t>
            </a:r>
            <a:br>
              <a:rPr lang="en-US" dirty="0"/>
            </a:br>
            <a:r>
              <a:rPr lang="en-US" dirty="0"/>
              <a:t>Recommendations</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a:xfrm>
            <a:off x="647700" y="1454149"/>
            <a:ext cx="11184400" cy="4830400"/>
          </a:xfrm>
        </p:spPr>
        <p:txBody>
          <a:bodyPr/>
          <a:lstStyle/>
          <a:p>
            <a:r>
              <a:rPr lang="en-US" dirty="0"/>
              <a:t>Keep “Value” as basic term</a:t>
            </a:r>
          </a:p>
          <a:p>
            <a:r>
              <a:rPr lang="en-US" dirty="0"/>
              <a:t>Keep “Key Value” (as goals) as main SA1 terminology</a:t>
            </a:r>
          </a:p>
          <a:p>
            <a:r>
              <a:rPr lang="en-US" dirty="0"/>
              <a:t>Consider “value as outcome” in the use case analysis against those KVs (see dedicated slide)</a:t>
            </a:r>
          </a:p>
          <a:p>
            <a:endParaRPr lang="en-US" dirty="0"/>
          </a:p>
          <a:p>
            <a:endParaRPr lang="en-US" dirty="0"/>
          </a:p>
        </p:txBody>
      </p:sp>
    </p:spTree>
    <p:extLst>
      <p:ext uri="{BB962C8B-B14F-4D97-AF65-F5344CB8AC3E}">
        <p14:creationId xmlns:p14="http://schemas.microsoft.com/office/powerpoint/2010/main" val="1246635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2. About possible Key Values for SA1</a:t>
            </a:r>
            <a:br>
              <a:rPr lang="en-US" dirty="0"/>
            </a:br>
            <a:r>
              <a:rPr lang="en-US" dirty="0"/>
              <a:t>Feedback from SA1#105</a:t>
            </a:r>
          </a:p>
        </p:txBody>
      </p:sp>
      <p:graphicFrame>
        <p:nvGraphicFramePr>
          <p:cNvPr id="6" name="Table 5">
            <a:extLst>
              <a:ext uri="{FF2B5EF4-FFF2-40B4-BE49-F238E27FC236}">
                <a16:creationId xmlns:a16="http://schemas.microsoft.com/office/drawing/2014/main" id="{70449D12-9D63-CACF-E72A-60AE3C7AFD24}"/>
              </a:ext>
            </a:extLst>
          </p:cNvPr>
          <p:cNvGraphicFramePr>
            <a:graphicFrameLocks noGrp="1"/>
          </p:cNvGraphicFramePr>
          <p:nvPr>
            <p:extLst>
              <p:ext uri="{D42A27DB-BD31-4B8C-83A1-F6EECF244321}">
                <p14:modId xmlns:p14="http://schemas.microsoft.com/office/powerpoint/2010/main" val="1264770752"/>
              </p:ext>
            </p:extLst>
          </p:nvPr>
        </p:nvGraphicFramePr>
        <p:xfrm>
          <a:off x="556801" y="1510793"/>
          <a:ext cx="8012164" cy="3952176"/>
        </p:xfrm>
        <a:graphic>
          <a:graphicData uri="http://schemas.openxmlformats.org/drawingml/2006/table">
            <a:tbl>
              <a:tblPr firstRow="1" bandRow="1">
                <a:tableStyleId>{5C22544A-7EE6-4342-B048-85BDC9FD1C3A}</a:tableStyleId>
              </a:tblPr>
              <a:tblGrid>
                <a:gridCol w="2242960">
                  <a:extLst>
                    <a:ext uri="{9D8B030D-6E8A-4147-A177-3AD203B41FA5}">
                      <a16:colId xmlns:a16="http://schemas.microsoft.com/office/drawing/2014/main" val="89840398"/>
                    </a:ext>
                  </a:extLst>
                </a:gridCol>
                <a:gridCol w="1932495">
                  <a:extLst>
                    <a:ext uri="{9D8B030D-6E8A-4147-A177-3AD203B41FA5}">
                      <a16:colId xmlns:a16="http://schemas.microsoft.com/office/drawing/2014/main" val="3657580029"/>
                    </a:ext>
                  </a:extLst>
                </a:gridCol>
                <a:gridCol w="1282045">
                  <a:extLst>
                    <a:ext uri="{9D8B030D-6E8A-4147-A177-3AD203B41FA5}">
                      <a16:colId xmlns:a16="http://schemas.microsoft.com/office/drawing/2014/main" val="1618772559"/>
                    </a:ext>
                  </a:extLst>
                </a:gridCol>
                <a:gridCol w="1423447">
                  <a:extLst>
                    <a:ext uri="{9D8B030D-6E8A-4147-A177-3AD203B41FA5}">
                      <a16:colId xmlns:a16="http://schemas.microsoft.com/office/drawing/2014/main" val="2406991839"/>
                    </a:ext>
                  </a:extLst>
                </a:gridCol>
                <a:gridCol w="1131217">
                  <a:extLst>
                    <a:ext uri="{9D8B030D-6E8A-4147-A177-3AD203B41FA5}">
                      <a16:colId xmlns:a16="http://schemas.microsoft.com/office/drawing/2014/main" val="3319043646"/>
                    </a:ext>
                  </a:extLst>
                </a:gridCol>
              </a:tblGrid>
              <a:tr h="386309">
                <a:tc>
                  <a:txBody>
                    <a:bodyPr/>
                    <a:lstStyle/>
                    <a:p>
                      <a:endParaRPr lang="en-US" sz="1400">
                        <a:solidFill>
                          <a:schemeClr val="tx1"/>
                        </a:solidFill>
                      </a:endParaRPr>
                    </a:p>
                  </a:txBody>
                  <a:tcPr/>
                </a:tc>
                <a:tc>
                  <a:txBody>
                    <a:bodyPr/>
                    <a:lstStyle/>
                    <a:p>
                      <a:r>
                        <a:rPr lang="en-US" sz="1400">
                          <a:solidFill>
                            <a:schemeClr val="tx1"/>
                          </a:solidFill>
                        </a:rPr>
                        <a:t>ITU-R IMT-2030</a:t>
                      </a:r>
                    </a:p>
                    <a:p>
                      <a:r>
                        <a:rPr lang="en-US" sz="1100" b="0">
                          <a:solidFill>
                            <a:schemeClr val="tx1"/>
                          </a:solidFill>
                        </a:rPr>
                        <a:t>(SA1: HUA/CMCC/SONY)</a:t>
                      </a:r>
                      <a:endParaRPr lang="en-US" sz="1400" b="0">
                        <a:solidFill>
                          <a:schemeClr val="tx1"/>
                        </a:solidFill>
                      </a:endParaRPr>
                    </a:p>
                  </a:txBody>
                  <a:tcPr/>
                </a:tc>
                <a:tc>
                  <a:txBody>
                    <a:bodyPr/>
                    <a:lstStyle/>
                    <a:p>
                      <a:r>
                        <a:rPr lang="en-US" sz="1400">
                          <a:solidFill>
                            <a:schemeClr val="tx1"/>
                          </a:solidFill>
                        </a:rPr>
                        <a:t>EU</a:t>
                      </a:r>
                      <a:br>
                        <a:rPr lang="en-US" sz="1400">
                          <a:solidFill>
                            <a:schemeClr val="tx1"/>
                          </a:solidFill>
                        </a:rPr>
                      </a:br>
                      <a:r>
                        <a:rPr lang="en-US" sz="1400">
                          <a:solidFill>
                            <a:schemeClr val="tx1"/>
                          </a:solidFill>
                        </a:rPr>
                        <a:t>Hexa-X II</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mn-lt"/>
                          <a:ea typeface="+mn-ea"/>
                          <a:cs typeface="+mn-cs"/>
                        </a:rPr>
                        <a:t>“Sustainability”</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(SA1: VF/QC/CC)</a:t>
                      </a:r>
                      <a:endParaRPr kumimoji="0" lang="en-US" sz="1400" b="1" i="0" u="none" strike="noStrike" kern="1200" cap="none" spc="0" normalizeH="0" baseline="0" noProof="0">
                        <a:ln>
                          <a:noFill/>
                        </a:ln>
                        <a:solidFill>
                          <a:schemeClr val="tx1"/>
                        </a:solidFill>
                        <a:effectLst/>
                        <a:uLnTx/>
                        <a:uFillTx/>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mn-lt"/>
                          <a:ea typeface="+mn-ea"/>
                          <a:cs typeface="+mn-cs"/>
                        </a:rPr>
                        <a:t>“Custom”</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(SA1: ERI)</a:t>
                      </a:r>
                      <a:endParaRPr kumimoji="0" lang="en-US" sz="1400" b="1" i="0" u="none" strike="noStrike" kern="1200" cap="none" spc="0" normalizeH="0" baseline="0" noProof="0">
                        <a:ln>
                          <a:noFill/>
                        </a:ln>
                        <a:solidFill>
                          <a:schemeClr val="tx1"/>
                        </a:solidFill>
                        <a:effectLst/>
                        <a:uLnTx/>
                        <a:uFillTx/>
                        <a:latin typeface="+mn-lt"/>
                        <a:ea typeface="+mn-ea"/>
                        <a:cs typeface="+mn-cs"/>
                      </a:endParaRPr>
                    </a:p>
                  </a:txBody>
                  <a:tcPr/>
                </a:tc>
                <a:extLst>
                  <a:ext uri="{0D108BD9-81ED-4DB2-BD59-A6C34878D82A}">
                    <a16:rowId xmlns:a16="http://schemas.microsoft.com/office/drawing/2014/main" val="1618710075"/>
                  </a:ext>
                </a:extLst>
              </a:tr>
              <a:tr h="365467">
                <a:tc>
                  <a:txBody>
                    <a:bodyPr/>
                    <a:lstStyle/>
                    <a:p>
                      <a:r>
                        <a:rPr lang="en-US" sz="1400" dirty="0">
                          <a:solidFill>
                            <a:schemeClr val="tx1"/>
                          </a:solidFill>
                        </a:rPr>
                        <a:t>Environmental sustainability</a:t>
                      </a:r>
                    </a:p>
                  </a:txBody>
                  <a:tcPr anchor="ctr"/>
                </a:tc>
                <a:tc rowSpan="3">
                  <a:txBody>
                    <a:bodyPr/>
                    <a:lstStyle/>
                    <a:p>
                      <a:pPr algn="ctr"/>
                      <a:r>
                        <a:rPr lang="en-US" sz="1400" dirty="0">
                          <a:solidFill>
                            <a:schemeClr val="tx1"/>
                          </a:solidFill>
                        </a:rPr>
                        <a:t>x</a:t>
                      </a:r>
                    </a:p>
                  </a:txBody>
                  <a:tcPr anchor="ctr"/>
                </a:tc>
                <a:tc>
                  <a:txBody>
                    <a:bodyPr/>
                    <a:lstStyle/>
                    <a:p>
                      <a:pPr algn="ctr"/>
                      <a:r>
                        <a:rPr lang="en-US" sz="1400" dirty="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r>
                        <a:rPr lang="en-US" sz="1400">
                          <a:solidFill>
                            <a:schemeClr val="tx1"/>
                          </a:solidFill>
                        </a:rPr>
                        <a:t>x</a:t>
                      </a:r>
                    </a:p>
                  </a:txBody>
                  <a:tcPr anchor="ctr"/>
                </a:tc>
                <a:extLst>
                  <a:ext uri="{0D108BD9-81ED-4DB2-BD59-A6C34878D82A}">
                    <a16:rowId xmlns:a16="http://schemas.microsoft.com/office/drawing/2014/main" val="3975058795"/>
                  </a:ext>
                </a:extLst>
              </a:tr>
              <a:tr h="365467">
                <a:tc>
                  <a:txBody>
                    <a:bodyPr/>
                    <a:lstStyle/>
                    <a:p>
                      <a:r>
                        <a:rPr lang="en-US" sz="1400" dirty="0">
                          <a:solidFill>
                            <a:schemeClr val="tx1"/>
                          </a:solidFill>
                        </a:rPr>
                        <a:t>Social sustainability</a:t>
                      </a:r>
                    </a:p>
                  </a:txBody>
                  <a:tcPr anchor="ctr"/>
                </a:tc>
                <a:tc vMerge="1">
                  <a:txBody>
                    <a:bodyPr/>
                    <a:lstStyle/>
                    <a:p>
                      <a:endParaRPr lang="en-US">
                        <a:solidFill>
                          <a:schemeClr val="tx2"/>
                        </a:solidFill>
                      </a:endParaRPr>
                    </a:p>
                  </a:txBody>
                  <a:tcPr/>
                </a:tc>
                <a:tc>
                  <a:txBody>
                    <a:bodyPr/>
                    <a:lstStyle/>
                    <a:p>
                      <a:pPr algn="ctr"/>
                      <a:r>
                        <a:rPr lang="en-US" sz="140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4284534252"/>
                  </a:ext>
                </a:extLst>
              </a:tr>
              <a:tr h="386309">
                <a:tc>
                  <a:txBody>
                    <a:bodyPr/>
                    <a:lstStyle/>
                    <a:p>
                      <a:r>
                        <a:rPr lang="en-US" sz="1400" dirty="0">
                          <a:solidFill>
                            <a:schemeClr val="tx1"/>
                          </a:solidFill>
                        </a:rPr>
                        <a:t>Economic sustainability</a:t>
                      </a:r>
                    </a:p>
                  </a:txBody>
                  <a:tcPr anchor="ctr"/>
                </a:tc>
                <a:tc vMerge="1">
                  <a:txBody>
                    <a:bodyPr/>
                    <a:lstStyle/>
                    <a:p>
                      <a:endParaRPr lang="en-US">
                        <a:solidFill>
                          <a:schemeClr val="tx2"/>
                        </a:solidFill>
                      </a:endParaRPr>
                    </a:p>
                  </a:txBody>
                  <a:tcPr/>
                </a:tc>
                <a:tc>
                  <a:txBody>
                    <a:bodyPr/>
                    <a:lstStyle/>
                    <a:p>
                      <a:pPr algn="ctr"/>
                      <a:r>
                        <a:rPr lang="en-US" sz="1400" dirty="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534651185"/>
                  </a:ext>
                </a:extLst>
              </a:tr>
              <a:tr h="448275">
                <a:tc>
                  <a:txBody>
                    <a:bodyPr/>
                    <a:lstStyle/>
                    <a:p>
                      <a:r>
                        <a:rPr lang="en-US" sz="1400" dirty="0">
                          <a:solidFill>
                            <a:schemeClr val="tx1"/>
                          </a:solidFill>
                        </a:rPr>
                        <a:t>Inclusivity / </a:t>
                      </a:r>
                      <a:br>
                        <a:rPr lang="en-US" sz="1400" dirty="0">
                          <a:solidFill>
                            <a:schemeClr val="tx1"/>
                          </a:solidFill>
                        </a:rPr>
                      </a:br>
                      <a:r>
                        <a:rPr lang="en-US" sz="1400" dirty="0">
                          <a:solidFill>
                            <a:schemeClr val="tx1"/>
                          </a:solidFill>
                        </a:rPr>
                        <a:t>Digital inclusion</a:t>
                      </a:r>
                    </a:p>
                  </a:txBody>
                  <a:tcPr anchor="ctr"/>
                </a:tc>
                <a:tc>
                  <a:txBody>
                    <a:bodyPr/>
                    <a:lstStyle/>
                    <a:p>
                      <a:pPr algn="ctr"/>
                      <a:r>
                        <a:rPr lang="en-US" sz="1400" dirty="0">
                          <a:solidFill>
                            <a:schemeClr val="tx1"/>
                          </a:solidFill>
                        </a:rPr>
                        <a:t>x</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social sustainability)</a:t>
                      </a:r>
                    </a:p>
                  </a:txBody>
                  <a:tcPr anchor="ctr"/>
                </a:tc>
                <a:tc>
                  <a:txBody>
                    <a:bodyPr/>
                    <a:lstStyle/>
                    <a:p>
                      <a:pPr algn="ctr"/>
                      <a:r>
                        <a:rPr lang="en-US" sz="1400">
                          <a:solidFill>
                            <a:schemeClr val="tx1"/>
                          </a:solidFill>
                        </a:rPr>
                        <a:t>x</a:t>
                      </a:r>
                    </a:p>
                  </a:txBody>
                  <a:tcPr anchor="ctr"/>
                </a:tc>
                <a:extLst>
                  <a:ext uri="{0D108BD9-81ED-4DB2-BD59-A6C34878D82A}">
                    <a16:rowId xmlns:a16="http://schemas.microsoft.com/office/drawing/2014/main" val="3240305964"/>
                  </a:ext>
                </a:extLst>
              </a:tr>
              <a:tr h="386309">
                <a:tc>
                  <a:txBody>
                    <a:bodyPr/>
                    <a:lstStyle/>
                    <a:p>
                      <a:r>
                        <a:rPr lang="en-US" sz="1400" dirty="0">
                          <a:solidFill>
                            <a:schemeClr val="tx1"/>
                          </a:solidFill>
                        </a:rPr>
                        <a:t>Ubiquitous connectivity</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digital Inclusion)</a:t>
                      </a:r>
                    </a:p>
                  </a:txBody>
                  <a:tcPr anchor="ctr"/>
                </a:tc>
                <a:tc>
                  <a:txBody>
                    <a:bodyPr/>
                    <a:lstStyle/>
                    <a:p>
                      <a:pPr algn="ctr"/>
                      <a:endParaRPr lang="en-US" sz="1400" dirty="0">
                        <a:solidFill>
                          <a:schemeClr val="tx1"/>
                        </a:solidFill>
                      </a:endParaRP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70161488"/>
                  </a:ext>
                </a:extLst>
              </a:tr>
              <a:tr h="365467">
                <a:tc>
                  <a:txBody>
                    <a:bodyPr/>
                    <a:lstStyle/>
                    <a:p>
                      <a:r>
                        <a:rPr lang="en-US" sz="1400" dirty="0">
                          <a:solidFill>
                            <a:schemeClr val="tx1"/>
                          </a:solidFill>
                        </a:rPr>
                        <a:t>Security and resilience</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trustworthiness)</a:t>
                      </a:r>
                    </a:p>
                  </a:txBody>
                  <a:tcPr anchor="ctr"/>
                </a:tc>
                <a:tc>
                  <a:txBody>
                    <a:bodyPr/>
                    <a:lstStyle/>
                    <a:p>
                      <a:pPr algn="ctr"/>
                      <a:r>
                        <a:rPr lang="en-US" sz="1050" dirty="0">
                          <a:solidFill>
                            <a:schemeClr val="tx1"/>
                          </a:solidFill>
                        </a:rPr>
                        <a:t>(in social sustainability)</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1225987046"/>
                  </a:ext>
                </a:extLst>
              </a:tr>
              <a:tr h="362952">
                <a:tc>
                  <a:txBody>
                    <a:bodyPr/>
                    <a:lstStyle/>
                    <a:p>
                      <a:r>
                        <a:rPr lang="en-US" sz="1400" dirty="0">
                          <a:solidFill>
                            <a:schemeClr val="tx1"/>
                          </a:solidFill>
                        </a:rPr>
                        <a:t>Trustworthiness</a:t>
                      </a:r>
                    </a:p>
                  </a:txBody>
                  <a:tcPr anchor="ctr"/>
                </a:tc>
                <a:tc>
                  <a:txBody>
                    <a:bodyPr/>
                    <a:lstStyle/>
                    <a:p>
                      <a:pPr algn="ctr"/>
                      <a:endParaRPr lang="en-US" sz="1400">
                        <a:solidFill>
                          <a:schemeClr val="tx1"/>
                        </a:solidFill>
                      </a:endParaRPr>
                    </a:p>
                  </a:txBody>
                  <a:tcPr anchor="ctr"/>
                </a:tc>
                <a:tc>
                  <a:txBody>
                    <a:bodyPr/>
                    <a:lstStyle/>
                    <a:p>
                      <a:pPr algn="ctr"/>
                      <a:r>
                        <a:rPr lang="en-US" sz="1400">
                          <a:solidFill>
                            <a:schemeClr val="tx1"/>
                          </a:solidFill>
                        </a:rPr>
                        <a:t>x</a:t>
                      </a:r>
                    </a:p>
                  </a:txBody>
                  <a:tcPr anchor="ctr"/>
                </a:tc>
                <a:tc>
                  <a:txBody>
                    <a:bodyPr/>
                    <a:lstStyle/>
                    <a:p>
                      <a:pPr algn="ctr"/>
                      <a:r>
                        <a:rPr lang="en-US" sz="1050" dirty="0">
                          <a:solidFill>
                            <a:schemeClr val="tx1"/>
                          </a:solidFill>
                        </a:rPr>
                        <a:t>(in social sustainability)</a:t>
                      </a:r>
                    </a:p>
                  </a:txBody>
                  <a:tcPr anchor="ctr"/>
                </a:tc>
                <a:tc>
                  <a:txBody>
                    <a:bodyPr/>
                    <a:lstStyle/>
                    <a:p>
                      <a:pPr algn="ctr"/>
                      <a:r>
                        <a:rPr lang="en-US" sz="1400" dirty="0">
                          <a:solidFill>
                            <a:schemeClr val="tx1"/>
                          </a:solidFill>
                        </a:rPr>
                        <a:t>x</a:t>
                      </a:r>
                    </a:p>
                  </a:txBody>
                  <a:tcPr anchor="ctr"/>
                </a:tc>
                <a:extLst>
                  <a:ext uri="{0D108BD9-81ED-4DB2-BD59-A6C34878D82A}">
                    <a16:rowId xmlns:a16="http://schemas.microsoft.com/office/drawing/2014/main" val="1726209549"/>
                  </a:ext>
                </a:extLst>
              </a:tr>
              <a:tr h="362952">
                <a:tc>
                  <a:txBody>
                    <a:bodyPr/>
                    <a:lstStyle/>
                    <a:p>
                      <a:r>
                        <a:rPr lang="en-US" sz="1400" dirty="0">
                          <a:solidFill>
                            <a:schemeClr val="tx1"/>
                          </a:solidFill>
                        </a:rPr>
                        <a:t>Privacy/confidentiality</a:t>
                      </a:r>
                    </a:p>
                  </a:txBody>
                  <a:tcPr anchor="ctr"/>
                </a:tc>
                <a:tc>
                  <a:txBody>
                    <a:bodyPr/>
                    <a:lstStyle/>
                    <a:p>
                      <a:pPr algn="ctr"/>
                      <a:endParaRPr lang="en-US" sz="1400">
                        <a:solidFill>
                          <a:schemeClr val="tx1"/>
                        </a:solidFill>
                      </a:endParaRPr>
                    </a:p>
                  </a:txBody>
                  <a:tcPr anchor="ctr"/>
                </a:tc>
                <a:tc>
                  <a:txBody>
                    <a:bodyPr/>
                    <a:lstStyle/>
                    <a:p>
                      <a:pPr algn="ctr"/>
                      <a:r>
                        <a:rPr lang="en-US" sz="1050" dirty="0">
                          <a:solidFill>
                            <a:schemeClr val="tx1"/>
                          </a:solidFill>
                        </a:rPr>
                        <a:t>(in trustworthiness)</a:t>
                      </a:r>
                    </a:p>
                  </a:txBody>
                  <a:tcPr anchor="ctr"/>
                </a:tc>
                <a:tc>
                  <a:txBody>
                    <a:bodyPr/>
                    <a:lstStyle/>
                    <a:p>
                      <a:pPr algn="ctr"/>
                      <a:endParaRPr lang="en-US" sz="1400">
                        <a:solidFill>
                          <a:schemeClr val="tx1"/>
                        </a:solidFill>
                      </a:endParaRPr>
                    </a:p>
                  </a:txBody>
                  <a:tcPr anchor="ctr"/>
                </a:tc>
                <a:tc>
                  <a:txBody>
                    <a:bodyPr/>
                    <a:lstStyle/>
                    <a:p>
                      <a:pPr algn="ctr"/>
                      <a:r>
                        <a:rPr lang="en-US" sz="1400" dirty="0">
                          <a:solidFill>
                            <a:schemeClr val="tx1"/>
                          </a:solidFill>
                        </a:rPr>
                        <a:t>x</a:t>
                      </a:r>
                    </a:p>
                  </a:txBody>
                  <a:tcPr anchor="ctr"/>
                </a:tc>
                <a:extLst>
                  <a:ext uri="{0D108BD9-81ED-4DB2-BD59-A6C34878D82A}">
                    <a16:rowId xmlns:a16="http://schemas.microsoft.com/office/drawing/2014/main" val="3342534844"/>
                  </a:ext>
                </a:extLst>
              </a:tr>
            </a:tbl>
          </a:graphicData>
        </a:graphic>
      </p:graphicFrame>
      <p:sp>
        <p:nvSpPr>
          <p:cNvPr id="7" name="TextBox 6">
            <a:extLst>
              <a:ext uri="{FF2B5EF4-FFF2-40B4-BE49-F238E27FC236}">
                <a16:creationId xmlns:a16="http://schemas.microsoft.com/office/drawing/2014/main" id="{B300669E-A954-B429-7EE3-3F156355C05E}"/>
              </a:ext>
            </a:extLst>
          </p:cNvPr>
          <p:cNvSpPr txBox="1"/>
          <p:nvPr/>
        </p:nvSpPr>
        <p:spPr>
          <a:xfrm>
            <a:off x="8736497" y="1510792"/>
            <a:ext cx="3180520" cy="4492443"/>
          </a:xfrm>
          <a:prstGeom prst="rect">
            <a:avLst/>
          </a:prstGeom>
          <a:noFill/>
          <a:ln>
            <a:solidFill>
              <a:schemeClr val="accent1"/>
            </a:solid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1" i="0" u="none" strike="noStrike" kern="1200" cap="none" spc="0" normalizeH="0" baseline="0" noProof="0" dirty="0">
                <a:ln>
                  <a:noFill/>
                </a:ln>
                <a:effectLst/>
                <a:uLnTx/>
                <a:uFillTx/>
                <a:latin typeface="Nokia Pure Text Light"/>
                <a:ea typeface="+mn-ea"/>
                <a:cs typeface="+mn-cs"/>
              </a:rPr>
              <a:t>Considerations on KVs and their granularity</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1" i="0" u="none" strike="noStrike" kern="1200" cap="none" spc="0" normalizeH="0" baseline="0" noProof="0" dirty="0">
                <a:ln>
                  <a:noFill/>
                </a:ln>
                <a:effectLst/>
                <a:uLnTx/>
                <a:uFillTx/>
                <a:latin typeface="Nokia Pure Text Light"/>
                <a:ea typeface="+mn-ea"/>
                <a:cs typeface="+mn-cs"/>
              </a:rPr>
              <a:t>Too co</a:t>
            </a:r>
            <a:r>
              <a:rPr lang="en-US" sz="2000" b="1" dirty="0" err="1">
                <a:latin typeface="Nokia Pure Text Light"/>
              </a:rPr>
              <a:t>arse</a:t>
            </a:r>
            <a:r>
              <a:rPr lang="en-US" sz="2000" b="1" dirty="0">
                <a:latin typeface="Nokia Pure Text Light"/>
              </a:rPr>
              <a:t> KVs</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dirty="0">
                <a:latin typeface="Nokia Pure Text Light"/>
              </a:rPr>
              <a:t>+ wide coverage</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0" i="0" u="none" strike="noStrike" kern="1200" cap="none" spc="0" normalizeH="0" baseline="0" noProof="0" dirty="0">
                <a:ln>
                  <a:noFill/>
                </a:ln>
                <a:effectLst/>
                <a:uLnTx/>
                <a:uFillTx/>
                <a:latin typeface="Nokia Pure Text Light"/>
                <a:ea typeface="+mn-ea"/>
                <a:cs typeface="+mn-cs"/>
              </a:rPr>
              <a:t>- </a:t>
            </a:r>
            <a:r>
              <a:rPr lang="en-US" sz="2000" dirty="0">
                <a:latin typeface="Nokia Pure Text Light"/>
              </a:rPr>
              <a:t>heterogeneous analysis per KV</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b="1" dirty="0">
                <a:latin typeface="Nokia Pure Text Light"/>
              </a:rPr>
              <a:t>Too granular KVs</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0" i="0" u="none" strike="noStrike" kern="1200" cap="none" spc="0" normalizeH="0" baseline="0" noProof="0" dirty="0">
                <a:ln>
                  <a:noFill/>
                </a:ln>
                <a:effectLst/>
                <a:uLnTx/>
                <a:uFillTx/>
                <a:latin typeface="Nokia Pure Text Light"/>
                <a:ea typeface="+mn-ea"/>
                <a:cs typeface="+mn-cs"/>
              </a:rPr>
              <a:t>- less exhaustive</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dirty="0">
                <a:latin typeface="Nokia Pure Text Light"/>
              </a:rPr>
              <a:t>+ clearer focus/impact</a:t>
            </a:r>
            <a:endParaRPr kumimoji="0" lang="en-US" sz="2000" b="0" i="0" u="none" strike="noStrike" kern="1200" cap="none" spc="0" normalizeH="0" baseline="0" noProof="0" dirty="0">
              <a:ln>
                <a:noFill/>
              </a:ln>
              <a:effectLst/>
              <a:uLnTx/>
              <a:uFillTx/>
              <a:latin typeface="Nokia Pure Text Light"/>
              <a:ea typeface="+mn-ea"/>
              <a:cs typeface="+mn-cs"/>
            </a:endParaRPr>
          </a:p>
        </p:txBody>
      </p:sp>
      <p:sp>
        <p:nvSpPr>
          <p:cNvPr id="8" name="TextBox 7">
            <a:extLst>
              <a:ext uri="{FF2B5EF4-FFF2-40B4-BE49-F238E27FC236}">
                <a16:creationId xmlns:a16="http://schemas.microsoft.com/office/drawing/2014/main" id="{7C9E9914-1E47-9648-B785-D2D6417434FD}"/>
              </a:ext>
            </a:extLst>
          </p:cNvPr>
          <p:cNvSpPr txBox="1"/>
          <p:nvPr/>
        </p:nvSpPr>
        <p:spPr>
          <a:xfrm>
            <a:off x="556800" y="5771780"/>
            <a:ext cx="8012165" cy="646331"/>
          </a:xfrm>
          <a:prstGeom prst="rect">
            <a:avLst/>
          </a:prstGeom>
          <a:solidFill>
            <a:schemeClr val="bg2">
              <a:lumMod val="20000"/>
              <a:lumOff val="80000"/>
            </a:schemeClr>
          </a:solidFill>
          <a:ln>
            <a:noFill/>
          </a:ln>
        </p:spPr>
        <p:txBody>
          <a:bodyPr wrap="square">
            <a:spAutoFit/>
          </a:bodyPr>
          <a:lstStyle/>
          <a:p>
            <a:pPr lvl="1"/>
            <a:r>
              <a:rPr lang="en-US" sz="1800" dirty="0">
                <a:solidFill>
                  <a:schemeClr val="tx1">
                    <a:lumMod val="10000"/>
                  </a:schemeClr>
                </a:solidFill>
              </a:rPr>
              <a:t>Note: The fact of considering a KV does not mean that 3GPP/SA1 has an impact on the full meaning/scope of such KV.</a:t>
            </a:r>
          </a:p>
        </p:txBody>
      </p:sp>
    </p:spTree>
    <p:extLst>
      <p:ext uri="{BB962C8B-B14F-4D97-AF65-F5344CB8AC3E}">
        <p14:creationId xmlns:p14="http://schemas.microsoft.com/office/powerpoint/2010/main" val="2291235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2. About possible Key Values for SA1</a:t>
            </a:r>
            <a:br>
              <a:rPr lang="en-US" dirty="0"/>
            </a:br>
            <a:r>
              <a:rPr lang="en-US" dirty="0"/>
              <a:t>Recommendations</a:t>
            </a:r>
          </a:p>
        </p:txBody>
      </p:sp>
      <p:sp>
        <p:nvSpPr>
          <p:cNvPr id="78" name="Rectangle 77">
            <a:extLst>
              <a:ext uri="{FF2B5EF4-FFF2-40B4-BE49-F238E27FC236}">
                <a16:creationId xmlns:a16="http://schemas.microsoft.com/office/drawing/2014/main" id="{36A79F52-0F6A-4567-88A6-069BD379A7B7}"/>
              </a:ext>
            </a:extLst>
          </p:cNvPr>
          <p:cNvSpPr/>
          <p:nvPr/>
        </p:nvSpPr>
        <p:spPr>
          <a:xfrm>
            <a:off x="4125050" y="1586601"/>
            <a:ext cx="3377045" cy="606000"/>
          </a:xfrm>
          <a:prstGeom prst="rect">
            <a:avLst/>
          </a:prstGeom>
          <a:solidFill>
            <a:srgbClr val="005AFF"/>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chemeClr val="bg1"/>
                </a:solidFill>
                <a:effectLst/>
                <a:uLnTx/>
                <a:uFillTx/>
                <a:latin typeface="Nokia Pure Text Light"/>
                <a:ea typeface="+mn-ea"/>
                <a:cs typeface="+mn-cs"/>
              </a:rPr>
              <a:t>Sustainability</a:t>
            </a:r>
          </a:p>
        </p:txBody>
      </p:sp>
      <p:sp>
        <p:nvSpPr>
          <p:cNvPr id="79" name="Rectangle 78">
            <a:extLst>
              <a:ext uri="{FF2B5EF4-FFF2-40B4-BE49-F238E27FC236}">
                <a16:creationId xmlns:a16="http://schemas.microsoft.com/office/drawing/2014/main" id="{0A781A73-082D-6AE8-4961-CC0851CD135A}"/>
              </a:ext>
            </a:extLst>
          </p:cNvPr>
          <p:cNvSpPr/>
          <p:nvPr/>
        </p:nvSpPr>
        <p:spPr>
          <a:xfrm>
            <a:off x="2868602" y="2930756"/>
            <a:ext cx="1517073" cy="606000"/>
          </a:xfrm>
          <a:prstGeom prst="rect">
            <a:avLst/>
          </a:prstGeom>
          <a:solidFill>
            <a:srgbClr val="23ABB6"/>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Environmental</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0" name="TextBox 79">
            <a:extLst>
              <a:ext uri="{FF2B5EF4-FFF2-40B4-BE49-F238E27FC236}">
                <a16:creationId xmlns:a16="http://schemas.microsoft.com/office/drawing/2014/main" id="{6BCB7DD4-F8E5-198A-307E-F4C0BC602F70}"/>
              </a:ext>
            </a:extLst>
          </p:cNvPr>
          <p:cNvSpPr txBox="1"/>
          <p:nvPr/>
        </p:nvSpPr>
        <p:spPr>
          <a:xfrm>
            <a:off x="915111" y="1788037"/>
            <a:ext cx="758536" cy="259773"/>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1400" b="1" dirty="0">
                <a:solidFill>
                  <a:srgbClr val="005AFF"/>
                </a:solidFill>
                <a:latin typeface="Nokia Pure Text Light"/>
              </a:rPr>
              <a:t>1 focus</a:t>
            </a:r>
          </a:p>
        </p:txBody>
      </p:sp>
      <p:sp>
        <p:nvSpPr>
          <p:cNvPr id="81" name="TextBox 80">
            <a:extLst>
              <a:ext uri="{FF2B5EF4-FFF2-40B4-BE49-F238E27FC236}">
                <a16:creationId xmlns:a16="http://schemas.microsoft.com/office/drawing/2014/main" id="{7550D2D0-5CB7-31C2-6E78-66250ACCFB0A}"/>
              </a:ext>
            </a:extLst>
          </p:cNvPr>
          <p:cNvSpPr txBox="1"/>
          <p:nvPr/>
        </p:nvSpPr>
        <p:spPr>
          <a:xfrm>
            <a:off x="915111" y="3103870"/>
            <a:ext cx="758536" cy="259773"/>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1400" b="1" dirty="0">
                <a:solidFill>
                  <a:schemeClr val="accent5"/>
                </a:solidFill>
                <a:latin typeface="Nokia Pure Text Light"/>
              </a:rPr>
              <a:t>3 pillars / aspects</a:t>
            </a:r>
          </a:p>
        </p:txBody>
      </p:sp>
      <p:sp>
        <p:nvSpPr>
          <p:cNvPr id="82" name="TextBox 81">
            <a:extLst>
              <a:ext uri="{FF2B5EF4-FFF2-40B4-BE49-F238E27FC236}">
                <a16:creationId xmlns:a16="http://schemas.microsoft.com/office/drawing/2014/main" id="{A11ACBBB-3703-497C-0325-33D826E2A59A}"/>
              </a:ext>
            </a:extLst>
          </p:cNvPr>
          <p:cNvSpPr txBox="1"/>
          <p:nvPr/>
        </p:nvSpPr>
        <p:spPr>
          <a:xfrm>
            <a:off x="906294" y="4337452"/>
            <a:ext cx="2236460" cy="744497"/>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2800" b="1" dirty="0">
                <a:solidFill>
                  <a:srgbClr val="FF0000"/>
                </a:solidFill>
                <a:latin typeface="Nokia Pure Text Light"/>
              </a:rPr>
              <a:t>4 Key Values</a:t>
            </a:r>
          </a:p>
          <a:p>
            <a:pPr defTabSz="180000">
              <a:spcAft>
                <a:spcPts val="300"/>
              </a:spcAft>
              <a:buFont typeface="+mj-lt"/>
              <a:buNone/>
              <a:tabLst>
                <a:tab pos="180000" algn="l"/>
              </a:tabLst>
            </a:pPr>
            <a:r>
              <a:rPr lang="en-US" sz="1400" b="1" dirty="0">
                <a:solidFill>
                  <a:srgbClr val="FF0000"/>
                </a:solidFill>
                <a:latin typeface="Nokia Pure Text Light"/>
              </a:rPr>
              <a:t>(or ”sustainability”  values)</a:t>
            </a:r>
          </a:p>
        </p:txBody>
      </p:sp>
      <p:sp>
        <p:nvSpPr>
          <p:cNvPr id="83" name="Rectangle 82">
            <a:extLst>
              <a:ext uri="{FF2B5EF4-FFF2-40B4-BE49-F238E27FC236}">
                <a16:creationId xmlns:a16="http://schemas.microsoft.com/office/drawing/2014/main" id="{6A880250-2DF8-35E8-31CA-7BD27263B16E}"/>
              </a:ext>
            </a:extLst>
          </p:cNvPr>
          <p:cNvSpPr/>
          <p:nvPr/>
        </p:nvSpPr>
        <p:spPr>
          <a:xfrm>
            <a:off x="5057620" y="2930756"/>
            <a:ext cx="1517073" cy="606000"/>
          </a:xfrm>
          <a:prstGeom prst="rect">
            <a:avLst/>
          </a:prstGeom>
          <a:solidFill>
            <a:srgbClr val="23ABB6"/>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Social</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4" name="Rectangle 83">
            <a:extLst>
              <a:ext uri="{FF2B5EF4-FFF2-40B4-BE49-F238E27FC236}">
                <a16:creationId xmlns:a16="http://schemas.microsoft.com/office/drawing/2014/main" id="{06C6B924-0851-DFD7-726C-023FB234CFD7}"/>
              </a:ext>
            </a:extLst>
          </p:cNvPr>
          <p:cNvSpPr/>
          <p:nvPr/>
        </p:nvSpPr>
        <p:spPr>
          <a:xfrm>
            <a:off x="7478702" y="2930756"/>
            <a:ext cx="1517073" cy="606000"/>
          </a:xfrm>
          <a:prstGeom prst="rect">
            <a:avLst/>
          </a:prstGeom>
          <a:solidFill>
            <a:srgbClr val="23ABB6"/>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Economic</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6" name="Rectangle 85">
            <a:extLst>
              <a:ext uri="{FF2B5EF4-FFF2-40B4-BE49-F238E27FC236}">
                <a16:creationId xmlns:a16="http://schemas.microsoft.com/office/drawing/2014/main" id="{B3BEA53E-F22D-D3B5-40D4-8B7C24C123F0}"/>
              </a:ext>
            </a:extLst>
          </p:cNvPr>
          <p:cNvSpPr/>
          <p:nvPr/>
        </p:nvSpPr>
        <p:spPr>
          <a:xfrm>
            <a:off x="4555393" y="4337452"/>
            <a:ext cx="1177637" cy="606000"/>
          </a:xfrm>
          <a:prstGeom prst="rect">
            <a:avLst/>
          </a:prstGeom>
          <a:solidFill>
            <a:srgbClr val="CCCCCC"/>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Inclusivity / Digital inclusion</a:t>
            </a:r>
            <a:endParaRPr kumimoji="0" lang="en-US" sz="1200" b="0" i="1" u="none" strike="noStrike" kern="0" cap="none" spc="0" normalizeH="0" baseline="0" noProof="0" dirty="0">
              <a:ln>
                <a:noFill/>
              </a:ln>
              <a:solidFill>
                <a:srgbClr val="001135"/>
              </a:solidFill>
              <a:effectLst/>
              <a:uLnTx/>
              <a:uFillTx/>
              <a:latin typeface="Nokia Pure Text Light"/>
              <a:ea typeface="+mn-ea"/>
              <a:cs typeface="+mn-cs"/>
            </a:endParaRPr>
          </a:p>
        </p:txBody>
      </p:sp>
      <p:sp>
        <p:nvSpPr>
          <p:cNvPr id="87" name="Rectangle 86">
            <a:extLst>
              <a:ext uri="{FF2B5EF4-FFF2-40B4-BE49-F238E27FC236}">
                <a16:creationId xmlns:a16="http://schemas.microsoft.com/office/drawing/2014/main" id="{A43143CB-A945-74A6-C107-9B27711C6742}"/>
              </a:ext>
            </a:extLst>
          </p:cNvPr>
          <p:cNvSpPr/>
          <p:nvPr/>
        </p:nvSpPr>
        <p:spPr>
          <a:xfrm>
            <a:off x="4536280" y="5491808"/>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Ubiquitous connectivity</a:t>
            </a:r>
          </a:p>
        </p:txBody>
      </p:sp>
      <p:sp>
        <p:nvSpPr>
          <p:cNvPr id="88" name="Rectangle 87">
            <a:extLst>
              <a:ext uri="{FF2B5EF4-FFF2-40B4-BE49-F238E27FC236}">
                <a16:creationId xmlns:a16="http://schemas.microsoft.com/office/drawing/2014/main" id="{430498AC-D3AD-5988-18B2-BDA921038491}"/>
              </a:ext>
            </a:extLst>
          </p:cNvPr>
          <p:cNvSpPr/>
          <p:nvPr/>
        </p:nvSpPr>
        <p:spPr>
          <a:xfrm>
            <a:off x="6294450" y="4322758"/>
            <a:ext cx="1402775" cy="606000"/>
          </a:xfrm>
          <a:prstGeom prst="rect">
            <a:avLst/>
          </a:prstGeom>
          <a:solidFill>
            <a:srgbClr val="CCCCCC"/>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Trustworthiness</a:t>
            </a:r>
          </a:p>
        </p:txBody>
      </p:sp>
      <p:cxnSp>
        <p:nvCxnSpPr>
          <p:cNvPr id="91" name="Straight Arrow Connector 90">
            <a:extLst>
              <a:ext uri="{FF2B5EF4-FFF2-40B4-BE49-F238E27FC236}">
                <a16:creationId xmlns:a16="http://schemas.microsoft.com/office/drawing/2014/main" id="{BD576B59-EE86-6BC4-6273-31F17926CE27}"/>
              </a:ext>
            </a:extLst>
          </p:cNvPr>
          <p:cNvCxnSpPr>
            <a:cxnSpLocks/>
            <a:stCxn id="83" idx="2"/>
            <a:endCxn id="86" idx="0"/>
          </p:cNvCxnSpPr>
          <p:nvPr/>
        </p:nvCxnSpPr>
        <p:spPr>
          <a:xfrm flipH="1">
            <a:off x="5144212" y="3536756"/>
            <a:ext cx="671945" cy="800696"/>
          </a:xfrm>
          <a:prstGeom prst="straightConnector1">
            <a:avLst/>
          </a:prstGeom>
          <a:noFill/>
          <a:ln w="6350" cap="flat" cmpd="sng" algn="ctr">
            <a:solidFill>
              <a:srgbClr val="001135"/>
            </a:solidFill>
            <a:prstDash val="solid"/>
            <a:miter lim="800000"/>
            <a:tailEnd type="triangle"/>
          </a:ln>
          <a:effectLst/>
        </p:spPr>
      </p:cxnSp>
      <p:cxnSp>
        <p:nvCxnSpPr>
          <p:cNvPr id="92" name="Straight Arrow Connector 91">
            <a:extLst>
              <a:ext uri="{FF2B5EF4-FFF2-40B4-BE49-F238E27FC236}">
                <a16:creationId xmlns:a16="http://schemas.microsoft.com/office/drawing/2014/main" id="{A236FCB3-FB20-96FF-BA08-280734C84496}"/>
              </a:ext>
            </a:extLst>
          </p:cNvPr>
          <p:cNvCxnSpPr>
            <a:cxnSpLocks/>
            <a:stCxn id="78" idx="2"/>
            <a:endCxn id="79" idx="0"/>
          </p:cNvCxnSpPr>
          <p:nvPr/>
        </p:nvCxnSpPr>
        <p:spPr>
          <a:xfrm flipH="1">
            <a:off x="3627139" y="2192601"/>
            <a:ext cx="2186434" cy="738155"/>
          </a:xfrm>
          <a:prstGeom prst="straightConnector1">
            <a:avLst/>
          </a:prstGeom>
          <a:noFill/>
          <a:ln w="6350" cap="flat" cmpd="sng" algn="ctr">
            <a:solidFill>
              <a:srgbClr val="001135"/>
            </a:solidFill>
            <a:prstDash val="solid"/>
            <a:miter lim="800000"/>
            <a:tailEnd type="triangle"/>
          </a:ln>
          <a:effectLst/>
        </p:spPr>
      </p:cxnSp>
      <p:cxnSp>
        <p:nvCxnSpPr>
          <p:cNvPr id="93" name="Straight Arrow Connector 92">
            <a:extLst>
              <a:ext uri="{FF2B5EF4-FFF2-40B4-BE49-F238E27FC236}">
                <a16:creationId xmlns:a16="http://schemas.microsoft.com/office/drawing/2014/main" id="{8EFB4D1A-BB3E-18D5-28B6-AC191597B5BD}"/>
              </a:ext>
            </a:extLst>
          </p:cNvPr>
          <p:cNvCxnSpPr>
            <a:cxnSpLocks/>
            <a:stCxn id="78" idx="2"/>
            <a:endCxn id="83" idx="0"/>
          </p:cNvCxnSpPr>
          <p:nvPr/>
        </p:nvCxnSpPr>
        <p:spPr>
          <a:xfrm>
            <a:off x="5813573" y="2192601"/>
            <a:ext cx="2584" cy="738155"/>
          </a:xfrm>
          <a:prstGeom prst="straightConnector1">
            <a:avLst/>
          </a:prstGeom>
          <a:noFill/>
          <a:ln w="6350" cap="flat" cmpd="sng" algn="ctr">
            <a:solidFill>
              <a:srgbClr val="001135"/>
            </a:solidFill>
            <a:prstDash val="solid"/>
            <a:miter lim="800000"/>
            <a:tailEnd type="triangle"/>
          </a:ln>
          <a:effectLst/>
        </p:spPr>
      </p:cxnSp>
      <p:cxnSp>
        <p:nvCxnSpPr>
          <p:cNvPr id="94" name="Straight Arrow Connector 93">
            <a:extLst>
              <a:ext uri="{FF2B5EF4-FFF2-40B4-BE49-F238E27FC236}">
                <a16:creationId xmlns:a16="http://schemas.microsoft.com/office/drawing/2014/main" id="{6DB30D0A-DD8C-0E59-B66C-C07507AFC2B3}"/>
              </a:ext>
            </a:extLst>
          </p:cNvPr>
          <p:cNvCxnSpPr>
            <a:cxnSpLocks/>
            <a:stCxn id="78" idx="2"/>
            <a:endCxn id="84" idx="0"/>
          </p:cNvCxnSpPr>
          <p:nvPr/>
        </p:nvCxnSpPr>
        <p:spPr>
          <a:xfrm>
            <a:off x="5813573" y="2192601"/>
            <a:ext cx="2423666" cy="738155"/>
          </a:xfrm>
          <a:prstGeom prst="straightConnector1">
            <a:avLst/>
          </a:prstGeom>
          <a:noFill/>
          <a:ln w="6350" cap="flat" cmpd="sng" algn="ctr">
            <a:solidFill>
              <a:srgbClr val="001135"/>
            </a:solidFill>
            <a:prstDash val="solid"/>
            <a:miter lim="800000"/>
            <a:tailEnd type="triangle"/>
          </a:ln>
          <a:effectLst/>
        </p:spPr>
      </p:cxnSp>
      <p:cxnSp>
        <p:nvCxnSpPr>
          <p:cNvPr id="96" name="Straight Arrow Connector 95">
            <a:extLst>
              <a:ext uri="{FF2B5EF4-FFF2-40B4-BE49-F238E27FC236}">
                <a16:creationId xmlns:a16="http://schemas.microsoft.com/office/drawing/2014/main" id="{5F287B17-271B-85E3-37BA-83B8F2DF681F}"/>
              </a:ext>
            </a:extLst>
          </p:cNvPr>
          <p:cNvCxnSpPr>
            <a:cxnSpLocks/>
            <a:stCxn id="88" idx="2"/>
            <a:endCxn id="122" idx="0"/>
          </p:cNvCxnSpPr>
          <p:nvPr/>
        </p:nvCxnSpPr>
        <p:spPr>
          <a:xfrm flipH="1">
            <a:off x="6478577" y="4928758"/>
            <a:ext cx="517261" cy="563051"/>
          </a:xfrm>
          <a:prstGeom prst="straightConnector1">
            <a:avLst/>
          </a:prstGeom>
          <a:noFill/>
          <a:ln w="6350" cap="flat" cmpd="sng" algn="ctr">
            <a:solidFill>
              <a:srgbClr val="001135"/>
            </a:solidFill>
            <a:prstDash val="solid"/>
            <a:miter lim="800000"/>
            <a:tailEnd type="triangle"/>
          </a:ln>
          <a:effectLst/>
        </p:spPr>
      </p:cxnSp>
      <p:cxnSp>
        <p:nvCxnSpPr>
          <p:cNvPr id="97" name="Straight Arrow Connector 96">
            <a:extLst>
              <a:ext uri="{FF2B5EF4-FFF2-40B4-BE49-F238E27FC236}">
                <a16:creationId xmlns:a16="http://schemas.microsoft.com/office/drawing/2014/main" id="{9FA71BD9-A591-F4A0-C2A7-2893BF2420FD}"/>
              </a:ext>
            </a:extLst>
          </p:cNvPr>
          <p:cNvCxnSpPr>
            <a:cxnSpLocks/>
            <a:stCxn id="88" idx="2"/>
            <a:endCxn id="123" idx="0"/>
          </p:cNvCxnSpPr>
          <p:nvPr/>
        </p:nvCxnSpPr>
        <p:spPr>
          <a:xfrm>
            <a:off x="6995838" y="4928758"/>
            <a:ext cx="929517" cy="563051"/>
          </a:xfrm>
          <a:prstGeom prst="straightConnector1">
            <a:avLst/>
          </a:prstGeom>
          <a:noFill/>
          <a:ln w="6350" cap="flat" cmpd="sng" algn="ctr">
            <a:solidFill>
              <a:srgbClr val="001135"/>
            </a:solidFill>
            <a:prstDash val="solid"/>
            <a:miter lim="800000"/>
            <a:tailEnd type="triangle"/>
          </a:ln>
          <a:effectLst/>
        </p:spPr>
      </p:cxnSp>
      <p:cxnSp>
        <p:nvCxnSpPr>
          <p:cNvPr id="98" name="Straight Arrow Connector 97">
            <a:extLst>
              <a:ext uri="{FF2B5EF4-FFF2-40B4-BE49-F238E27FC236}">
                <a16:creationId xmlns:a16="http://schemas.microsoft.com/office/drawing/2014/main" id="{0DAA1812-E7B5-E2E5-DE9C-38FA483D10B9}"/>
              </a:ext>
            </a:extLst>
          </p:cNvPr>
          <p:cNvCxnSpPr>
            <a:cxnSpLocks/>
            <a:stCxn id="83" idx="2"/>
            <a:endCxn id="88" idx="0"/>
          </p:cNvCxnSpPr>
          <p:nvPr/>
        </p:nvCxnSpPr>
        <p:spPr>
          <a:xfrm>
            <a:off x="5816157" y="3536756"/>
            <a:ext cx="1179681" cy="786002"/>
          </a:xfrm>
          <a:prstGeom prst="straightConnector1">
            <a:avLst/>
          </a:prstGeom>
          <a:noFill/>
          <a:ln w="6350" cap="flat" cmpd="sng" algn="ctr">
            <a:solidFill>
              <a:srgbClr val="001135"/>
            </a:solidFill>
            <a:prstDash val="solid"/>
            <a:miter lim="800000"/>
            <a:tailEnd type="triangle"/>
          </a:ln>
          <a:effectLst/>
        </p:spPr>
      </p:cxnSp>
      <p:cxnSp>
        <p:nvCxnSpPr>
          <p:cNvPr id="99" name="Straight Arrow Connector 98">
            <a:extLst>
              <a:ext uri="{FF2B5EF4-FFF2-40B4-BE49-F238E27FC236}">
                <a16:creationId xmlns:a16="http://schemas.microsoft.com/office/drawing/2014/main" id="{83E93B70-7054-2A1B-3A93-561A4912FD76}"/>
              </a:ext>
            </a:extLst>
          </p:cNvPr>
          <p:cNvCxnSpPr>
            <a:cxnSpLocks/>
            <a:stCxn id="86" idx="2"/>
            <a:endCxn id="87" idx="0"/>
          </p:cNvCxnSpPr>
          <p:nvPr/>
        </p:nvCxnSpPr>
        <p:spPr>
          <a:xfrm flipH="1">
            <a:off x="5125099" y="4943452"/>
            <a:ext cx="19113" cy="548356"/>
          </a:xfrm>
          <a:prstGeom prst="straightConnector1">
            <a:avLst/>
          </a:prstGeom>
          <a:noFill/>
          <a:ln w="6350" cap="flat" cmpd="sng" algn="ctr">
            <a:solidFill>
              <a:srgbClr val="001135"/>
            </a:solidFill>
            <a:prstDash val="solid"/>
            <a:miter lim="800000"/>
            <a:tailEnd type="triangle"/>
          </a:ln>
          <a:effectLst/>
        </p:spPr>
      </p:cxnSp>
      <p:sp>
        <p:nvSpPr>
          <p:cNvPr id="122" name="Rectangle 121">
            <a:extLst>
              <a:ext uri="{FF2B5EF4-FFF2-40B4-BE49-F238E27FC236}">
                <a16:creationId xmlns:a16="http://schemas.microsoft.com/office/drawing/2014/main" id="{2C07670A-F1C8-5801-B39C-5E9C85C0961E}"/>
              </a:ext>
            </a:extLst>
          </p:cNvPr>
          <p:cNvSpPr/>
          <p:nvPr/>
        </p:nvSpPr>
        <p:spPr>
          <a:xfrm>
            <a:off x="5889758" y="5491809"/>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Security &amp; resilience</a:t>
            </a:r>
          </a:p>
        </p:txBody>
      </p:sp>
      <p:sp>
        <p:nvSpPr>
          <p:cNvPr id="123" name="Rectangle 122">
            <a:extLst>
              <a:ext uri="{FF2B5EF4-FFF2-40B4-BE49-F238E27FC236}">
                <a16:creationId xmlns:a16="http://schemas.microsoft.com/office/drawing/2014/main" id="{515C5552-203D-C2B7-FF7F-EF3141F45C08}"/>
              </a:ext>
            </a:extLst>
          </p:cNvPr>
          <p:cNvSpPr/>
          <p:nvPr/>
        </p:nvSpPr>
        <p:spPr>
          <a:xfrm>
            <a:off x="7336536" y="5491809"/>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Privacy / confidentiality</a:t>
            </a:r>
          </a:p>
        </p:txBody>
      </p:sp>
      <p:sp>
        <p:nvSpPr>
          <p:cNvPr id="130" name="TextBox 129">
            <a:extLst>
              <a:ext uri="{FF2B5EF4-FFF2-40B4-BE49-F238E27FC236}">
                <a16:creationId xmlns:a16="http://schemas.microsoft.com/office/drawing/2014/main" id="{90793862-F3F7-167D-2E61-399E1F475A66}"/>
              </a:ext>
            </a:extLst>
          </p:cNvPr>
          <p:cNvSpPr txBox="1"/>
          <p:nvPr/>
        </p:nvSpPr>
        <p:spPr>
          <a:xfrm>
            <a:off x="7533328" y="1643546"/>
            <a:ext cx="4574693" cy="461665"/>
          </a:xfrm>
          <a:prstGeom prst="rect">
            <a:avLst/>
          </a:prstGeom>
          <a:noFill/>
        </p:spPr>
        <p:txBody>
          <a:bodyPr wrap="square">
            <a:spAutoFit/>
          </a:bodyPr>
          <a:lstStyle/>
          <a:p>
            <a:r>
              <a:rPr lang="en-US" sz="1200" i="1" dirty="0"/>
              <a:t>“ensuring that today’s actions do not limit the range of economic, social and environmental options to future generations” *</a:t>
            </a:r>
          </a:p>
        </p:txBody>
      </p:sp>
      <p:sp>
        <p:nvSpPr>
          <p:cNvPr id="132" name="Rectangle 131">
            <a:extLst>
              <a:ext uri="{FF2B5EF4-FFF2-40B4-BE49-F238E27FC236}">
                <a16:creationId xmlns:a16="http://schemas.microsoft.com/office/drawing/2014/main" id="{2312B6AE-36F9-81B2-710E-5F9A087C7B94}"/>
              </a:ext>
            </a:extLst>
          </p:cNvPr>
          <p:cNvSpPr/>
          <p:nvPr/>
        </p:nvSpPr>
        <p:spPr>
          <a:xfrm>
            <a:off x="8854751" y="3969146"/>
            <a:ext cx="3041780" cy="1231641"/>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200" dirty="0"/>
              <a:t>The split of “Social Sustainability” ensures sharp addressing of the very broad scope far beyond 3GPP scope of work. It further allows better mapping with IMT-2030 goals and a clearer focus of SA1 work.</a:t>
            </a:r>
          </a:p>
        </p:txBody>
      </p:sp>
      <p:sp>
        <p:nvSpPr>
          <p:cNvPr id="2" name="TextBox 1">
            <a:extLst>
              <a:ext uri="{FF2B5EF4-FFF2-40B4-BE49-F238E27FC236}">
                <a16:creationId xmlns:a16="http://schemas.microsoft.com/office/drawing/2014/main" id="{403C382F-1A56-AB1B-93FD-DC2B333C842F}"/>
              </a:ext>
            </a:extLst>
          </p:cNvPr>
          <p:cNvSpPr txBox="1"/>
          <p:nvPr/>
        </p:nvSpPr>
        <p:spPr>
          <a:xfrm>
            <a:off x="9210867" y="6498595"/>
            <a:ext cx="1701107" cy="261610"/>
          </a:xfrm>
          <a:prstGeom prst="rect">
            <a:avLst/>
          </a:prstGeom>
          <a:noFill/>
        </p:spPr>
        <p:txBody>
          <a:bodyPr wrap="none" rtlCol="0">
            <a:spAutoFit/>
          </a:bodyPr>
          <a:lstStyle/>
          <a:p>
            <a:r>
              <a:rPr lang="en-US" sz="1100" dirty="0"/>
              <a:t>* From </a:t>
            </a:r>
            <a:r>
              <a:rPr lang="en-US" sz="1100" dirty="0">
                <a:hlinkClick r:id="rId2"/>
              </a:rPr>
              <a:t>ITU-R M-2160-0 </a:t>
            </a:r>
            <a:endParaRPr lang="en-US" sz="1100" dirty="0"/>
          </a:p>
        </p:txBody>
      </p:sp>
    </p:spTree>
    <p:extLst>
      <p:ext uri="{BB962C8B-B14F-4D97-AF65-F5344CB8AC3E}">
        <p14:creationId xmlns:p14="http://schemas.microsoft.com/office/powerpoint/2010/main" val="2182585096"/>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RBI5PAMIO524-1616901215-21524</_dlc_DocId>
    <HideFromDelve xmlns="71c5aaf6-e6ce-465b-b873-5148d2a4c105">false</HideFromDelve>
    <_dlc_DocIdUrl xmlns="71c5aaf6-e6ce-465b-b873-5148d2a4c105">
      <Url>https://nokia.sharepoint.com/sites/gxp/_layouts/15/DocIdRedir.aspx?ID=RBI5PAMIO524-1616901215-21524</Url>
      <Description>RBI5PAMIO524-1616901215-21524</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2.xml><?xml version="1.0" encoding="utf-8"?>
<ds:datastoreItem xmlns:ds="http://schemas.openxmlformats.org/officeDocument/2006/customXml" ds:itemID="{BB91150F-6C29-4D01-9C2A-26DFE2253169}">
  <ds:schemaRefs>
    <ds:schemaRef ds:uri="http://schemas.openxmlformats.org/package/2006/metadata/core-properties"/>
    <ds:schemaRef ds:uri="http://purl.org/dc/elements/1.1/"/>
    <ds:schemaRef ds:uri="http://schemas.microsoft.com/office/2006/documentManagement/types"/>
    <ds:schemaRef ds:uri="http://purl.org/dc/dcmitype/"/>
    <ds:schemaRef ds:uri="http://schemas.microsoft.com/office/2006/metadata/properties"/>
    <ds:schemaRef ds:uri="71c5aaf6-e6ce-465b-b873-5148d2a4c105"/>
    <ds:schemaRef ds:uri="http://schemas.microsoft.com/office/infopath/2007/PartnerControls"/>
    <ds:schemaRef ds:uri="http://purl.org/dc/terms/"/>
    <ds:schemaRef ds:uri="7275bb01-7583-478d-bc14-e839a2dd5989"/>
    <ds:schemaRef ds:uri="3f2ce089-3858-4176-9a21-a30f9204848e"/>
    <ds:schemaRef ds:uri="http://www.w3.org/XML/1998/namespace"/>
  </ds:schemaRefs>
</ds:datastoreItem>
</file>

<file path=customXml/itemProps3.xml><?xml version="1.0" encoding="utf-8"?>
<ds:datastoreItem xmlns:ds="http://schemas.openxmlformats.org/officeDocument/2006/customXml" ds:itemID="{C6FDE0B1-8167-42BF-ABFE-28D1A20CF4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5.xml><?xml version="1.0" encoding="utf-8"?>
<ds:datastoreItem xmlns:ds="http://schemas.openxmlformats.org/officeDocument/2006/customXml" ds:itemID="{173B6770-7949-4878-B121-224886B9464B}">
  <ds:schemaRefs>
    <ds:schemaRef ds:uri="http://schemas.microsoft.com/sharepoint/events"/>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1864</Words>
  <Application>Microsoft Office PowerPoint</Application>
  <PresentationFormat>Widescreen</PresentationFormat>
  <Paragraphs>178</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Courier New</vt:lpstr>
      <vt:lpstr>Nokia Pure Text Light</vt:lpstr>
      <vt:lpstr>Times New Roman</vt:lpstr>
      <vt:lpstr>2_Office Theme</vt:lpstr>
      <vt:lpstr>PowerPoint Presentation</vt:lpstr>
      <vt:lpstr>Background (1/2)</vt:lpstr>
      <vt:lpstr>Background (2/2)</vt:lpstr>
      <vt:lpstr>Summary of contribution</vt:lpstr>
      <vt:lpstr>1. Terminology KV as “Goal” vs “Outcome”</vt:lpstr>
      <vt:lpstr>1. Terminology “Key Value” or… ?</vt:lpstr>
      <vt:lpstr>1. Terminology Recommendations</vt:lpstr>
      <vt:lpstr>2. About possible Key Values for SA1 Feedback from SA1#105</vt:lpstr>
      <vt:lpstr>2. About possible Key Values for SA1 Recommendations</vt:lpstr>
      <vt:lpstr>3. Proposed meaning for SA1 KVs (1/2)</vt:lpstr>
      <vt:lpstr>3. Proposed meaning for SA1 KVs (2/2)</vt:lpstr>
      <vt:lpstr>Summary of proposal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cp:revision>
  <dcterms:created xsi:type="dcterms:W3CDTF">2024-02-07T17:13:37Z</dcterms:created>
  <dcterms:modified xsi:type="dcterms:W3CDTF">2024-05-17T16:43:54Z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c39301ff-b371-4ceb-a888-2aefe3757e4f</vt:lpwstr>
  </property>
</Properties>
</file>