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1141" r:id="rId2"/>
    <p:sldId id="1142" r:id="rId3"/>
    <p:sldId id="1144" r:id="rId4"/>
    <p:sldId id="1143" r:id="rId5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modovar Chico, J.L. (José)" initials="ACJ(" lastIdx="1" clrIdx="0">
    <p:extLst>
      <p:ext uri="{19B8F6BF-5375-455C-9EA6-DF929625EA0E}">
        <p15:presenceInfo xmlns:p15="http://schemas.microsoft.com/office/powerpoint/2012/main" userId="S::jose.almodovarchico@tno.nl::a62dfe5c-12c3-4ea4-b533-3fdccedcaee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11" autoAdjust="0"/>
    <p:restoredTop sz="94660"/>
  </p:normalViewPr>
  <p:slideViewPr>
    <p:cSldViewPr snapToGrid="0">
      <p:cViewPr varScale="1">
        <p:scale>
          <a:sx n="61" d="100"/>
          <a:sy n="61" d="100"/>
        </p:scale>
        <p:origin x="678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commentAuthors" Target="commentAuthors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5C48AF-41A6-4748-A068-FB4BFC7220A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036A0F6-1D44-4AC7-A0A2-986F6B1DE1D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BE8144D-DE98-4FA1-BCB5-EB923429F8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10/05/2023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15CBA3-F464-48A5-B2FC-DF60EDC4A8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341363-ED9A-40F9-B37C-698216AA63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105425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3EA2EE-53B8-4C12-B24D-1D68220632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AFE9D39-9351-4D5F-9BA8-CF298BF7C66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2D9D31E-9F5D-4E13-8A65-64A01155FB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10/05/2023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CC0DDF0-36B5-4BE5-A803-63AE557FFA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30F72D4-E6AE-49C1-8008-67810C6D3B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687723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34B84EB-C383-4804-81A3-E7A41B24FE2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747F1A3-E800-4AD7-8A8A-9CE3EC13FB7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5AD5DA2-DA72-4F23-813F-A6ACAD0D34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10/05/2023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594C30-9C23-4B93-B8A6-F953E6EA9C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457C4A0-5C9C-45EB-8897-A162CA4ECA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666095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814491-2AB7-4F79-A531-9B67F85D04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68C374-0A13-44F4-B39C-967A6E0D9D6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1900D61-EAB4-4F30-B1EB-4FA939765B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10/05/2023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C707BC-479E-49D1-9848-1E2C749A2A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D45-6776-4A23-B7AA-CBC3630B12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594010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A3B410-CF49-4DAA-93D1-52099ED8F0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02BDB9-6637-48D0-BE74-0A4D0ACF7A8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F5CB14-8CDE-478C-8F5D-FDC51EF84F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10/05/2023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392BC30-A49F-4906-B03A-F8BE537BBC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9ED3930-4486-48FB-A1DF-C1EFEAFF3E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093787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108E8D-923B-424B-A205-5312A4DCAE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7B03E2A-413C-4F9D-9705-14D3D1341F2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C98ED90-388C-458C-8BFE-1552377FE8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AEE3E94-5F21-4E14-9AD9-0DFEA91903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10/05/2023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4F6A1C9-F9AB-405F-948B-387E5AF74A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BB34053-BA4F-4927-9A46-4C8C612C47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478405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C1F342-8A24-4778-B0A8-D56480A322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2D223E-0B88-442B-B448-2F9C796B68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EBF3CC7-FCB2-44BA-88E0-EDAB68B026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2EB3CDE-3F70-4E90-A8F0-D0FEEC3D9C8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1DD208C-FB70-46C9-AA3E-09C7ACB6D79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F257851-1369-4E32-ACD2-637159EB68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10/05/2023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A39F620-301E-4A02-A378-5CF0201D1F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4790536-99E4-4008-A26E-DEE2A447AE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997630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72BB9F-B8D0-4299-A360-808B479AB8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B3CABAC-1125-4924-98AB-4187B2D2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10/05/2023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AD9A80A-F499-40B4-B32F-DC4140BADD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2EAF384-6FF2-4E68-9342-66D4A92F9F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566240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1E26845-AAEB-4B8A-A234-A1C51DF740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10/05/2023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D426B6D-D09D-452B-A748-3C656ED2C9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3487C34-82DC-4A11-856D-589E7788AF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019636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65BE39-E92C-4F32-AF76-71FE34D3CC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C3A9C2-DB46-4A71-9AC3-56F99D0972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8159BB8-6FC5-4CD9-84FD-A5F555A063D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A9843E5-A88F-498C-B718-48BC29ADFC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10/05/2023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A57B8FD-24D9-4427-B8E8-0DAE122065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77BB699-7F0E-4140-A190-23FFBFC3E9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585773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80E4E2-6A6B-4997-916C-6BC97A8D76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098DCBE-C904-4577-BCBC-D72DC53851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3A7B810-01F3-4EC6-843D-20FC4C089C1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0934516-58C4-4D9D-95A8-5BFAA3EE9A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10/05/2023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A2C9859-B569-418E-BB58-2A3FC22F8B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15D1D69-C132-4354-9104-C32E828BEC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821154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F446E04-60CE-4F40-BD32-01F8502266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A47FDC2-AD14-401F-B14F-12E12E95FAE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3F7ABF7-1882-4217-8CE0-8E0461226C0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13E586-D33E-417E-90DD-26085CD330AD}" type="datetimeFigureOut">
              <a:rPr lang="en-GB" smtClean="0"/>
              <a:t>10/05/2023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AD6E6E6-4976-49E9-8201-1D0ADB4F168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5DB2727-561D-4A2E-B12A-C78D9F57116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946413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20085.zip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Information/WI_Sheet/SP-220439.zip" TargetMode="External"/><Relationship Id="rId13" Type="http://schemas.openxmlformats.org/officeDocument/2006/relationships/hyperlink" Target="https://www.3gpp.org/ftp/Information/WI_Sheet/SP-220445.zip" TargetMode="External"/><Relationship Id="rId3" Type="http://schemas.openxmlformats.org/officeDocument/2006/relationships/hyperlink" Target="https://www.3gpp.org/ftp/Information/WI_Sheet/SP-220717.zip" TargetMode="External"/><Relationship Id="rId7" Type="http://schemas.openxmlformats.org/officeDocument/2006/relationships/hyperlink" Target="https://www.3gpp.org/ftp/Information/WI_Sheet/SP-220437.zip" TargetMode="External"/><Relationship Id="rId12" Type="http://schemas.openxmlformats.org/officeDocument/2006/relationships/hyperlink" Target="https://www.3gpp.org/ftp/Information/WI_Sheet/SP-230235.zip" TargetMode="External"/><Relationship Id="rId2" Type="http://schemas.openxmlformats.org/officeDocument/2006/relationships/image" Target="../media/image1.png"/><Relationship Id="rId16" Type="http://schemas.openxmlformats.org/officeDocument/2006/relationships/hyperlink" Target="https://www.3gpp.org/ftp/Information/WI_Sheet/SP-230227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Information/WI_Sheet/SP-220087.zip" TargetMode="External"/><Relationship Id="rId11" Type="http://schemas.openxmlformats.org/officeDocument/2006/relationships/hyperlink" Target="https://www.3gpp.org/ftp/Information/WI_Sheet/SP-220447.zip" TargetMode="External"/><Relationship Id="rId5" Type="http://schemas.openxmlformats.org/officeDocument/2006/relationships/hyperlink" Target="https://www.3gpp.org/ftp/Information/WI_Sheet/SP-220353.zip" TargetMode="External"/><Relationship Id="rId15" Type="http://schemas.openxmlformats.org/officeDocument/2006/relationships/hyperlink" Target="https://www.3gpp.org/ftp/Information/WI_Sheet/SP-230233.zip" TargetMode="External"/><Relationship Id="rId10" Type="http://schemas.openxmlformats.org/officeDocument/2006/relationships/hyperlink" Target="https://www.3gpp.org/ftp/Information/WI_Sheet/SP-220954.zip" TargetMode="External"/><Relationship Id="rId4" Type="http://schemas.openxmlformats.org/officeDocument/2006/relationships/hyperlink" Target="https://www.3gpp.org/ftp/Information/WI_Sheet/SP-220085.zip" TargetMode="External"/><Relationship Id="rId9" Type="http://schemas.openxmlformats.org/officeDocument/2006/relationships/hyperlink" Target="https://www.3gpp.org/ftp/Information/WI_Sheet/SP-220679.zip" TargetMode="External"/><Relationship Id="rId14" Type="http://schemas.openxmlformats.org/officeDocument/2006/relationships/hyperlink" Target="https://www.3gpp.org/ftp/Information/WI_Sheet/SP-230236.zip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4D4A67-7D5C-46AE-965B-A6C2CE7DB1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520" y="415320"/>
            <a:ext cx="10515600" cy="1194109"/>
          </a:xfrm>
        </p:spPr>
        <p:txBody>
          <a:bodyPr/>
          <a:lstStyle/>
          <a:p>
            <a:r>
              <a:rPr lang="en-GB" b="1" dirty="0"/>
              <a:t>&lt;Acronym Work item&gt; Status Report</a:t>
            </a:r>
            <a:endParaRPr lang="nl-NL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260C77-38D0-4E40-9784-1EAA51FDFF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4660" y="2596084"/>
            <a:ext cx="5577016" cy="4066844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GB" sz="2000" b="1" dirty="0"/>
              <a:t>Progress made at this meeting</a:t>
            </a:r>
          </a:p>
          <a:p>
            <a:pPr marL="536575" lvl="1">
              <a:defRPr/>
            </a:pPr>
            <a:r>
              <a:rPr lang="en-GB" sz="1200" dirty="0"/>
              <a:t>&lt;list of items&gt;</a:t>
            </a:r>
          </a:p>
          <a:p>
            <a:pPr marL="457200" lvl="1" indent="0">
              <a:buFontTx/>
              <a:buNone/>
              <a:defRPr/>
            </a:pPr>
            <a:r>
              <a:rPr lang="en-GB" sz="1400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Provide a short technical description of what was agreed. The text also serves as input for the SA1 report to SA plenary. </a:t>
            </a:r>
            <a:r>
              <a:rPr lang="en-GB" sz="1400" b="1" i="1" u="sng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No need to list </a:t>
            </a:r>
            <a:r>
              <a:rPr lang="en-GB" sz="1400" b="1" i="1" u="sng" dirty="0" err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tdoc</a:t>
            </a:r>
            <a:r>
              <a:rPr lang="en-GB" sz="1400" b="1" i="1" u="sng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numbers. </a:t>
            </a:r>
          </a:p>
          <a:p>
            <a:pPr marL="457200" lvl="1" indent="0">
              <a:buFontTx/>
              <a:buNone/>
              <a:defRPr/>
            </a:pPr>
            <a:endParaRPr lang="en-GB" sz="1400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lvl="1" indent="0">
              <a:buFontTx/>
              <a:buNone/>
              <a:defRPr/>
            </a:pPr>
            <a:endParaRPr lang="en-GB" sz="1400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lvl="1" indent="0">
              <a:buFontTx/>
              <a:buNone/>
              <a:defRPr/>
            </a:pPr>
            <a:endParaRPr lang="en-GB" sz="1400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US" sz="2000" b="1" dirty="0"/>
              <a:t>Controversial or Open issues from this meeting</a:t>
            </a:r>
          </a:p>
          <a:p>
            <a:pPr marL="536575" lvl="1">
              <a:defRPr/>
            </a:pPr>
            <a:r>
              <a:rPr lang="en-US" sz="1200" dirty="0"/>
              <a:t>&lt;list of topics where agreement are difficult to achieve, or general open issues, if any&gt;</a:t>
            </a:r>
          </a:p>
          <a:p>
            <a:pPr marL="457200" lvl="1" indent="0">
              <a:buNone/>
            </a:pPr>
            <a:endParaRPr lang="nl-NL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F3F06371-8247-4EEB-A24B-A06C3540FEC5}"/>
              </a:ext>
            </a:extLst>
          </p:cNvPr>
          <p:cNvSpPr txBox="1">
            <a:spLocks/>
          </p:cNvSpPr>
          <p:nvPr/>
        </p:nvSpPr>
        <p:spPr>
          <a:xfrm>
            <a:off x="6347583" y="2171345"/>
            <a:ext cx="5228723" cy="45480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NL" sz="2000" b="1" dirty="0"/>
              <a:t>Planning for next meetings</a:t>
            </a:r>
          </a:p>
          <a:p>
            <a:pPr marL="536575" lvl="1"/>
            <a:r>
              <a:rPr lang="en-US" sz="1200" dirty="0"/>
              <a:t>SA1#[n+1] (mm/</a:t>
            </a:r>
            <a:r>
              <a:rPr lang="en-US" sz="1200" dirty="0" err="1"/>
              <a:t>yy</a:t>
            </a:r>
            <a:r>
              <a:rPr lang="en-US" sz="1200" dirty="0"/>
              <a:t>): xx%</a:t>
            </a:r>
          </a:p>
          <a:p>
            <a:pPr marL="536575" lvl="1" indent="0">
              <a:buNone/>
            </a:pPr>
            <a:r>
              <a:rPr lang="en-US" sz="1200" dirty="0"/>
              <a:t>Remarks: &lt;e.g., last meeting for &lt;e.g. new use cases&gt;, …} &gt;</a:t>
            </a:r>
          </a:p>
          <a:p>
            <a:pPr marL="536575" lvl="1"/>
            <a:r>
              <a:rPr lang="en-US" sz="1200" dirty="0"/>
              <a:t>SA1#[n+2] (mm/</a:t>
            </a:r>
            <a:r>
              <a:rPr lang="en-US" sz="1200" dirty="0" err="1"/>
              <a:t>yy</a:t>
            </a:r>
            <a:r>
              <a:rPr lang="en-US" sz="1200" dirty="0"/>
              <a:t>): xx%</a:t>
            </a:r>
          </a:p>
          <a:p>
            <a:pPr marL="536575" lvl="1" indent="0">
              <a:buNone/>
            </a:pPr>
            <a:r>
              <a:rPr lang="en-US" sz="1200" dirty="0"/>
              <a:t>Remarks: &lt;see above&gt;</a:t>
            </a:r>
          </a:p>
          <a:p>
            <a:pPr marL="536575" lvl="1" indent="0">
              <a:buNone/>
            </a:pPr>
            <a:endParaRPr lang="nl-NL" sz="1200" dirty="0"/>
          </a:p>
          <a:p>
            <a:pPr marL="228600" lvl="1">
              <a:spcBef>
                <a:spcPts val="1000"/>
              </a:spcBef>
            </a:pPr>
            <a:r>
              <a:rPr lang="en-US" sz="2000" b="1" dirty="0"/>
              <a:t>Actions before next meeting</a:t>
            </a:r>
            <a:endParaRPr lang="nl-NL" sz="2000" b="1" dirty="0"/>
          </a:p>
          <a:p>
            <a:pPr marL="536575" lvl="1"/>
            <a:r>
              <a:rPr lang="en-GB" sz="1200" dirty="0"/>
              <a:t>Email discussions, conference calls.</a:t>
            </a:r>
          </a:p>
          <a:p>
            <a:pPr marL="457200" lvl="1" indent="0">
              <a:buNone/>
            </a:pPr>
            <a:endParaRPr lang="nl-NL" sz="1600" dirty="0"/>
          </a:p>
          <a:p>
            <a:pPr marL="0" indent="0">
              <a:buNone/>
            </a:pPr>
            <a:endParaRPr lang="nl-NL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5DD0B95-1495-4BF3-BECB-DAF1C02AEBC1}"/>
              </a:ext>
            </a:extLst>
          </p:cNvPr>
          <p:cNvSpPr/>
          <p:nvPr/>
        </p:nvSpPr>
        <p:spPr>
          <a:xfrm>
            <a:off x="350520" y="2596084"/>
            <a:ext cx="5793530" cy="4123329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8B376C7-EA25-4B74-9474-FA2EF00810C5}"/>
              </a:ext>
            </a:extLst>
          </p:cNvPr>
          <p:cNvSpPr/>
          <p:nvPr/>
        </p:nvSpPr>
        <p:spPr>
          <a:xfrm>
            <a:off x="6347583" y="2119406"/>
            <a:ext cx="5305249" cy="4600008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AD76DA9-4326-4910-862D-9A2AB19B8227}"/>
              </a:ext>
            </a:extLst>
          </p:cNvPr>
          <p:cNvSpPr/>
          <p:nvPr/>
        </p:nvSpPr>
        <p:spPr>
          <a:xfrm>
            <a:off x="350520" y="2119405"/>
            <a:ext cx="5793530" cy="399631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15BD7FF7-9C6C-405F-A746-6039605640E7}"/>
              </a:ext>
            </a:extLst>
          </p:cNvPr>
          <p:cNvSpPr txBox="1">
            <a:spLocks/>
          </p:cNvSpPr>
          <p:nvPr/>
        </p:nvSpPr>
        <p:spPr>
          <a:xfrm>
            <a:off x="458777" y="2171345"/>
            <a:ext cx="5577016" cy="293852"/>
          </a:xfrm>
          <a:prstGeom prst="rect">
            <a:avLst/>
          </a:prstGeom>
        </p:spPr>
        <p:txBody>
          <a:bodyPr vert="horz" lIns="91440" tIns="45720" rIns="91440" bIns="45720" rtlCol="0">
            <a:normAutofit fontScale="4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>
              <a:buFont typeface="Arial" panose="020B0604020202020204" pitchFamily="34" charset="0"/>
              <a:buNone/>
            </a:pPr>
            <a:r>
              <a:rPr lang="nl-NL" sz="3600" b="1" dirty="0"/>
              <a:t>Rapporteur: </a:t>
            </a:r>
            <a:r>
              <a:rPr lang="nl-NL" dirty="0"/>
              <a:t>&lt;Name, company&gt;</a:t>
            </a:r>
          </a:p>
        </p:txBody>
      </p:sp>
      <p:pic>
        <p:nvPicPr>
          <p:cNvPr id="1026" name="Picture 2" descr="3rd Generation Partnership Project 3GPP Logo PNG Vector (AI ...">
            <a:extLst>
              <a:ext uri="{FF2B5EF4-FFF2-40B4-BE49-F238E27FC236}">
                <a16:creationId xmlns:a16="http://schemas.microsoft.com/office/drawing/2014/main" id="{E55B9346-25E9-4D69-9F44-E938D1AC01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20255" y="138587"/>
            <a:ext cx="1967467" cy="10296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5" name="Table 14">
            <a:extLst>
              <a:ext uri="{FF2B5EF4-FFF2-40B4-BE49-F238E27FC236}">
                <a16:creationId xmlns:a16="http://schemas.microsoft.com/office/drawing/2014/main" id="{D565EA47-4EB6-4B37-8B0C-624AA1A870F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1719276"/>
              </p:ext>
            </p:extLst>
          </p:nvPr>
        </p:nvGraphicFramePr>
        <p:xfrm>
          <a:off x="350518" y="1415238"/>
          <a:ext cx="11305032" cy="484188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747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0952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2801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047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1848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2086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2086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12781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5573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SID/WID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algn="r" fontAlgn="b"/>
                      <a:endParaRPr lang="en-GB" sz="7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en-GB" sz="800" b="1" i="0" u="none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en-GB" sz="7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r" fontAlgn="b"/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r" fontAlgn="b"/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r" fontAlgn="ctr"/>
                      <a:endParaRPr lang="en-GB" sz="8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800" dirty="0">
                        <a:solidFill>
                          <a:srgbClr val="FF0000"/>
                        </a:solidFill>
                      </a:endParaRP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8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6F77CBC7-A63C-C3B7-BA0C-B0BB719A5245}"/>
              </a:ext>
            </a:extLst>
          </p:cNvPr>
          <p:cNvSpPr txBox="1"/>
          <p:nvPr/>
        </p:nvSpPr>
        <p:spPr>
          <a:xfrm>
            <a:off x="244587" y="153606"/>
            <a:ext cx="972237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hangingPunct="0">
              <a:tabLst>
                <a:tab pos="4500880" algn="r"/>
                <a:tab pos="6210935" algn="r"/>
              </a:tabLst>
            </a:pPr>
            <a:r>
              <a:rPr lang="en-GB" b="1" dirty="0"/>
              <a:t>3GPP TSG SA WG 1 Meeting #102- Berlin, Germany, 22 - 26 May 2023		 S1-23xxxx</a:t>
            </a:r>
          </a:p>
        </p:txBody>
      </p:sp>
    </p:spTree>
    <p:extLst>
      <p:ext uri="{BB962C8B-B14F-4D97-AF65-F5344CB8AC3E}">
        <p14:creationId xmlns:p14="http://schemas.microsoft.com/office/powerpoint/2010/main" val="34266126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F3F06371-8247-4EEB-A24B-A06C3540FEC5}"/>
              </a:ext>
            </a:extLst>
          </p:cNvPr>
          <p:cNvSpPr txBox="1">
            <a:spLocks/>
          </p:cNvSpPr>
          <p:nvPr/>
        </p:nvSpPr>
        <p:spPr>
          <a:xfrm>
            <a:off x="6347583" y="2171345"/>
            <a:ext cx="5228723" cy="46000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NL" sz="2000" b="1"/>
              <a:t>Planning </a:t>
            </a:r>
            <a:r>
              <a:rPr lang="nl-NL" sz="2000" b="1" dirty="0"/>
              <a:t>for next meetings</a:t>
            </a:r>
          </a:p>
          <a:p>
            <a:pPr marL="536575" lvl="1"/>
            <a:r>
              <a:rPr lang="en-GB" sz="1400" dirty="0"/>
              <a:t>SA1#102 (May 2023): 85%</a:t>
            </a:r>
          </a:p>
          <a:p>
            <a:pPr marL="993775" lvl="2"/>
            <a:r>
              <a:rPr lang="en-GB" sz="1050" dirty="0"/>
              <a:t>Remarks: Sending TR for approval</a:t>
            </a:r>
          </a:p>
          <a:p>
            <a:pPr marL="536575" lvl="1"/>
            <a:r>
              <a:rPr lang="en-GB" sz="1400" dirty="0"/>
              <a:t>SA1#103 (Aug 2023): 100%</a:t>
            </a:r>
          </a:p>
          <a:p>
            <a:pPr marL="993775" lvl="2"/>
            <a:r>
              <a:rPr lang="en-GB" sz="1050" dirty="0"/>
              <a:t>Remarks: final clean up</a:t>
            </a:r>
          </a:p>
          <a:p>
            <a:pPr marL="993775" lvl="2"/>
            <a:endParaRPr lang="en-GB" sz="1050" dirty="0"/>
          </a:p>
          <a:p>
            <a:pPr marL="228600" lvl="1">
              <a:spcBef>
                <a:spcPts val="1000"/>
              </a:spcBef>
            </a:pPr>
            <a:r>
              <a:rPr lang="en-US" sz="2000" b="1" dirty="0"/>
              <a:t>Actions before next meeting</a:t>
            </a:r>
            <a:endParaRPr lang="nl-NL" sz="2000" b="1" dirty="0"/>
          </a:p>
          <a:p>
            <a:pPr lvl="1"/>
            <a:r>
              <a:rPr lang="nl-NL" sz="1200" dirty="0"/>
              <a:t>email discussion to be started 30.05, and Conf Call will be scheduled for late June to review inputs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5DD0B95-1495-4BF3-BECB-DAF1C02AEBC1}"/>
              </a:ext>
            </a:extLst>
          </p:cNvPr>
          <p:cNvSpPr/>
          <p:nvPr/>
        </p:nvSpPr>
        <p:spPr>
          <a:xfrm>
            <a:off x="350520" y="2596084"/>
            <a:ext cx="5793530" cy="4123329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8B376C7-EA25-4B74-9474-FA2EF00810C5}"/>
              </a:ext>
            </a:extLst>
          </p:cNvPr>
          <p:cNvSpPr/>
          <p:nvPr/>
        </p:nvSpPr>
        <p:spPr>
          <a:xfrm>
            <a:off x="6347583" y="2119406"/>
            <a:ext cx="5305249" cy="4600008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AD76DA9-4326-4910-862D-9A2AB19B8227}"/>
              </a:ext>
            </a:extLst>
          </p:cNvPr>
          <p:cNvSpPr/>
          <p:nvPr/>
        </p:nvSpPr>
        <p:spPr>
          <a:xfrm>
            <a:off x="350520" y="2119405"/>
            <a:ext cx="5793530" cy="399631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15BD7FF7-9C6C-405F-A746-6039605640E7}"/>
              </a:ext>
            </a:extLst>
          </p:cNvPr>
          <p:cNvSpPr txBox="1">
            <a:spLocks/>
          </p:cNvSpPr>
          <p:nvPr/>
        </p:nvSpPr>
        <p:spPr>
          <a:xfrm>
            <a:off x="458777" y="2171345"/>
            <a:ext cx="5577016" cy="293852"/>
          </a:xfrm>
          <a:prstGeom prst="rect">
            <a:avLst/>
          </a:prstGeom>
        </p:spPr>
        <p:txBody>
          <a:bodyPr vert="horz" lIns="91440" tIns="45720" rIns="91440" bIns="45720" rtlCol="0">
            <a:normAutofit fontScale="4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>
              <a:buFont typeface="Arial" panose="020B0604020202020204" pitchFamily="34" charset="0"/>
              <a:buNone/>
            </a:pPr>
            <a:r>
              <a:rPr lang="nl-NL" sz="3600" b="1" dirty="0"/>
              <a:t>Rapporteur: </a:t>
            </a:r>
            <a:r>
              <a:rPr lang="nl-NL" sz="2900" dirty="0"/>
              <a:t>Jose Almodovar, KPN</a:t>
            </a:r>
          </a:p>
        </p:txBody>
      </p:sp>
      <p:pic>
        <p:nvPicPr>
          <p:cNvPr id="1026" name="Picture 2" descr="3rd Generation Partnership Project 3GPP Logo PNG Vector (AI ...">
            <a:extLst>
              <a:ext uri="{FF2B5EF4-FFF2-40B4-BE49-F238E27FC236}">
                <a16:creationId xmlns:a16="http://schemas.microsoft.com/office/drawing/2014/main" id="{E55B9346-25E9-4D69-9F44-E938D1AC01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24111" y="138587"/>
            <a:ext cx="1663611" cy="870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86F895F-EF21-7CB2-F79A-B6E80C3E7D11}"/>
              </a:ext>
            </a:extLst>
          </p:cNvPr>
          <p:cNvSpPr txBox="1"/>
          <p:nvPr/>
        </p:nvSpPr>
        <p:spPr>
          <a:xfrm>
            <a:off x="2833127" y="-50697"/>
            <a:ext cx="586673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400" dirty="0">
                <a:solidFill>
                  <a:srgbClr val="FF0000"/>
                </a:solidFill>
              </a:rPr>
              <a:t>Example – DELETE SLIDE </a:t>
            </a:r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62862443-E1C4-534E-A4AF-E1A97F84E5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7694068"/>
              </p:ext>
            </p:extLst>
          </p:nvPr>
        </p:nvGraphicFramePr>
        <p:xfrm>
          <a:off x="304947" y="1424291"/>
          <a:ext cx="11361952" cy="484188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7140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952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3419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0929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2159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2449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2449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13853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5573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/>
                        <a:t>Target 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SID/WID</a:t>
                      </a:r>
                      <a:endParaRPr lang="en-GB" sz="105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5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950004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1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Study on Ambient power-enabled Internet of Things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FS_AmbientIoT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06/06/2023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50%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3"/>
                        </a:rPr>
                        <a:t>SP-220085</a:t>
                      </a:r>
                      <a:endParaRPr lang="en-GB" sz="12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75%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0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88478052"/>
                  </a:ext>
                </a:extLst>
              </a:tr>
            </a:tbl>
          </a:graphicData>
        </a:graphic>
      </p:graphicFrame>
      <p:sp>
        <p:nvSpPr>
          <p:cNvPr id="15" name="Speech Bubble: Rectangle with Corners Rounded 14">
            <a:extLst>
              <a:ext uri="{FF2B5EF4-FFF2-40B4-BE49-F238E27FC236}">
                <a16:creationId xmlns:a16="http://schemas.microsoft.com/office/drawing/2014/main" id="{9A044403-B854-4D60-B970-07A9F0FDFF92}"/>
              </a:ext>
            </a:extLst>
          </p:cNvPr>
          <p:cNvSpPr/>
          <p:nvPr/>
        </p:nvSpPr>
        <p:spPr>
          <a:xfrm>
            <a:off x="80318" y="100516"/>
            <a:ext cx="2707236" cy="352876"/>
          </a:xfrm>
          <a:prstGeom prst="wedgeRoundRectCallout">
            <a:avLst>
              <a:gd name="adj1" fmla="val -40407"/>
              <a:gd name="adj2" fmla="val 403442"/>
              <a:gd name="adj3" fmla="val 16667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100" dirty="0"/>
              <a:t>Copy-paste the 6 first fields from slide 3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D4D4A67-7D5C-46AE-965B-A6C2CE7DB1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520" y="415320"/>
            <a:ext cx="10515600" cy="1194109"/>
          </a:xfrm>
        </p:spPr>
        <p:txBody>
          <a:bodyPr/>
          <a:lstStyle/>
          <a:p>
            <a:r>
              <a:rPr lang="en-GB" b="1" dirty="0" err="1"/>
              <a:t>FS_AmbientIoT</a:t>
            </a:r>
            <a:r>
              <a:rPr lang="en-GB" b="1" dirty="0"/>
              <a:t> Status Report</a:t>
            </a:r>
            <a:endParaRPr lang="nl-NL" b="1" dirty="0"/>
          </a:p>
        </p:txBody>
      </p:sp>
      <p:sp>
        <p:nvSpPr>
          <p:cNvPr id="11" name="Speech Bubble: Rectangle with Corners Rounded 10">
            <a:extLst>
              <a:ext uri="{FF2B5EF4-FFF2-40B4-BE49-F238E27FC236}">
                <a16:creationId xmlns:a16="http://schemas.microsoft.com/office/drawing/2014/main" id="{F1C6E5E2-024B-48DE-8209-CAEE306B513D}"/>
              </a:ext>
            </a:extLst>
          </p:cNvPr>
          <p:cNvSpPr/>
          <p:nvPr/>
        </p:nvSpPr>
        <p:spPr>
          <a:xfrm>
            <a:off x="7193280" y="633074"/>
            <a:ext cx="2330052" cy="744642"/>
          </a:xfrm>
          <a:prstGeom prst="wedgeRoundRectCallout">
            <a:avLst>
              <a:gd name="adj1" fmla="val 73222"/>
              <a:gd name="adj2" fmla="val 106367"/>
              <a:gd name="adj3" fmla="val 16667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nl-NL" sz="1100" dirty="0"/>
              <a:t>If new target date, write </a:t>
            </a:r>
            <a:r>
              <a:rPr lang="en-GB" sz="1100" dirty="0"/>
              <a:t>“New target: dd/mm/</a:t>
            </a:r>
            <a:r>
              <a:rPr lang="en-GB" sz="1100" dirty="0" err="1"/>
              <a:t>yyyy</a:t>
            </a:r>
            <a:r>
              <a:rPr lang="en-GB" sz="1100" dirty="0"/>
              <a:t>” </a:t>
            </a:r>
          </a:p>
          <a:p>
            <a:pPr algn="ctr"/>
            <a:r>
              <a:rPr lang="en-GB" sz="1100" dirty="0"/>
              <a:t>If TR is sent to plenary: “TR for info/approval”</a:t>
            </a:r>
          </a:p>
        </p:txBody>
      </p:sp>
      <p:sp>
        <p:nvSpPr>
          <p:cNvPr id="19" name="Speech Bubble: Rectangle with Corners Rounded 18">
            <a:extLst>
              <a:ext uri="{FF2B5EF4-FFF2-40B4-BE49-F238E27FC236}">
                <a16:creationId xmlns:a16="http://schemas.microsoft.com/office/drawing/2014/main" id="{E3140CFF-9206-4CDD-8BBC-7A5AA4E6B2D0}"/>
              </a:ext>
            </a:extLst>
          </p:cNvPr>
          <p:cNvSpPr/>
          <p:nvPr/>
        </p:nvSpPr>
        <p:spPr>
          <a:xfrm>
            <a:off x="282286" y="5509874"/>
            <a:ext cx="4027586" cy="1067710"/>
          </a:xfrm>
          <a:prstGeom prst="wedgeRoundRectCallout">
            <a:avLst>
              <a:gd name="adj1" fmla="val -42882"/>
              <a:gd name="adj2" fmla="val -300163"/>
              <a:gd name="adj3" fmla="val 16667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100" dirty="0"/>
              <a:t>Provide a </a:t>
            </a:r>
            <a:r>
              <a:rPr lang="en-US" sz="1100" b="1" u="sng" dirty="0"/>
              <a:t>short technical description </a:t>
            </a:r>
            <a:r>
              <a:rPr lang="en-US" sz="1100" dirty="0"/>
              <a:t>of what was agreed</a:t>
            </a:r>
            <a:r>
              <a:rPr lang="en-US" sz="1100" b="1" u="sng" dirty="0"/>
              <a:t> (on terminology, example of use cases, …)</a:t>
            </a:r>
            <a:r>
              <a:rPr lang="en-US" sz="1100" dirty="0"/>
              <a:t>. The text also serves as input for the SA1 report to SA plenary. </a:t>
            </a:r>
            <a:r>
              <a:rPr lang="en-US" sz="1100" b="1" u="sng" dirty="0"/>
              <a:t>No need to list </a:t>
            </a:r>
            <a:r>
              <a:rPr lang="en-US" sz="1100" b="1" u="sng" dirty="0" err="1"/>
              <a:t>tdoc</a:t>
            </a:r>
            <a:r>
              <a:rPr lang="en-US" sz="1100" b="1" u="sng" dirty="0"/>
              <a:t> numbers</a:t>
            </a:r>
            <a:r>
              <a:rPr lang="en-US" sz="1100" dirty="0"/>
              <a:t>.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260C77-38D0-4E40-9784-1EAA51FDFF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4660" y="2596084"/>
            <a:ext cx="5577016" cy="4066844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GB" sz="2000" b="1" dirty="0"/>
              <a:t>Progress made at this meeting</a:t>
            </a:r>
          </a:p>
          <a:p>
            <a:pPr marL="536575" lvl="1">
              <a:defRPr/>
            </a:pPr>
            <a:r>
              <a:rPr lang="en-GB" sz="1050" dirty="0"/>
              <a:t>Note: TR 22.840 already sent for information to SA plenary in December. </a:t>
            </a:r>
          </a:p>
          <a:p>
            <a:pPr marL="536575" lvl="1">
              <a:defRPr/>
            </a:pPr>
            <a:r>
              <a:rPr lang="en-GB" sz="1050" dirty="0"/>
              <a:t>7 new use cases introduced (e.g. among them: Electronic Shelf Label, Device permanent deactivation, Device acting as a controller in smart agriculture).</a:t>
            </a:r>
          </a:p>
          <a:p>
            <a:pPr marL="536575" lvl="1">
              <a:defRPr/>
            </a:pPr>
            <a:r>
              <a:rPr lang="en-GB" sz="1050" dirty="0"/>
              <a:t> Initial discussions on requirements and KPI consolidation. </a:t>
            </a:r>
            <a:endParaRPr lang="en-GB" sz="1400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lvl="1" indent="0">
              <a:buFontTx/>
              <a:buNone/>
              <a:defRPr/>
            </a:pPr>
            <a:endParaRPr lang="en-GB" sz="1400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lvl="1" indent="0">
              <a:buFontTx/>
              <a:buNone/>
              <a:defRPr/>
            </a:pPr>
            <a:endParaRPr lang="en-GB" sz="1400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US" sz="2000" b="1" dirty="0"/>
              <a:t>Controversial or Open issues from this meeting</a:t>
            </a:r>
          </a:p>
          <a:p>
            <a:pPr lvl="1"/>
            <a:r>
              <a:rPr lang="en-GB" sz="1200" dirty="0"/>
              <a:t>Finish consolidated potential requirements. </a:t>
            </a:r>
          </a:p>
          <a:p>
            <a:pPr lvl="1"/>
            <a:r>
              <a:rPr lang="en-GB" sz="1200" dirty="0"/>
              <a:t>Agree conclusions. </a:t>
            </a:r>
          </a:p>
          <a:p>
            <a:pPr lvl="1"/>
            <a:r>
              <a:rPr lang="en-GB" sz="1200" dirty="0"/>
              <a:t>Resolve editor's notes.</a:t>
            </a:r>
          </a:p>
          <a:p>
            <a:pPr marL="457200" lvl="1" indent="0">
              <a:buNone/>
            </a:pP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4702445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4D4A67-7D5C-46AE-965B-A6C2CE7DB1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3944" y="492690"/>
            <a:ext cx="10515600" cy="1194109"/>
          </a:xfrm>
        </p:spPr>
        <p:txBody>
          <a:bodyPr/>
          <a:lstStyle/>
          <a:p>
            <a:r>
              <a:rPr lang="en-GB" b="1" dirty="0"/>
              <a:t>List of all SA1 ongoing Work Items</a:t>
            </a:r>
            <a:endParaRPr lang="nl-NL" b="1" dirty="0"/>
          </a:p>
        </p:txBody>
      </p:sp>
      <p:pic>
        <p:nvPicPr>
          <p:cNvPr id="1026" name="Picture 2" descr="3rd Generation Partnership Project 3GPP Logo PNG Vector (AI ...">
            <a:extLst>
              <a:ext uri="{FF2B5EF4-FFF2-40B4-BE49-F238E27FC236}">
                <a16:creationId xmlns:a16="http://schemas.microsoft.com/office/drawing/2014/main" id="{E55B9346-25E9-4D69-9F44-E938D1AC01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24111" y="138587"/>
            <a:ext cx="1663611" cy="870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5" name="Table 14">
            <a:extLst>
              <a:ext uri="{FF2B5EF4-FFF2-40B4-BE49-F238E27FC236}">
                <a16:creationId xmlns:a16="http://schemas.microsoft.com/office/drawing/2014/main" id="{D565EA47-4EB6-4B37-8B0C-624AA1A870F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4321692"/>
              </p:ext>
            </p:extLst>
          </p:nvPr>
        </p:nvGraphicFramePr>
        <p:xfrm>
          <a:off x="254307" y="1492608"/>
          <a:ext cx="11361952" cy="3872783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7140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952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3419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0929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2159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2449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2449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13853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5573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/>
                        <a:t>Target 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5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5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950003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1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Study on Integrated Sensing and Communication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FS_Sensing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06/06/2023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80%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3"/>
                        </a:rPr>
                        <a:t>SP-220717</a:t>
                      </a:r>
                      <a:endParaRPr lang="en-GB" sz="12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0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2989293259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950004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1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Study on Ambient power-enabled Internet of Things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FS_AmbientIoT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03/03/2023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80%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4"/>
                        </a:rPr>
                        <a:t>SP-220085</a:t>
                      </a:r>
                      <a:endParaRPr lang="en-GB" sz="12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0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88478052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950005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1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Study on Localized Mobile Metaverse Services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FS_Metaverse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03/03/2023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75%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5"/>
                        </a:rPr>
                        <a:t>SP-220353</a:t>
                      </a:r>
                      <a:endParaRPr lang="en-GB" sz="12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0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3013913635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950006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1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Study on Network Sharing Aspects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FS_NetShare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03/03/2023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80%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6"/>
                        </a:rPr>
                        <a:t>SP-220087</a:t>
                      </a:r>
                      <a:endParaRPr lang="en-GB" sz="12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0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1470653309"/>
                  </a:ext>
                </a:extLst>
              </a:tr>
              <a:tr h="231615"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950007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1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Study on FRMCS Phase 5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FS_FRMCS_Ph5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09/09/2023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50%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7"/>
                        </a:rPr>
                        <a:t>SP-220437</a:t>
                      </a:r>
                      <a:endParaRPr lang="en-GB" sz="12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0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1141520554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950008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1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Study on AI/ML Model Transfer Phase2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FS_AIML_MT_Ph2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06/06/2023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75%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8"/>
                        </a:rPr>
                        <a:t>SP-220439</a:t>
                      </a:r>
                      <a:endParaRPr lang="en-GB" sz="12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0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36651586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960016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1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Study on satellite access - Phase 3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FS_5GSAT_Ph3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06/06/2023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80%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9"/>
                        </a:rPr>
                        <a:t>SP-220679</a:t>
                      </a:r>
                      <a:endParaRPr lang="en-GB" sz="12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0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3953066893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960017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1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Study on UAV Phase 3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FS_UAV_Ph3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06/06/2023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65%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10"/>
                        </a:rPr>
                        <a:t>SP-220954</a:t>
                      </a:r>
                      <a:endParaRPr lang="en-GB" sz="12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0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4039208724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960020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1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Study on Network of Service Robots with Ambient Intelligence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FS_SOBOT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09/09/2023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70%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11"/>
                        </a:rPr>
                        <a:t>SP-220447</a:t>
                      </a:r>
                      <a:endParaRPr lang="en-GB" sz="12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0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3838612317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960019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1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Study on Energy Efficiency as service criteria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FS_EnergyServ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06/06/2023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70%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12"/>
                        </a:rPr>
                        <a:t>SP-230235</a:t>
                      </a:r>
                      <a:endParaRPr lang="en-GB" sz="12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0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47526445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960018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1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Study on Upper layer traffic steering, switching and split over dual 3GPP access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FS_DualSteer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06/06/2023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75%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13"/>
                        </a:rPr>
                        <a:t>SP-220445</a:t>
                      </a:r>
                      <a:endParaRPr lang="en-GB" sz="12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0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2378584249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990053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Study on Interconnect of SNPN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FS_ISN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12/12/2023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14"/>
                        </a:rPr>
                        <a:t>SP-230236</a:t>
                      </a:r>
                      <a:endParaRPr lang="en-GB" sz="12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0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157458955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990052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Supporting UE Mobility for XR Services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XRMobility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06/06/2023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50%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15"/>
                        </a:rPr>
                        <a:t>SP-230233</a:t>
                      </a:r>
                      <a:endParaRPr lang="en-GB" sz="12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0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2198229902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990049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PS Data Off for IMS Data Channel Service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IMSDCDataOff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03/03/2023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16"/>
                        </a:rPr>
                        <a:t>SP-230227</a:t>
                      </a:r>
                      <a:endParaRPr lang="en-GB" sz="12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0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4157799738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6C2EB858-05B9-48D3-B8A2-482E7A8A8E0F}"/>
              </a:ext>
            </a:extLst>
          </p:cNvPr>
          <p:cNvSpPr txBox="1"/>
          <p:nvPr/>
        </p:nvSpPr>
        <p:spPr>
          <a:xfrm>
            <a:off x="3622890" y="138587"/>
            <a:ext cx="339227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400" dirty="0">
                <a:solidFill>
                  <a:srgbClr val="FF0000"/>
                </a:solidFill>
              </a:rPr>
              <a:t>DELETE SLIDE </a:t>
            </a:r>
          </a:p>
        </p:txBody>
      </p:sp>
    </p:spTree>
    <p:extLst>
      <p:ext uri="{BB962C8B-B14F-4D97-AF65-F5344CB8AC3E}">
        <p14:creationId xmlns:p14="http://schemas.microsoft.com/office/powerpoint/2010/main" val="18842283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525EDC-557B-C4DE-AFCD-01AEE8C2A5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876984" cy="1325563"/>
          </a:xfrm>
        </p:spPr>
        <p:txBody>
          <a:bodyPr/>
          <a:lstStyle/>
          <a:p>
            <a:r>
              <a:rPr lang="en-GB" dirty="0"/>
              <a:t>Guidance to write the Work Item Status Report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6CCD6-08AC-92E8-EE17-0E73F7150C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9559" y="1535914"/>
            <a:ext cx="10904144" cy="5100276"/>
          </a:xfrm>
        </p:spPr>
        <p:txBody>
          <a:bodyPr>
            <a:normAutofit fontScale="92500" lnSpcReduction="20000"/>
          </a:bodyPr>
          <a:lstStyle/>
          <a:p>
            <a:r>
              <a:rPr lang="en-GB" dirty="0"/>
              <a:t>A Status Report shall be provided by the Rapporteur at the end of the SA1 meeting for all the ongoing (not-completed) WIDs</a:t>
            </a:r>
          </a:p>
          <a:p>
            <a:r>
              <a:rPr lang="en-GB" dirty="0"/>
              <a:t>Only the first slide has to be provided. The other slides are supporting material.</a:t>
            </a:r>
          </a:p>
          <a:p>
            <a:r>
              <a:rPr lang="en-GB" dirty="0"/>
              <a:t>About the table on the top of the template:</a:t>
            </a:r>
          </a:p>
          <a:p>
            <a:pPr lvl="1"/>
            <a:r>
              <a:rPr lang="en-GB" dirty="0"/>
              <a:t>The 6 first fields have to be a copy-paste of the information provided in the slide “List of all SA1 ongoing Work Items”</a:t>
            </a:r>
          </a:p>
          <a:p>
            <a:pPr lvl="1"/>
            <a:r>
              <a:rPr lang="en-GB" dirty="0"/>
              <a:t>The last 2 fields (in red) have to be completed by the Rapporteur</a:t>
            </a:r>
          </a:p>
          <a:p>
            <a:pPr lvl="1"/>
            <a:r>
              <a:rPr lang="en-GB" dirty="0"/>
              <a:t>This table is also used by all the other Working Groups in 3GPP</a:t>
            </a:r>
          </a:p>
          <a:p>
            <a:r>
              <a:rPr lang="en-GB" dirty="0"/>
              <a:t>Other comments:</a:t>
            </a:r>
          </a:p>
          <a:p>
            <a:pPr lvl="1"/>
            <a:r>
              <a:rPr lang="en-GB" dirty="0"/>
              <a:t>In case both a Study and the corresponding Normative work are progressing in parallel, two Status Reports have to be provided: one for the Study, one for the Normative work</a:t>
            </a:r>
          </a:p>
          <a:p>
            <a:pPr lvl="1"/>
            <a:r>
              <a:rPr lang="en-GB" dirty="0"/>
              <a:t>If the target date is changed, use the same number for the day and the month (e.g. “09/09/</a:t>
            </a:r>
            <a:r>
              <a:rPr lang="en-GB" dirty="0" err="1"/>
              <a:t>yyyy</a:t>
            </a:r>
            <a:r>
              <a:rPr lang="en-GB" dirty="0"/>
              <a:t>” or “12/12/</a:t>
            </a:r>
            <a:r>
              <a:rPr lang="en-GB" dirty="0" err="1"/>
              <a:t>yyyy</a:t>
            </a:r>
            <a:r>
              <a:rPr lang="en-GB" dirty="0"/>
              <a:t>”) as to avoid confusion in day/month order. Or just write mm/</a:t>
            </a:r>
            <a:r>
              <a:rPr lang="en-GB" dirty="0" err="1"/>
              <a:t>yyyy</a:t>
            </a:r>
            <a:r>
              <a:rPr lang="en-GB" dirty="0"/>
              <a:t>.</a:t>
            </a:r>
          </a:p>
          <a:p>
            <a:pPr lvl="1"/>
            <a:endParaRPr lang="en-GB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B2EDF64-678B-4FB9-BAF8-BF79DEA1B745}"/>
              </a:ext>
            </a:extLst>
          </p:cNvPr>
          <p:cNvSpPr txBox="1"/>
          <p:nvPr/>
        </p:nvSpPr>
        <p:spPr>
          <a:xfrm>
            <a:off x="3622890" y="138587"/>
            <a:ext cx="339227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400" dirty="0">
                <a:solidFill>
                  <a:srgbClr val="FF0000"/>
                </a:solidFill>
              </a:rPr>
              <a:t>DELETE SLIDE </a:t>
            </a:r>
          </a:p>
        </p:txBody>
      </p:sp>
    </p:spTree>
    <p:extLst>
      <p:ext uri="{BB962C8B-B14F-4D97-AF65-F5344CB8AC3E}">
        <p14:creationId xmlns:p14="http://schemas.microsoft.com/office/powerpoint/2010/main" val="42935045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288</TotalTime>
  <Words>874</Words>
  <Application>Microsoft Office PowerPoint</Application>
  <PresentationFormat>Widescreen</PresentationFormat>
  <Paragraphs>172</Paragraphs>
  <Slides>4</Slides>
  <Notes>0</Notes>
  <HiddenSlides>3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Calibri</vt:lpstr>
      <vt:lpstr>Calibri Light</vt:lpstr>
      <vt:lpstr>Times New Roman</vt:lpstr>
      <vt:lpstr>Office Theme</vt:lpstr>
      <vt:lpstr>&lt;Acronym Work item&gt; Status Report</vt:lpstr>
      <vt:lpstr>FS_AmbientIoT Status Report</vt:lpstr>
      <vt:lpstr>List of all SA1 ongoing Work Items</vt:lpstr>
      <vt:lpstr>Guidance to write the Work Item Status Report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&lt;Acronym Work item&gt; Status Update</dc:title>
  <dc:creator>Almodovar Chico, J.L. (José)</dc:creator>
  <cp:lastModifiedBy>Almodovar Chico, J.L. (José)</cp:lastModifiedBy>
  <cp:revision>36</cp:revision>
  <dcterms:created xsi:type="dcterms:W3CDTF">2023-04-17T08:04:47Z</dcterms:created>
  <dcterms:modified xsi:type="dcterms:W3CDTF">2023-05-10T08:57:47Z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</Properties>
</file>