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9" r:id="rId4"/>
    <p:sldId id="270" r:id="rId5"/>
    <p:sldId id="261" r:id="rId6"/>
    <p:sldId id="268" r:id="rId7"/>
  </p:sldIdLst>
  <p:sldSz cx="9144000" cy="6858000" type="screen4x3"/>
  <p:notesSz cx="6732588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CC"/>
    <a:srgbClr val="003399"/>
    <a:srgbClr val="FF7C80"/>
    <a:srgbClr val="00FF00"/>
    <a:srgbClr val="FF0000"/>
    <a:srgbClr val="FFFF00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03" autoAdjust="0"/>
    <p:restoredTop sz="86401" autoAdjust="0"/>
  </p:normalViewPr>
  <p:slideViewPr>
    <p:cSldViewPr>
      <p:cViewPr varScale="1">
        <p:scale>
          <a:sx n="69" d="100"/>
          <a:sy n="69" d="100"/>
        </p:scale>
        <p:origin x="2202" y="72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96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3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en-GB"/>
              <a:t>Presentation of SWG results in SA1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37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B5D46A-1FFB-4EF7-B761-839DEEF79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6125"/>
            <a:ext cx="4908550" cy="368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8712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5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6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79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3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90EAA2A2-D7B6-4AD3-A23E-CF57BD437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97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413792"/>
            <a:ext cx="6909048" cy="7829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38511184-F15A-4058-9126-49BCD423C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207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28" name="Picture 9" descr="3GPP_TM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3825"/>
            <a:ext cx="1485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3GPP_backgr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4363"/>
            <a:ext cx="79248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596F7A4-FA51-44BF-8319-AAA0F40B4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1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FS_Metaverse</a:t>
            </a:r>
            <a:r>
              <a:rPr lang="en-US" dirty="0" smtClean="0"/>
              <a:t> Status </a:t>
            </a:r>
            <a:r>
              <a:rPr lang="en-US" dirty="0"/>
              <a:t>Update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Study </a:t>
            </a:r>
            <a:r>
              <a:rPr lang="en-US" dirty="0" smtClean="0">
                <a:solidFill>
                  <a:srgbClr val="FF0000"/>
                </a:solidFill>
              </a:rPr>
              <a:t>on Localized Mobile </a:t>
            </a:r>
            <a:r>
              <a:rPr lang="en-US" dirty="0" err="1" smtClean="0">
                <a:solidFill>
                  <a:srgbClr val="FF0000"/>
                </a:solidFill>
              </a:rPr>
              <a:t>Metaverse</a:t>
            </a:r>
            <a:r>
              <a:rPr lang="en-US" dirty="0" smtClean="0">
                <a:solidFill>
                  <a:srgbClr val="FF0000"/>
                </a:solidFill>
              </a:rPr>
              <a:t> Services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696"/>
            <a:ext cx="6400800" cy="1752600"/>
          </a:xfrm>
        </p:spPr>
        <p:txBody>
          <a:bodyPr/>
          <a:lstStyle/>
          <a:p>
            <a:r>
              <a:rPr lang="en-US" dirty="0" smtClean="0"/>
              <a:t>Erik Guttman</a:t>
            </a:r>
            <a:endParaRPr lang="en-US" dirty="0"/>
          </a:p>
          <a:p>
            <a:r>
              <a:rPr lang="en-US" dirty="0" smtClean="0"/>
              <a:t>Samsung</a:t>
            </a:r>
            <a:endParaRPr lang="en-US" dirty="0"/>
          </a:p>
          <a:p>
            <a:r>
              <a:rPr lang="en-US" dirty="0" err="1" smtClean="0"/>
              <a:t>FS_Metaverse</a:t>
            </a:r>
            <a:r>
              <a:rPr lang="en-US" dirty="0" smtClean="0"/>
              <a:t> </a:t>
            </a:r>
            <a:r>
              <a:rPr lang="en-US" dirty="0"/>
              <a:t>Rapporteur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2860675" cy="836712"/>
          </a:xfrm>
          <a:prstGeom prst="rect">
            <a:avLst/>
          </a:prstGeo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 err="1" smtClean="0"/>
              <a:t>S1</a:t>
            </a:r>
            <a:r>
              <a:rPr lang="en-GB" b="1" dirty="0" smtClean="0"/>
              <a:t>-221280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A434E9-7D68-4B96-8CAA-B87DD52A2F43}" type="slidenum">
              <a:rPr lang="en-GB" sz="1600"/>
              <a:pPr/>
              <a:t>1</a:t>
            </a:fld>
            <a:endParaRPr lang="en-GB" sz="160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6291263"/>
            <a:ext cx="2789226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1200" b="1" dirty="0"/>
              <a:t>3GPP TSG-SA WG1 Meeting #</a:t>
            </a:r>
            <a:r>
              <a:rPr lang="en-GB" sz="1200" b="1" dirty="0" smtClean="0"/>
              <a:t>98-e</a:t>
            </a:r>
            <a:endParaRPr lang="en-GB" sz="1200" b="1" dirty="0"/>
          </a:p>
          <a:p>
            <a:r>
              <a:rPr lang="en-GB" sz="1200" b="1" dirty="0"/>
              <a:t>Electronic Meeting, </a:t>
            </a:r>
            <a:r>
              <a:rPr lang="en-GB" sz="1200" b="1" dirty="0" smtClean="0"/>
              <a:t>9 – 19 May 2021</a:t>
            </a:r>
            <a:endParaRPr lang="en-GB" sz="12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 err="1" smtClean="0"/>
              <a:t>FS_Metaverse</a:t>
            </a:r>
            <a:r>
              <a:rPr lang="en-GB" dirty="0" smtClean="0"/>
              <a:t> </a:t>
            </a:r>
            <a:r>
              <a:rPr lang="en-GB" dirty="0"/>
              <a:t>Progress</a:t>
            </a:r>
          </a:p>
        </p:txBody>
      </p:sp>
      <p:sp>
        <p:nvSpPr>
          <p:cNvPr id="7171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Progress made at this meeting</a:t>
            </a:r>
          </a:p>
          <a:p>
            <a:pPr lvl="1">
              <a:defRPr/>
            </a:pPr>
            <a:r>
              <a:rPr lang="en-GB" dirty="0"/>
              <a:t>At </a:t>
            </a:r>
            <a:r>
              <a:rPr lang="en-GB" dirty="0" smtClean="0"/>
              <a:t>SA1#98e</a:t>
            </a:r>
          </a:p>
          <a:p>
            <a:pPr lvl="2">
              <a:defRPr/>
            </a:pPr>
            <a:r>
              <a:rPr lang="en-GB" dirty="0" err="1" smtClean="0"/>
              <a:t>S1</a:t>
            </a:r>
            <a:r>
              <a:rPr lang="en-GB" dirty="0" smtClean="0"/>
              <a:t>-221264 </a:t>
            </a:r>
            <a:r>
              <a:rPr lang="en-GB" dirty="0" err="1" smtClean="0"/>
              <a:t>TR</a:t>
            </a:r>
            <a:r>
              <a:rPr lang="en-GB" dirty="0" smtClean="0"/>
              <a:t> Skeleton	</a:t>
            </a:r>
            <a:r>
              <a:rPr lang="en-GB" sz="1000" dirty="0"/>
              <a:t>Feasibility Study on Localized Mobile </a:t>
            </a:r>
            <a:r>
              <a:rPr lang="en-GB" sz="1000" dirty="0" err="1"/>
              <a:t>Metaverse</a:t>
            </a:r>
            <a:r>
              <a:rPr lang="en-GB" sz="1000" dirty="0"/>
              <a:t> Services</a:t>
            </a:r>
            <a:endParaRPr lang="en-GB" dirty="0" smtClean="0"/>
          </a:p>
          <a:p>
            <a:pPr lvl="2">
              <a:defRPr/>
            </a:pPr>
            <a:r>
              <a:rPr lang="en-GB" dirty="0" err="1" smtClean="0"/>
              <a:t>S1</a:t>
            </a:r>
            <a:r>
              <a:rPr lang="en-GB" dirty="0" smtClean="0"/>
              <a:t>-221265 </a:t>
            </a:r>
            <a:r>
              <a:rPr lang="en-GB" dirty="0" err="1" smtClean="0"/>
              <a:t>pCR</a:t>
            </a:r>
            <a:r>
              <a:rPr lang="en-GB" dirty="0" smtClean="0"/>
              <a:t>		</a:t>
            </a:r>
            <a:r>
              <a:rPr lang="en-GB" sz="1000" dirty="0" err="1"/>
              <a:t>pCR</a:t>
            </a:r>
            <a:r>
              <a:rPr lang="en-GB" sz="1000" dirty="0"/>
              <a:t> 22.856 - Scope</a:t>
            </a:r>
            <a:endParaRPr lang="en-GB" sz="1000" dirty="0" smtClean="0"/>
          </a:p>
          <a:p>
            <a:pPr lvl="2">
              <a:defRPr/>
            </a:pPr>
            <a:r>
              <a:rPr lang="en-GB" dirty="0" err="1" smtClean="0"/>
              <a:t>S1</a:t>
            </a:r>
            <a:r>
              <a:rPr lang="en-GB" dirty="0" smtClean="0"/>
              <a:t>-221266 </a:t>
            </a:r>
            <a:r>
              <a:rPr lang="en-GB" dirty="0" err="1" smtClean="0"/>
              <a:t>pCR</a:t>
            </a:r>
            <a:r>
              <a:rPr lang="en-GB" dirty="0" smtClean="0"/>
              <a:t>		</a:t>
            </a:r>
            <a:r>
              <a:rPr lang="en-GB" sz="1000" dirty="0" err="1"/>
              <a:t>pCR</a:t>
            </a:r>
            <a:r>
              <a:rPr lang="en-GB" sz="1000" dirty="0"/>
              <a:t> 22.856  Informative Annex on Avatar Services</a:t>
            </a:r>
            <a:endParaRPr lang="en-GB" dirty="0" smtClean="0"/>
          </a:p>
          <a:p>
            <a:pPr lvl="2">
              <a:defRPr/>
            </a:pPr>
            <a:r>
              <a:rPr lang="en-GB" dirty="0" err="1" smtClean="0"/>
              <a:t>S1</a:t>
            </a:r>
            <a:r>
              <a:rPr lang="en-GB" dirty="0" smtClean="0"/>
              <a:t>-221267 </a:t>
            </a:r>
            <a:r>
              <a:rPr lang="en-GB" dirty="0" err="1" smtClean="0"/>
              <a:t>pCR</a:t>
            </a:r>
            <a:r>
              <a:rPr lang="en-GB" dirty="0" smtClean="0"/>
              <a:t>		</a:t>
            </a:r>
            <a:r>
              <a:rPr lang="en-US" sz="1000" dirty="0"/>
              <a:t>New Use Case for Mobile </a:t>
            </a:r>
            <a:r>
              <a:rPr lang="en-US" sz="1000" dirty="0" err="1"/>
              <a:t>Metaverse</a:t>
            </a:r>
            <a:r>
              <a:rPr lang="en-US" sz="1000" dirty="0"/>
              <a:t>: </a:t>
            </a:r>
            <a:r>
              <a:rPr lang="en-US" sz="1000" dirty="0" err="1"/>
              <a:t>5G</a:t>
            </a:r>
            <a:r>
              <a:rPr lang="en-US" sz="1000" dirty="0"/>
              <a:t>-enabled Traffic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				Flow </a:t>
            </a:r>
            <a:r>
              <a:rPr lang="en-US" sz="1000" dirty="0"/>
              <a:t>Simulation and Situational Awareness</a:t>
            </a:r>
            <a:endParaRPr lang="en-GB" sz="1000" dirty="0" smtClean="0"/>
          </a:p>
          <a:p>
            <a:pPr lvl="2">
              <a:defRPr/>
            </a:pPr>
            <a:r>
              <a:rPr lang="en-GB" dirty="0" err="1" smtClean="0"/>
              <a:t>S1</a:t>
            </a:r>
            <a:r>
              <a:rPr lang="en-GB" dirty="0" smtClean="0"/>
              <a:t>-221268 </a:t>
            </a:r>
            <a:r>
              <a:rPr lang="en-GB" dirty="0" err="1" smtClean="0"/>
              <a:t>pCR</a:t>
            </a:r>
            <a:r>
              <a:rPr lang="en-GB" dirty="0" smtClean="0"/>
              <a:t>		</a:t>
            </a:r>
            <a:r>
              <a:rPr lang="en-GB" sz="1000" dirty="0" err="1"/>
              <a:t>pCR</a:t>
            </a:r>
            <a:r>
              <a:rPr lang="en-GB" sz="1000" dirty="0"/>
              <a:t> 22.856  Localized </a:t>
            </a:r>
            <a:r>
              <a:rPr lang="en-GB" sz="1000" dirty="0" err="1"/>
              <a:t>Metaverse</a:t>
            </a:r>
            <a:r>
              <a:rPr lang="en-GB" sz="1000" dirty="0"/>
              <a:t> Services Use Case</a:t>
            </a:r>
            <a:endParaRPr lang="en-GB" sz="1000" dirty="0" smtClean="0"/>
          </a:p>
          <a:p>
            <a:pPr lvl="2">
              <a:defRPr/>
            </a:pPr>
            <a:r>
              <a:rPr lang="en-GB" dirty="0" err="1" smtClean="0"/>
              <a:t>S1</a:t>
            </a:r>
            <a:r>
              <a:rPr lang="en-GB" dirty="0" smtClean="0"/>
              <a:t>-221269 </a:t>
            </a:r>
            <a:r>
              <a:rPr lang="en-GB" dirty="0" err="1" smtClean="0"/>
              <a:t>pCR</a:t>
            </a:r>
            <a:r>
              <a:rPr lang="en-GB" dirty="0" smtClean="0"/>
              <a:t>		</a:t>
            </a:r>
            <a:r>
              <a:rPr lang="en-GB" sz="1000" dirty="0" err="1"/>
              <a:t>pCR</a:t>
            </a:r>
            <a:r>
              <a:rPr lang="en-GB" sz="1000" dirty="0"/>
              <a:t> on Collaborative and concurrent engineering in </a:t>
            </a:r>
            <a:endParaRPr lang="en-GB" sz="1000" dirty="0" smtClean="0"/>
          </a:p>
          <a:p>
            <a:pPr marL="914400" lvl="2" indent="0">
              <a:buNone/>
              <a:defRPr/>
            </a:pPr>
            <a:r>
              <a:rPr lang="en-GB" sz="1000" dirty="0"/>
              <a:t>	</a:t>
            </a:r>
            <a:r>
              <a:rPr lang="en-GB" sz="1000" dirty="0" smtClean="0"/>
              <a:t>			product </a:t>
            </a:r>
            <a:r>
              <a:rPr lang="en-GB" sz="1000" dirty="0"/>
              <a:t>design using </a:t>
            </a:r>
            <a:r>
              <a:rPr lang="en-GB" sz="1000" dirty="0" err="1"/>
              <a:t>metaverse</a:t>
            </a:r>
            <a:r>
              <a:rPr lang="en-GB" sz="1000" dirty="0"/>
              <a:t> </a:t>
            </a:r>
            <a:r>
              <a:rPr lang="en-GB" sz="1000" dirty="0" smtClean="0"/>
              <a:t>services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Work/Study </a:t>
            </a:r>
            <a:r>
              <a:rPr lang="en-GB" dirty="0"/>
              <a:t>Item Completion: </a:t>
            </a:r>
            <a:r>
              <a:rPr lang="en-GB" dirty="0" smtClean="0">
                <a:solidFill>
                  <a:srgbClr val="FF66CC"/>
                </a:solidFill>
              </a:rPr>
              <a:t>15%</a:t>
            </a:r>
          </a:p>
          <a:p>
            <a:pPr>
              <a:defRPr/>
            </a:pPr>
            <a:r>
              <a:rPr lang="en-GB" dirty="0" smtClean="0"/>
              <a:t>Controversial </a:t>
            </a:r>
            <a:r>
              <a:rPr lang="en-GB" dirty="0"/>
              <a:t>issues</a:t>
            </a:r>
          </a:p>
          <a:p>
            <a:pPr lvl="1">
              <a:defRPr/>
            </a:pPr>
            <a:r>
              <a:rPr lang="en-GB" dirty="0" smtClean="0"/>
              <a:t>none</a:t>
            </a:r>
            <a:endParaRPr lang="en-GB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79FB2-E865-41B4-9B75-70EFBA89516F}" type="slidenum">
              <a:rPr lang="en-GB" sz="1600"/>
              <a:pPr/>
              <a:t>2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dirty="0" err="1" smtClean="0"/>
              <a:t>FS_Metaverse</a:t>
            </a:r>
            <a:r>
              <a:rPr lang="en-US" dirty="0" smtClean="0"/>
              <a:t> </a:t>
            </a:r>
            <a:r>
              <a:rPr lang="en-GB" dirty="0"/>
              <a:t>Planning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Planning for subsequent meetings</a:t>
            </a:r>
          </a:p>
          <a:p>
            <a:pPr lvl="1">
              <a:defRPr/>
            </a:pPr>
            <a:r>
              <a:rPr lang="en-GB" dirty="0" smtClean="0"/>
              <a:t>SA1#99 (Aug 2022): 40%</a:t>
            </a:r>
          </a:p>
          <a:p>
            <a:pPr lvl="2">
              <a:defRPr/>
            </a:pPr>
            <a:r>
              <a:rPr lang="en-GB" dirty="0" smtClean="0"/>
              <a:t>New/Updated use cases and potential requirements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SA1#100 (Nov 2022): 65%</a:t>
            </a:r>
          </a:p>
          <a:p>
            <a:pPr lvl="2">
              <a:defRPr/>
            </a:pPr>
            <a:r>
              <a:rPr lang="en-GB" dirty="0"/>
              <a:t>New/Updated use cases and potential requirements</a:t>
            </a:r>
          </a:p>
          <a:p>
            <a:pPr lvl="2">
              <a:defRPr/>
            </a:pPr>
            <a:r>
              <a:rPr lang="en-GB" dirty="0"/>
              <a:t>Start </a:t>
            </a:r>
            <a:r>
              <a:rPr lang="en-GB" dirty="0" smtClean="0"/>
              <a:t>consolidation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SA1#100ah (Jan 2023) 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TBD </a:t>
            </a:r>
            <a:r>
              <a:rPr lang="en-GB" dirty="0" smtClean="0">
                <a:solidFill>
                  <a:srgbClr val="FF0000"/>
                </a:solidFill>
              </a:rPr>
              <a:t>&lt;recommended!&gt;</a:t>
            </a:r>
            <a:r>
              <a:rPr lang="en-GB" dirty="0" smtClean="0"/>
              <a:t>: 80%</a:t>
            </a:r>
          </a:p>
          <a:p>
            <a:pPr lvl="2">
              <a:defRPr/>
            </a:pP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Final work on use cases and potential requirements</a:t>
            </a:r>
          </a:p>
          <a:p>
            <a:pPr lvl="2">
              <a:defRPr/>
            </a:pP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Progress / completion of consolidation.</a:t>
            </a:r>
            <a:endParaRPr lang="en-GB" dirty="0" smtClean="0"/>
          </a:p>
          <a:p>
            <a:pPr lvl="1">
              <a:defRPr/>
            </a:pPr>
            <a:r>
              <a:rPr lang="en-GB" dirty="0" smtClean="0"/>
              <a:t>SA1#101 (Feb 2023): 100%</a:t>
            </a:r>
          </a:p>
          <a:p>
            <a:pPr lvl="2">
              <a:defRPr/>
            </a:pPr>
            <a:r>
              <a:rPr lang="en-GB" dirty="0"/>
              <a:t>Updated use cases and potential requirements</a:t>
            </a:r>
          </a:p>
          <a:p>
            <a:pPr lvl="2">
              <a:defRPr/>
            </a:pPr>
            <a:r>
              <a:rPr lang="en-GB" dirty="0"/>
              <a:t>Complete consolidation and conclusions</a:t>
            </a:r>
          </a:p>
          <a:p>
            <a:pPr lvl="2">
              <a:defRPr/>
            </a:pPr>
            <a:r>
              <a:rPr lang="en-GB" dirty="0"/>
              <a:t>Final </a:t>
            </a:r>
            <a:r>
              <a:rPr lang="en-GB" dirty="0" err="1"/>
              <a:t>TR</a:t>
            </a:r>
            <a:r>
              <a:rPr lang="en-GB" dirty="0"/>
              <a:t> </a:t>
            </a:r>
            <a:r>
              <a:rPr lang="en-GB" dirty="0" smtClean="0"/>
              <a:t>clean-up </a:t>
            </a:r>
            <a:endParaRPr lang="en-GB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88A94C-AFB9-4300-9D62-9AED906105B4}" type="slidenum">
              <a:rPr lang="en-GB" sz="1600"/>
              <a:pPr/>
              <a:t>3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45567711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/>
              <a:t>Work plan between meetings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Email coordination </a:t>
            </a:r>
          </a:p>
          <a:p>
            <a:pPr lvl="1">
              <a:defRPr/>
            </a:pPr>
            <a:r>
              <a:rPr lang="en-GB" dirty="0"/>
              <a:t>Coordination among interested/contributing companies, about planned inputs, use cases, etc.</a:t>
            </a:r>
          </a:p>
          <a:p>
            <a:pPr lvl="1">
              <a:defRPr/>
            </a:pPr>
            <a:r>
              <a:rPr lang="en-GB" dirty="0"/>
              <a:t>Before </a:t>
            </a:r>
            <a:r>
              <a:rPr lang="en-GB" dirty="0" err="1" smtClean="0"/>
              <a:t>SA1</a:t>
            </a:r>
            <a:r>
              <a:rPr lang="en-GB" dirty="0" smtClean="0"/>
              <a:t> </a:t>
            </a:r>
            <a:r>
              <a:rPr lang="en-GB" dirty="0" err="1" smtClean="0"/>
              <a:t>99e</a:t>
            </a:r>
            <a:endParaRPr lang="en-GB" dirty="0" smtClean="0"/>
          </a:p>
          <a:p>
            <a:pPr lvl="2">
              <a:defRPr/>
            </a:pPr>
            <a:r>
              <a:rPr lang="en-GB" dirty="0" smtClean="0"/>
              <a:t>2 [~2 hour] calls proposed, to be moderated by the rapporteur </a:t>
            </a:r>
          </a:p>
          <a:p>
            <a:pPr lvl="2">
              <a:defRPr/>
            </a:pPr>
            <a:r>
              <a:rPr lang="en-GB" dirty="0" smtClean="0"/>
              <a:t>Proposed agenda</a:t>
            </a:r>
          </a:p>
          <a:p>
            <a:pPr lvl="3">
              <a:defRPr/>
            </a:pPr>
            <a:r>
              <a:rPr lang="en-GB" dirty="0" smtClean="0"/>
              <a:t>Discuss use cases from </a:t>
            </a:r>
            <a:r>
              <a:rPr lang="en-GB" dirty="0" err="1" smtClean="0"/>
              <a:t>SA1</a:t>
            </a:r>
            <a:r>
              <a:rPr lang="en-GB" dirty="0" smtClean="0"/>
              <a:t> </a:t>
            </a:r>
            <a:r>
              <a:rPr lang="en-GB" dirty="0" err="1" smtClean="0"/>
              <a:t>98e</a:t>
            </a:r>
            <a:r>
              <a:rPr lang="en-GB" dirty="0" smtClean="0"/>
              <a:t>, to return again or improved to </a:t>
            </a:r>
            <a:r>
              <a:rPr lang="en-GB" dirty="0" err="1" smtClean="0"/>
              <a:t>SA1</a:t>
            </a:r>
            <a:r>
              <a:rPr lang="en-GB" dirty="0" smtClean="0"/>
              <a:t> </a:t>
            </a:r>
            <a:r>
              <a:rPr lang="en-GB" dirty="0" err="1" smtClean="0"/>
              <a:t>99e</a:t>
            </a:r>
            <a:endParaRPr lang="en-GB" dirty="0"/>
          </a:p>
          <a:p>
            <a:pPr lvl="3">
              <a:defRPr/>
            </a:pPr>
            <a:r>
              <a:rPr lang="en-GB" dirty="0" smtClean="0"/>
              <a:t>New use cases for </a:t>
            </a:r>
            <a:r>
              <a:rPr lang="en-GB" dirty="0" err="1" smtClean="0"/>
              <a:t>SA1</a:t>
            </a:r>
            <a:r>
              <a:rPr lang="en-GB" dirty="0" smtClean="0"/>
              <a:t> </a:t>
            </a:r>
            <a:r>
              <a:rPr lang="en-GB" dirty="0" err="1" smtClean="0"/>
              <a:t>99e</a:t>
            </a:r>
            <a:endParaRPr lang="en-GB" dirty="0" smtClean="0"/>
          </a:p>
          <a:p>
            <a:pPr lvl="3">
              <a:defRPr/>
            </a:pPr>
            <a:r>
              <a:rPr lang="en-GB" dirty="0" smtClean="0"/>
              <a:t>Identify key terms and discuss overview, etc.</a:t>
            </a:r>
          </a:p>
          <a:p>
            <a:pPr lvl="2">
              <a:defRPr/>
            </a:pPr>
            <a:r>
              <a:rPr lang="en-GB" dirty="0" smtClean="0"/>
              <a:t>Proposed times [exact dates </a:t>
            </a:r>
            <a:r>
              <a:rPr lang="en-GB" dirty="0" err="1" smtClean="0"/>
              <a:t>tbd</a:t>
            </a:r>
            <a:r>
              <a:rPr lang="en-GB" dirty="0" smtClean="0"/>
              <a:t>, doodle to follow]:</a:t>
            </a:r>
          </a:p>
          <a:p>
            <a:pPr marL="1371600" lvl="3" indent="0">
              <a:buNone/>
              <a:defRPr/>
            </a:pPr>
            <a:r>
              <a:rPr lang="en-GB" dirty="0" smtClean="0"/>
              <a:t>Call 1: 2</a:t>
            </a:r>
            <a:r>
              <a:rPr lang="en-GB" baseline="30000" dirty="0" smtClean="0"/>
              <a:t>nd</a:t>
            </a:r>
            <a:r>
              <a:rPr lang="en-GB" dirty="0" smtClean="0"/>
              <a:t> week July (~4 weeks before 13.8.22 submission deadline)</a:t>
            </a:r>
          </a:p>
          <a:p>
            <a:pPr marL="1371600" lvl="3" indent="0">
              <a:buNone/>
              <a:defRPr/>
            </a:pPr>
            <a:r>
              <a:rPr lang="en-GB" dirty="0" smtClean="0"/>
              <a:t>Call 2: 1</a:t>
            </a:r>
            <a:r>
              <a:rPr lang="en-GB" baseline="30000" dirty="0" smtClean="0"/>
              <a:t>st</a:t>
            </a:r>
            <a:r>
              <a:rPr lang="en-GB" dirty="0" smtClean="0"/>
              <a:t> week Aug (~1 week before submission deadline)</a:t>
            </a:r>
            <a:endParaRPr lang="en-GB" dirty="0"/>
          </a:p>
          <a:p>
            <a:pPr lvl="1">
              <a:defRPr/>
            </a:pPr>
            <a:endParaRPr lang="en-GB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7BB5CD-6F85-4063-8FDF-401E4BDFB3BA}" type="slidenum">
              <a:rPr lang="en-GB" sz="1600"/>
              <a:pPr/>
              <a:t>4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129632575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76672"/>
            <a:ext cx="7053857" cy="782637"/>
          </a:xfrm>
        </p:spPr>
        <p:txBody>
          <a:bodyPr/>
          <a:lstStyle/>
          <a:p>
            <a:r>
              <a:rPr lang="en-GB" dirty="0" err="1" smtClean="0"/>
              <a:t>FS_Metaverse</a:t>
            </a:r>
            <a:r>
              <a:rPr lang="en-GB" dirty="0" smtClean="0"/>
              <a:t> </a:t>
            </a:r>
            <a:r>
              <a:rPr lang="en-GB" dirty="0"/>
              <a:t>Completion Date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Current expected completion dates:</a:t>
            </a:r>
          </a:p>
          <a:p>
            <a:pPr lvl="1">
              <a:defRPr/>
            </a:pPr>
            <a:r>
              <a:rPr lang="en-GB" sz="2000" dirty="0" smtClean="0"/>
              <a:t>For </a:t>
            </a:r>
            <a:r>
              <a:rPr lang="en-GB" sz="2000" dirty="0"/>
              <a:t>approval: </a:t>
            </a:r>
            <a:r>
              <a:rPr lang="en-GB" sz="2000" dirty="0" smtClean="0"/>
              <a:t>SA#99 (03/2023)</a:t>
            </a:r>
            <a:endParaRPr lang="en-GB" sz="2000" dirty="0"/>
          </a:p>
          <a:p>
            <a:pPr>
              <a:defRPr/>
            </a:pPr>
            <a:endParaRPr lang="en-GB" sz="24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sz="2400" dirty="0" smtClean="0">
                <a:solidFill>
                  <a:srgbClr val="FF0000"/>
                </a:solidFill>
              </a:rPr>
              <a:t>Have </a:t>
            </a:r>
            <a:r>
              <a:rPr lang="en-GB" sz="2400" dirty="0">
                <a:solidFill>
                  <a:srgbClr val="FF0000"/>
                </a:solidFill>
              </a:rPr>
              <a:t>these dates been changed at this meeting? </a:t>
            </a:r>
            <a:r>
              <a:rPr lang="en-GB" sz="2400" dirty="0" smtClean="0">
                <a:solidFill>
                  <a:srgbClr val="FF0000"/>
                </a:solidFill>
              </a:rPr>
              <a:t>No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3CB76B-8874-4CC6-A3E4-9AAE09917743}" type="slidenum">
              <a:rPr lang="en-GB" sz="1600"/>
              <a:pPr/>
              <a:t>5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 err="1" smtClean="0"/>
              <a:t>FS_Metaverse</a:t>
            </a:r>
            <a:r>
              <a:rPr lang="en-GB" dirty="0" smtClean="0"/>
              <a:t> </a:t>
            </a:r>
            <a:r>
              <a:rPr lang="en-GB" dirty="0"/>
              <a:t>History</a:t>
            </a:r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r>
              <a:rPr lang="en-GB" sz="2400" dirty="0"/>
              <a:t>This </a:t>
            </a:r>
            <a:r>
              <a:rPr lang="en-GB" sz="2400" dirty="0" smtClean="0"/>
              <a:t>Study Item was agreed </a:t>
            </a:r>
            <a:r>
              <a:rPr lang="en-GB" sz="2400" dirty="0"/>
              <a:t>at </a:t>
            </a:r>
            <a:r>
              <a:rPr lang="en-GB" sz="2400" dirty="0" smtClean="0"/>
              <a:t>SA1#97e</a:t>
            </a:r>
          </a:p>
          <a:p>
            <a:pPr lvl="1"/>
            <a:r>
              <a:rPr lang="en-GB" sz="2000" dirty="0"/>
              <a:t>Approved WID is in </a:t>
            </a:r>
            <a:r>
              <a:rPr lang="en-GB" sz="2000" dirty="0" err="1"/>
              <a:t>tdoc</a:t>
            </a:r>
            <a:r>
              <a:rPr lang="en-GB" sz="2000" dirty="0"/>
              <a:t> </a:t>
            </a:r>
            <a:r>
              <a:rPr lang="en-GB" sz="2000" dirty="0" smtClean="0"/>
              <a:t>SP-220353</a:t>
            </a:r>
            <a:endParaRPr lang="en-GB" sz="2000" dirty="0"/>
          </a:p>
          <a:p>
            <a:endParaRPr lang="en-GB" sz="2400" dirty="0"/>
          </a:p>
          <a:p>
            <a:pPr lvl="1">
              <a:defRPr/>
            </a:pPr>
            <a:r>
              <a:rPr lang="en-GB" sz="2000" dirty="0" smtClean="0"/>
              <a:t>SA1#96e – SID in </a:t>
            </a:r>
            <a:r>
              <a:rPr lang="en-GB" sz="2000" dirty="0" err="1" smtClean="0"/>
              <a:t>tdoc</a:t>
            </a:r>
            <a:r>
              <a:rPr lang="en-GB" sz="2000" dirty="0" smtClean="0"/>
              <a:t> S1-214247 was noted</a:t>
            </a:r>
          </a:p>
          <a:p>
            <a:pPr lvl="1">
              <a:defRPr/>
            </a:pPr>
            <a:r>
              <a:rPr lang="en-GB" sz="2000" dirty="0" smtClean="0"/>
              <a:t>SA1#97e – SID in </a:t>
            </a:r>
            <a:r>
              <a:rPr lang="en-GB" sz="2000" dirty="0" err="1"/>
              <a:t>t</a:t>
            </a:r>
            <a:r>
              <a:rPr lang="en-GB" sz="2000" dirty="0" err="1" smtClean="0"/>
              <a:t>doc</a:t>
            </a:r>
            <a:r>
              <a:rPr lang="en-GB" sz="2000" dirty="0" smtClean="0"/>
              <a:t> S1-220195 was agreed</a:t>
            </a:r>
          </a:p>
          <a:p>
            <a:pPr lvl="1">
              <a:defRPr/>
            </a:pPr>
            <a:r>
              <a:rPr lang="en-GB" sz="2000" dirty="0" smtClean="0"/>
              <a:t>SA1#98e – </a:t>
            </a:r>
            <a:r>
              <a:rPr lang="en-GB" sz="2000" dirty="0" err="1" smtClean="0"/>
              <a:t>TR</a:t>
            </a:r>
            <a:r>
              <a:rPr lang="en-GB" sz="2000" dirty="0"/>
              <a:t> </a:t>
            </a:r>
            <a:r>
              <a:rPr lang="en-GB" sz="2000" dirty="0" smtClean="0"/>
              <a:t>and 5 </a:t>
            </a:r>
            <a:r>
              <a:rPr lang="en-GB" sz="2000" dirty="0" err="1" smtClean="0"/>
              <a:t>pCRs</a:t>
            </a:r>
            <a:r>
              <a:rPr lang="en-GB" sz="2000" dirty="0" smtClean="0"/>
              <a:t> were agreed</a:t>
            </a:r>
          </a:p>
          <a:p>
            <a:pPr lvl="1">
              <a:defRPr/>
            </a:pPr>
            <a:endParaRPr lang="en-GB" sz="2000" dirty="0"/>
          </a:p>
          <a:p>
            <a:pPr marL="457200" lvl="1" indent="0">
              <a:buNone/>
              <a:defRPr/>
            </a:pPr>
            <a:endParaRPr lang="en-GB" sz="2000" dirty="0"/>
          </a:p>
          <a:p>
            <a:pPr lvl="1">
              <a:defRPr/>
            </a:pPr>
            <a:endParaRPr lang="en-GB" sz="2000" dirty="0"/>
          </a:p>
          <a:p>
            <a:pPr lvl="0"/>
            <a:endParaRPr lang="en-GB" sz="2400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6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14941913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0</TotalTime>
  <Words>394</Words>
  <Application>Microsoft Office PowerPoint</Application>
  <PresentationFormat>On-screen Show (4:3)</PresentationFormat>
  <Paragraphs>72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Times New Roman</vt:lpstr>
      <vt:lpstr>Blank Presentation</vt:lpstr>
      <vt:lpstr>FS_Metaverse Status Update Study on Localized Mobile Metaverse Services</vt:lpstr>
      <vt:lpstr>FS_Metaverse Progress</vt:lpstr>
      <vt:lpstr>FS_Metaverse Planning</vt:lpstr>
      <vt:lpstr>Work plan between meetings</vt:lpstr>
      <vt:lpstr>FS_Metaverse Completion Date</vt:lpstr>
      <vt:lpstr>FS_Metaverse History</vt:lpstr>
    </vt:vector>
  </TitlesOfParts>
  <Company>MCC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general presentation</dc:title>
  <dc:creator>Maurice Pope</dc:creator>
  <cp:keywords>3GPP</cp:keywords>
  <cp:lastModifiedBy>erik</cp:lastModifiedBy>
  <cp:revision>354</cp:revision>
  <cp:lastPrinted>2000-01-14T10:02:55Z</cp:lastPrinted>
  <dcterms:created xsi:type="dcterms:W3CDTF">1999-11-22T09:19:47Z</dcterms:created>
  <dcterms:modified xsi:type="dcterms:W3CDTF">2022-05-20T15:11:43Z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