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9" r:id="rId4"/>
    <p:sldId id="270" r:id="rId5"/>
    <p:sldId id="261" r:id="rId6"/>
    <p:sldId id="268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CC"/>
    <a:srgbClr val="003399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3" autoAdjust="0"/>
    <p:restoredTop sz="86401" autoAdjust="0"/>
  </p:normalViewPr>
  <p:slideViewPr>
    <p:cSldViewPr>
      <p:cViewPr varScale="1">
        <p:scale>
          <a:sx n="162" d="100"/>
          <a:sy n="162" d="100"/>
        </p:scale>
        <p:origin x="1698" y="156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6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7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3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FS_Sensing Status Update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Study on Integrated Sensing and Communication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/>
          <a:lstStyle/>
          <a:p>
            <a:r>
              <a:rPr lang="en-US" dirty="0"/>
              <a:t>Vasil Aleksiev</a:t>
            </a:r>
          </a:p>
          <a:p>
            <a:r>
              <a:rPr lang="en-US" dirty="0"/>
              <a:t>Deutsche Telekom</a:t>
            </a:r>
          </a:p>
          <a:p>
            <a:r>
              <a:rPr lang="en-US" dirty="0"/>
              <a:t>FS_Sensing Rapporteur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b="1" dirty="0"/>
              <a:t>S1-221278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2789226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#98-e</a:t>
            </a:r>
          </a:p>
          <a:p>
            <a:r>
              <a:rPr lang="en-GB" sz="1200" b="1" dirty="0"/>
              <a:t>Electronic Meeting, 9 – 19 May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/>
              <a:t>FS_Sensing 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dirty="0"/>
              <a:t>At SA1#98e</a:t>
            </a:r>
          </a:p>
          <a:p>
            <a:pPr lvl="2">
              <a:defRPr/>
            </a:pPr>
            <a:r>
              <a:rPr lang="en-GB" dirty="0"/>
              <a:t>S1-221249 TR Skeleton	</a:t>
            </a:r>
            <a:r>
              <a:rPr lang="en-GB" sz="1000" dirty="0"/>
              <a:t>Feasibility Study on Integrated Sensing and 					Communication</a:t>
            </a:r>
            <a:endParaRPr lang="en-GB" dirty="0"/>
          </a:p>
          <a:p>
            <a:pPr lvl="2">
              <a:defRPr/>
            </a:pPr>
            <a:r>
              <a:rPr lang="en-GB" dirty="0"/>
              <a:t>S1-221250 </a:t>
            </a:r>
            <a:r>
              <a:rPr lang="en-GB" dirty="0" err="1"/>
              <a:t>pCR</a:t>
            </a:r>
            <a:r>
              <a:rPr lang="en-GB" dirty="0"/>
              <a:t>		</a:t>
            </a:r>
            <a:r>
              <a:rPr lang="en-GB" sz="1000" dirty="0"/>
              <a:t>Use case of intelligent monitoring in smart home</a:t>
            </a:r>
          </a:p>
          <a:p>
            <a:pPr lvl="2">
              <a:defRPr/>
            </a:pPr>
            <a:r>
              <a:rPr lang="en-GB" dirty="0"/>
              <a:t>S1-221251 </a:t>
            </a:r>
            <a:r>
              <a:rPr lang="en-GB" dirty="0" err="1"/>
              <a:t>pCR</a:t>
            </a:r>
            <a:r>
              <a:rPr lang="en-GB" dirty="0"/>
              <a:t>		</a:t>
            </a:r>
            <a:r>
              <a:rPr lang="en-GB" sz="1000" dirty="0"/>
              <a:t>New use case: Sensing for smart transportation</a:t>
            </a:r>
            <a:endParaRPr lang="en-GB" dirty="0"/>
          </a:p>
          <a:p>
            <a:pPr lvl="2">
              <a:defRPr/>
            </a:pPr>
            <a:r>
              <a:rPr lang="en-GB" dirty="0"/>
              <a:t>S1-221252 </a:t>
            </a:r>
            <a:r>
              <a:rPr lang="en-GB" dirty="0" err="1"/>
              <a:t>pCR</a:t>
            </a:r>
            <a:r>
              <a:rPr lang="en-GB" dirty="0"/>
              <a:t>		</a:t>
            </a:r>
            <a:r>
              <a:rPr lang="en-US" sz="1000" dirty="0"/>
              <a:t>FS_Sensing: Use case on Weather Monitoring</a:t>
            </a:r>
            <a:endParaRPr lang="en-GB" sz="1000" dirty="0"/>
          </a:p>
          <a:p>
            <a:pPr>
              <a:defRPr/>
            </a:pPr>
            <a:r>
              <a:rPr lang="en-GB" dirty="0"/>
              <a:t>Work/Study Item Completion: </a:t>
            </a:r>
            <a:r>
              <a:rPr lang="en-GB" dirty="0">
                <a:solidFill>
                  <a:srgbClr val="FF66CC"/>
                </a:solidFill>
              </a:rPr>
              <a:t>10%</a:t>
            </a:r>
          </a:p>
          <a:p>
            <a:pPr>
              <a:defRPr/>
            </a:pPr>
            <a:r>
              <a:rPr lang="en-GB" dirty="0"/>
              <a:t>Controversial issues</a:t>
            </a:r>
          </a:p>
          <a:p>
            <a:pPr lvl="1">
              <a:defRPr/>
            </a:pPr>
            <a:r>
              <a:rPr lang="en-GB" dirty="0"/>
              <a:t>none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dirty="0"/>
              <a:t>FS_Sensing </a:t>
            </a:r>
            <a:r>
              <a:rPr lang="en-GB" dirty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Planning for subsequent meetings</a:t>
            </a:r>
          </a:p>
          <a:p>
            <a:pPr lvl="1">
              <a:defRPr/>
            </a:pPr>
            <a:r>
              <a:rPr lang="en-GB" dirty="0"/>
              <a:t>SA1#99e (Aug 2022): 40%</a:t>
            </a:r>
          </a:p>
          <a:p>
            <a:pPr lvl="2">
              <a:defRPr/>
            </a:pPr>
            <a:r>
              <a:rPr lang="en-GB" dirty="0"/>
              <a:t>New/Updated use cases and potential requirements</a:t>
            </a:r>
          </a:p>
          <a:p>
            <a:pPr lvl="1">
              <a:defRPr/>
            </a:pPr>
            <a:r>
              <a:rPr lang="en-GB" dirty="0"/>
              <a:t>SA1#100e (Nov 2022): 65%</a:t>
            </a:r>
          </a:p>
          <a:p>
            <a:pPr lvl="2">
              <a:defRPr/>
            </a:pPr>
            <a:r>
              <a:rPr lang="en-GB" dirty="0"/>
              <a:t>New/Updated use cases and potential requirements</a:t>
            </a:r>
          </a:p>
          <a:p>
            <a:pPr lvl="2">
              <a:defRPr/>
            </a:pPr>
            <a:r>
              <a:rPr lang="en-GB" dirty="0"/>
              <a:t>Start consolidation</a:t>
            </a:r>
          </a:p>
          <a:p>
            <a:pPr lvl="1">
              <a:defRPr/>
            </a:pPr>
            <a:r>
              <a:rPr lang="en-GB" dirty="0"/>
              <a:t>SA1#101e (Feb 2023) : 80%</a:t>
            </a:r>
          </a:p>
          <a:p>
            <a:pPr lvl="2">
              <a:defRPr/>
            </a:pPr>
            <a:r>
              <a:rPr lang="en-GB" dirty="0"/>
              <a:t>Final work on use cases and potential requirements</a:t>
            </a:r>
          </a:p>
          <a:p>
            <a:pPr lvl="2">
              <a:defRPr/>
            </a:pPr>
            <a:r>
              <a:rPr lang="en-GB" dirty="0"/>
              <a:t>Progress / completion of consolidation.</a:t>
            </a:r>
          </a:p>
          <a:p>
            <a:pPr lvl="1">
              <a:defRPr/>
            </a:pPr>
            <a:r>
              <a:rPr lang="en-GB" dirty="0"/>
              <a:t>SA1#102e (May 2023): 100%</a:t>
            </a:r>
          </a:p>
          <a:p>
            <a:pPr lvl="2">
              <a:defRPr/>
            </a:pPr>
            <a:r>
              <a:rPr lang="en-GB" dirty="0"/>
              <a:t>Updated use cases and potential requirements</a:t>
            </a:r>
          </a:p>
          <a:p>
            <a:pPr lvl="2">
              <a:defRPr/>
            </a:pPr>
            <a:r>
              <a:rPr lang="en-GB" dirty="0"/>
              <a:t>Complete consolidation and conclusions</a:t>
            </a:r>
          </a:p>
          <a:p>
            <a:pPr lvl="2">
              <a:defRPr/>
            </a:pPr>
            <a:r>
              <a:rPr lang="en-GB" dirty="0"/>
              <a:t>Send TR to SA for approval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45567711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Email coordination </a:t>
            </a:r>
          </a:p>
          <a:p>
            <a:pPr lvl="1">
              <a:defRPr/>
            </a:pPr>
            <a:r>
              <a:rPr lang="en-GB" dirty="0"/>
              <a:t>Coordination among interested/contributing companies, about planned inputs, use cases, etc.</a:t>
            </a:r>
          </a:p>
          <a:p>
            <a:pPr lvl="1">
              <a:defRPr/>
            </a:pPr>
            <a:r>
              <a:rPr lang="en-GB" dirty="0"/>
              <a:t>Before </a:t>
            </a:r>
            <a:r>
              <a:rPr lang="en-GB" dirty="0" err="1"/>
              <a:t>SA1</a:t>
            </a:r>
            <a:r>
              <a:rPr lang="en-GB" dirty="0"/>
              <a:t> </a:t>
            </a:r>
            <a:r>
              <a:rPr lang="en-GB" dirty="0" err="1"/>
              <a:t>99e</a:t>
            </a:r>
            <a:endParaRPr lang="en-GB" dirty="0"/>
          </a:p>
          <a:p>
            <a:pPr lvl="2">
              <a:defRPr/>
            </a:pPr>
            <a:r>
              <a:rPr lang="en-GB" dirty="0"/>
              <a:t>2 [~2 hour] calls proposed, to be moderated by the rapporteur </a:t>
            </a:r>
          </a:p>
          <a:p>
            <a:pPr lvl="2">
              <a:defRPr/>
            </a:pPr>
            <a:r>
              <a:rPr lang="en-GB" dirty="0"/>
              <a:t>Proposed agenda</a:t>
            </a:r>
          </a:p>
          <a:p>
            <a:pPr lvl="3">
              <a:defRPr/>
            </a:pPr>
            <a:r>
              <a:rPr lang="en-GB" dirty="0"/>
              <a:t>Types of Sensing (UE, Network)</a:t>
            </a:r>
          </a:p>
          <a:p>
            <a:pPr lvl="3">
              <a:defRPr/>
            </a:pPr>
            <a:r>
              <a:rPr lang="en-GB" dirty="0"/>
              <a:t>Identify key definitions and KPIs</a:t>
            </a:r>
          </a:p>
          <a:p>
            <a:pPr lvl="3">
              <a:defRPr/>
            </a:pPr>
            <a:r>
              <a:rPr lang="en-GB" dirty="0"/>
              <a:t>Discuss use cases from SA1 98e, to be improved to SA1 99e</a:t>
            </a:r>
          </a:p>
          <a:p>
            <a:pPr lvl="2">
              <a:defRPr/>
            </a:pPr>
            <a:r>
              <a:rPr lang="en-GB" dirty="0"/>
              <a:t>Proposed times [exact dates </a:t>
            </a:r>
            <a:r>
              <a:rPr lang="en-GB" dirty="0" err="1"/>
              <a:t>tbd</a:t>
            </a:r>
            <a:r>
              <a:rPr lang="en-GB" dirty="0"/>
              <a:t>]:</a:t>
            </a:r>
          </a:p>
          <a:p>
            <a:pPr marL="1371600" lvl="3" indent="0">
              <a:buNone/>
              <a:defRPr/>
            </a:pPr>
            <a:r>
              <a:rPr lang="en-GB" dirty="0"/>
              <a:t>Call 1: 4</a:t>
            </a:r>
            <a:r>
              <a:rPr lang="en-GB" baseline="30000" dirty="0"/>
              <a:t>th</a:t>
            </a:r>
            <a:r>
              <a:rPr lang="en-GB" dirty="0"/>
              <a:t> week July (~2 weeks before 12.8.22 submission deadline)</a:t>
            </a:r>
          </a:p>
          <a:p>
            <a:pPr marL="1371600" lvl="3" indent="0">
              <a:buNone/>
              <a:defRPr/>
            </a:pPr>
            <a:r>
              <a:rPr lang="en-GB" dirty="0"/>
              <a:t>Call 2: 1</a:t>
            </a:r>
            <a:r>
              <a:rPr lang="en-GB" baseline="30000" dirty="0"/>
              <a:t>st</a:t>
            </a:r>
            <a:r>
              <a:rPr lang="en-GB" dirty="0"/>
              <a:t> week Aug (~1 week before submission deadline)</a:t>
            </a:r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29632575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7053857" cy="782637"/>
          </a:xfrm>
        </p:spPr>
        <p:txBody>
          <a:bodyPr/>
          <a:lstStyle/>
          <a:p>
            <a:r>
              <a:rPr lang="en-GB" dirty="0"/>
              <a:t>FS_Sensing 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/>
              <a:t>For approval: SA#100 (06/2023)</a:t>
            </a:r>
          </a:p>
          <a:p>
            <a:pPr>
              <a:defRPr/>
            </a:pPr>
            <a:endParaRPr lang="en-GB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sz="2400" dirty="0">
                <a:solidFill>
                  <a:srgbClr val="FF0000"/>
                </a:solidFill>
              </a:rPr>
              <a:t>Have these dates been changed at this meeting? No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/>
              <a:t>FS_Sensing 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r>
              <a:rPr lang="en-GB" sz="2400" dirty="0"/>
              <a:t>This Study Item was agreed at SA1#97e</a:t>
            </a:r>
          </a:p>
          <a:p>
            <a:pPr lvl="1"/>
            <a:r>
              <a:rPr lang="en-GB" sz="2000" dirty="0"/>
              <a:t>Approved SID is in </a:t>
            </a:r>
            <a:r>
              <a:rPr lang="en-GB" sz="2000" dirty="0" err="1"/>
              <a:t>tdoc</a:t>
            </a:r>
            <a:r>
              <a:rPr lang="en-GB" sz="2000" dirty="0"/>
              <a:t> SP-220084</a:t>
            </a:r>
          </a:p>
          <a:p>
            <a:endParaRPr lang="en-GB" sz="2400" dirty="0"/>
          </a:p>
          <a:p>
            <a:pPr lvl="1">
              <a:defRPr/>
            </a:pPr>
            <a:r>
              <a:rPr lang="en-GB" sz="2000" dirty="0"/>
              <a:t>SA1#96e – SID in </a:t>
            </a:r>
            <a:r>
              <a:rPr lang="en-GB" sz="2000" dirty="0" err="1"/>
              <a:t>tdoc</a:t>
            </a:r>
            <a:r>
              <a:rPr lang="en-GB" sz="2000" dirty="0"/>
              <a:t> S1-214242 and S1-214243 were noted</a:t>
            </a:r>
          </a:p>
          <a:p>
            <a:pPr lvl="1">
              <a:defRPr/>
            </a:pPr>
            <a:r>
              <a:rPr lang="en-GB" sz="2000" dirty="0"/>
              <a:t>SA1#97e – SID in </a:t>
            </a:r>
            <a:r>
              <a:rPr lang="en-GB" sz="2000" dirty="0" err="1"/>
              <a:t>tdoc</a:t>
            </a:r>
            <a:r>
              <a:rPr lang="en-GB" sz="2000" dirty="0"/>
              <a:t> S1-220191 was agreed</a:t>
            </a:r>
          </a:p>
          <a:p>
            <a:pPr lvl="1">
              <a:defRPr/>
            </a:pPr>
            <a:r>
              <a:rPr lang="en-GB" sz="2000" dirty="0"/>
              <a:t>SA1#98e – TR and 3 </a:t>
            </a:r>
            <a:r>
              <a:rPr lang="en-GB" sz="2000" dirty="0" err="1"/>
              <a:t>pCRs</a:t>
            </a:r>
            <a:r>
              <a:rPr lang="en-GB" sz="2000" dirty="0"/>
              <a:t> were agreed</a:t>
            </a:r>
          </a:p>
          <a:p>
            <a:pPr lvl="1">
              <a:defRPr/>
            </a:pPr>
            <a:endParaRPr lang="en-GB" sz="2000" dirty="0"/>
          </a:p>
          <a:p>
            <a:pPr marL="457200" lvl="1" indent="0">
              <a:buNone/>
              <a:defRPr/>
            </a:pPr>
            <a:endParaRPr lang="en-GB" sz="2000" dirty="0"/>
          </a:p>
          <a:p>
            <a:pPr lvl="1">
              <a:defRPr/>
            </a:pPr>
            <a:endParaRPr lang="en-GB" sz="2000" dirty="0"/>
          </a:p>
          <a:p>
            <a:pPr lvl="0"/>
            <a:endParaRPr lang="en-GB" sz="24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1494191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0</TotalTime>
  <Words>380</Words>
  <Application>Microsoft Office PowerPoint</Application>
  <PresentationFormat>Bildschirmpräsentation (4:3)</PresentationFormat>
  <Paragraphs>69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Times New Roman</vt:lpstr>
      <vt:lpstr>Blank Presentation</vt:lpstr>
      <vt:lpstr>FS_Sensing Status Update Study on Integrated Sensing and Communication</vt:lpstr>
      <vt:lpstr>FS_Sensing Progress</vt:lpstr>
      <vt:lpstr>FS_Sensing Planning</vt:lpstr>
      <vt:lpstr>Work plan between meetings</vt:lpstr>
      <vt:lpstr>FS_Sensing Completion Date</vt:lpstr>
      <vt:lpstr>FS_Sensing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DT (Vasil)</cp:lastModifiedBy>
  <cp:revision>371</cp:revision>
  <cp:lastPrinted>2000-01-14T10:02:55Z</cp:lastPrinted>
  <dcterms:created xsi:type="dcterms:W3CDTF">1999-11-22T09:19:47Z</dcterms:created>
  <dcterms:modified xsi:type="dcterms:W3CDTF">2022-05-23T11:40:58Z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