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6" r:id="rId3"/>
    <p:sldId id="260" r:id="rId4"/>
    <p:sldId id="267" r:id="rId5"/>
    <p:sldId id="261" r:id="rId6"/>
    <p:sldId id="264" r:id="rId7"/>
  </p:sldIdLst>
  <p:sldSz cx="9144000" cy="6858000" type="screen4x3"/>
  <p:notesSz cx="6732588" cy="9855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FF66CC"/>
    <a:srgbClr val="FF7C80"/>
    <a:srgbClr val="00FF00"/>
    <a:srgbClr val="FF0000"/>
    <a:srgbClr val="FFFF00"/>
    <a:srgbClr val="FFCC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03" autoAdjust="0"/>
    <p:restoredTop sz="86401" autoAdjust="0"/>
  </p:normalViewPr>
  <p:slideViewPr>
    <p:cSldViewPr>
      <p:cViewPr varScale="1">
        <p:scale>
          <a:sx n="76" d="100"/>
          <a:sy n="76" d="100"/>
        </p:scale>
        <p:origin x="896" y="64"/>
      </p:cViewPr>
      <p:guideLst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96"/>
      </p:cViewPr>
      <p:guideLst>
        <p:guide orient="horz" pos="3104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734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spcAft>
                <a:spcPct val="0"/>
              </a:spcAft>
              <a:buFontTx/>
              <a:buNone/>
              <a:defRPr sz="1600" b="1">
                <a:solidFill>
                  <a:schemeClr val="accent2"/>
                </a:solidFill>
                <a:latin typeface="Bookman Old Style" pitchFamily="18" charset="0"/>
              </a:defRPr>
            </a:lvl1pPr>
          </a:lstStyle>
          <a:p>
            <a:pPr>
              <a:defRPr/>
            </a:pPr>
            <a:r>
              <a:rPr lang="en-GB"/>
              <a:t>Presentation of SWG results in SA1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spcAft>
                <a:spcPct val="0"/>
              </a:spcAft>
              <a:buFontTx/>
              <a:buNone/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8400" y="9372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7DB5D46A-1FFB-4EF7-B761-839DEEF79F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9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6125"/>
            <a:ext cx="4908550" cy="36814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1538"/>
            <a:ext cx="4938712" cy="443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6" tIns="44444" rIns="90476" bIns="44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65636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43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4343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38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63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39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72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94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07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204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0487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13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84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8439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51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53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68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600" smtClean="0">
                <a:latin typeface="Arial" charset="0"/>
              </a:defRPr>
            </a:lvl1pPr>
          </a:lstStyle>
          <a:p>
            <a:pPr>
              <a:defRPr/>
            </a:pPr>
            <a:fld id="{90EAA2A2-D7B6-4AD3-A23E-CF57BD437A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24971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56" y="413792"/>
            <a:ext cx="6909048" cy="78296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352928" cy="5112568"/>
          </a:xfrm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600" smtClean="0">
                <a:latin typeface="Arial" charset="0"/>
              </a:defRPr>
            </a:lvl1pPr>
          </a:lstStyle>
          <a:p>
            <a:pPr>
              <a:defRPr/>
            </a:pPr>
            <a:fld id="{38511184-F15A-4058-9126-49BCD423C0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62071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477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pic>
        <p:nvPicPr>
          <p:cNvPr id="1028" name="Picture 9" descr="3GPP_TM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23825"/>
            <a:ext cx="14859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0" descr="3GPP_backgrd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84363"/>
            <a:ext cx="7924800" cy="461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F596F7A4-FA51-44BF-8319-AAA0F40B49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</p:sldLayoutIdLst>
  <p:transition spd="slow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800" b="1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 b="1">
          <a:solidFill>
            <a:srgbClr val="00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 b="1">
          <a:solidFill>
            <a:srgbClr val="0033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b="1">
          <a:solidFill>
            <a:srgbClr val="0033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FS_AIML_MT_Ph2 Status Update</a:t>
            </a:r>
            <a:br>
              <a:rPr lang="en-US" dirty="0"/>
            </a:br>
            <a:r>
              <a:rPr lang="en-US" altLang="zh-CN" dirty="0">
                <a:solidFill>
                  <a:srgbClr val="FF0000"/>
                </a:solidFill>
              </a:rPr>
              <a:t>Study on AI/ML Model Transfer Phase 2 in 5GS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80656"/>
            <a:ext cx="6400800" cy="1752600"/>
          </a:xfrm>
        </p:spPr>
        <p:txBody>
          <a:bodyPr/>
          <a:lstStyle/>
          <a:p>
            <a:r>
              <a:rPr lang="en-US" dirty="0"/>
              <a:t>Yang Xu</a:t>
            </a:r>
          </a:p>
          <a:p>
            <a:r>
              <a:rPr lang="en-US" dirty="0"/>
              <a:t>OPPO</a:t>
            </a:r>
          </a:p>
          <a:p>
            <a:r>
              <a:rPr lang="en-US" dirty="0"/>
              <a:t>FS_AIML_MT_Ph2 Rapporteur</a:t>
            </a: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0"/>
            <a:ext cx="2860675" cy="836712"/>
          </a:xfrm>
          <a:prstGeom prst="rect">
            <a:avLst/>
          </a:prstGeom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GB" b="1" dirty="0"/>
              <a:t>S1-221283</a:t>
            </a: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7A434E9-7D68-4B96-8CAA-B87DD52A2F43}" type="slidenum">
              <a:rPr lang="en-GB" sz="1600"/>
              <a:pPr/>
              <a:t>1</a:t>
            </a:fld>
            <a:endParaRPr lang="en-GB" sz="1600"/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DC6A298D-3F30-4F0C-9ACB-01E3A7D5E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91263"/>
            <a:ext cx="2789226" cy="536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600"/>
              </a:spcAft>
            </a:pPr>
            <a:r>
              <a:rPr lang="en-GB" sz="1200" b="1" dirty="0"/>
              <a:t>3GPP TSG-SA WG1 Meeting #98-e</a:t>
            </a:r>
          </a:p>
          <a:p>
            <a:r>
              <a:rPr lang="en-GB" sz="1200" b="1" dirty="0"/>
              <a:t>Electronic Meeting, 9 – 19 May 2021</a:t>
            </a:r>
            <a:endParaRPr lang="en-GB" sz="12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7"/>
          <p:cNvSpPr>
            <a:spLocks noGrp="1" noChangeArrowheads="1"/>
          </p:cNvSpPr>
          <p:nvPr>
            <p:ph type="title"/>
          </p:nvPr>
        </p:nvSpPr>
        <p:spPr>
          <a:xfrm>
            <a:off x="179512" y="476250"/>
            <a:ext cx="7485905" cy="782637"/>
          </a:xfrm>
        </p:spPr>
        <p:txBody>
          <a:bodyPr/>
          <a:lstStyle/>
          <a:p>
            <a:r>
              <a:rPr lang="en-GB" dirty="0"/>
              <a:t>FS_AIML_MT_Phase2 Progress</a:t>
            </a:r>
          </a:p>
        </p:txBody>
      </p:sp>
      <p:sp>
        <p:nvSpPr>
          <p:cNvPr id="7171" name="Rectangle 18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pPr>
              <a:defRPr/>
            </a:pPr>
            <a:r>
              <a:rPr lang="en-GB" sz="2000" dirty="0"/>
              <a:t>Progress made at this meeting</a:t>
            </a:r>
          </a:p>
          <a:p>
            <a:pPr lvl="1"/>
            <a:r>
              <a:rPr lang="en-GB" altLang="zh-CN" sz="1800" dirty="0">
                <a:ea typeface="宋体" charset="-122"/>
              </a:rPr>
              <a:t>SID update to use SA1 terminology in justification and objective, change the Acronym to “FS_AIML_MT_Ph2”</a:t>
            </a:r>
          </a:p>
          <a:p>
            <a:pPr lvl="1"/>
            <a:r>
              <a:rPr lang="en-GB" altLang="zh-CN" sz="1800" dirty="0">
                <a:ea typeface="宋体" charset="-122"/>
              </a:rPr>
              <a:t>A TR skeleton was agreed for phase 2 work</a:t>
            </a:r>
          </a:p>
          <a:p>
            <a:pPr lvl="1"/>
            <a:r>
              <a:rPr lang="en-GB" altLang="zh-CN" sz="1800" dirty="0">
                <a:ea typeface="宋体" charset="-122"/>
              </a:rPr>
              <a:t>2 use cases </a:t>
            </a:r>
            <a:r>
              <a:rPr lang="en-GB" altLang="zh-CN" sz="1800" dirty="0"/>
              <a:t>were</a:t>
            </a:r>
            <a:r>
              <a:rPr lang="en-GB" altLang="zh-CN" sz="1800" dirty="0">
                <a:ea typeface="宋体" charset="-122"/>
              </a:rPr>
              <a:t> submitted but due to procedural issue, they were noted and will be brought back in next meeting:</a:t>
            </a:r>
          </a:p>
          <a:p>
            <a:pPr lvl="2"/>
            <a:r>
              <a:rPr lang="en-US" altLang="zh-CN" sz="1400" dirty="0"/>
              <a:t>Use Case of AI model transfer management through direct device connection</a:t>
            </a:r>
          </a:p>
          <a:p>
            <a:pPr lvl="2"/>
            <a:r>
              <a:rPr lang="en-US" altLang="zh-CN" sz="1400" dirty="0"/>
              <a:t>Use Case of direct device connection assisted Federated Learning</a:t>
            </a:r>
            <a:endParaRPr lang="en-GB" altLang="zh-CN" sz="1400" dirty="0">
              <a:ea typeface="宋体" charset="-122"/>
            </a:endParaRPr>
          </a:p>
          <a:p>
            <a:pPr>
              <a:defRPr/>
            </a:pPr>
            <a:r>
              <a:rPr lang="en-GB" sz="2000" dirty="0"/>
              <a:t>Work/Study Item Completion: 5%</a:t>
            </a:r>
          </a:p>
          <a:p>
            <a:pPr>
              <a:defRPr/>
            </a:pPr>
            <a:r>
              <a:rPr lang="en-GB" sz="2000" dirty="0"/>
              <a:t>Controversial issues</a:t>
            </a:r>
          </a:p>
          <a:p>
            <a:pPr lvl="1">
              <a:defRPr/>
            </a:pPr>
            <a:r>
              <a:rPr lang="en-GB" sz="1800" dirty="0"/>
              <a:t>None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B979FB2-E865-41B4-9B75-70EFBA89516F}" type="slidenum">
              <a:rPr lang="en-GB" sz="1600"/>
              <a:pPr/>
              <a:t>2</a:t>
            </a:fld>
            <a:endParaRPr lang="en-GB" sz="160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GB" dirty="0"/>
              <a:t>FS_AMMT Planning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pPr>
              <a:defRPr/>
            </a:pPr>
            <a:r>
              <a:rPr lang="en-GB" dirty="0"/>
              <a:t>Planning for subsequent meetings</a:t>
            </a:r>
          </a:p>
          <a:p>
            <a:pPr lvl="1">
              <a:defRPr/>
            </a:pPr>
            <a:r>
              <a:rPr lang="en-GB" dirty="0"/>
              <a:t>SA1#99 (Aug 2022): 45%</a:t>
            </a:r>
          </a:p>
          <a:p>
            <a:pPr lvl="2">
              <a:defRPr/>
            </a:pPr>
            <a:r>
              <a:rPr lang="en-GB" dirty="0"/>
              <a:t>Scope, Introduction, New use cases and potential requirements</a:t>
            </a:r>
          </a:p>
          <a:p>
            <a:pPr lvl="1">
              <a:defRPr/>
            </a:pPr>
            <a:r>
              <a:rPr lang="en-GB" dirty="0"/>
              <a:t>SA1#100 (Nov 2022</a:t>
            </a:r>
            <a:r>
              <a:rPr lang="en-GB"/>
              <a:t>): 85%</a:t>
            </a:r>
            <a:endParaRPr lang="en-GB" dirty="0"/>
          </a:p>
          <a:p>
            <a:pPr lvl="2">
              <a:defRPr/>
            </a:pPr>
            <a:r>
              <a:rPr lang="en-GB" dirty="0"/>
              <a:t>New/Updated use cases and potential requirements</a:t>
            </a:r>
          </a:p>
          <a:p>
            <a:pPr lvl="2">
              <a:defRPr/>
            </a:pPr>
            <a:r>
              <a:rPr lang="en-GB" dirty="0"/>
              <a:t>Start consolidation</a:t>
            </a:r>
          </a:p>
          <a:p>
            <a:pPr lvl="1">
              <a:defRPr/>
            </a:pPr>
            <a:r>
              <a:rPr lang="en-GB" dirty="0"/>
              <a:t>SA1#101 (Feb 2023): 100%</a:t>
            </a:r>
          </a:p>
          <a:p>
            <a:pPr lvl="2">
              <a:defRPr/>
            </a:pPr>
            <a:r>
              <a:rPr lang="en-GB" dirty="0"/>
              <a:t>Updated use cases and potential requirements</a:t>
            </a:r>
          </a:p>
          <a:p>
            <a:pPr lvl="2">
              <a:defRPr/>
            </a:pPr>
            <a:r>
              <a:rPr lang="en-GB" dirty="0"/>
              <a:t>Complete consolidation and conclusions</a:t>
            </a:r>
          </a:p>
          <a:p>
            <a:pPr lvl="2">
              <a:defRPr/>
            </a:pPr>
            <a:r>
              <a:rPr lang="en-GB" dirty="0"/>
              <a:t>Final TR clean-up </a:t>
            </a:r>
          </a:p>
          <a:p>
            <a:pPr marL="914400" lvl="2" indent="0">
              <a:buNone/>
              <a:defRPr/>
            </a:pPr>
            <a:endParaRPr lang="en-GB" dirty="0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D88A94C-AFB9-4300-9D62-9AED906105B4}" type="slidenum">
              <a:rPr lang="en-GB" sz="1600"/>
              <a:pPr/>
              <a:t>3</a:t>
            </a:fld>
            <a:endParaRPr lang="en-GB" sz="160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US"/>
              <a:t>Work plan between meetings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pPr>
              <a:defRPr/>
            </a:pPr>
            <a:r>
              <a:rPr lang="en-GB" dirty="0"/>
              <a:t>Email discussion </a:t>
            </a:r>
          </a:p>
          <a:p>
            <a:pPr lvl="1">
              <a:defRPr/>
            </a:pPr>
            <a:r>
              <a:rPr lang="en-GB" dirty="0"/>
              <a:t>Will be arranged if necessary.</a:t>
            </a:r>
          </a:p>
          <a:p>
            <a:pPr>
              <a:defRPr/>
            </a:pPr>
            <a:r>
              <a:rPr lang="en-GB" dirty="0"/>
              <a:t>Telephone conference</a:t>
            </a:r>
          </a:p>
          <a:p>
            <a:pPr lvl="1">
              <a:defRPr/>
            </a:pPr>
            <a:r>
              <a:rPr lang="en-GB" dirty="0"/>
              <a:t>1 CC (</a:t>
            </a:r>
            <a:r>
              <a:rPr lang="en-US" altLang="zh-CN" dirty="0"/>
              <a:t>~1.5h) is recommended be</a:t>
            </a:r>
            <a:r>
              <a:rPr lang="zh-CN" altLang="en-US" dirty="0"/>
              <a:t> </a:t>
            </a:r>
            <a:r>
              <a:rPr lang="en-US" altLang="zh-CN" dirty="0"/>
              <a:t>held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discuss</a:t>
            </a:r>
            <a:r>
              <a:rPr lang="zh-CN" altLang="en-US" dirty="0"/>
              <a:t> </a:t>
            </a:r>
            <a:r>
              <a:rPr lang="en-US" altLang="zh-CN" dirty="0"/>
              <a:t>introduction, scope, and use cases for distributed AIML</a:t>
            </a:r>
            <a:r>
              <a:rPr lang="en-GB" dirty="0"/>
              <a:t>.</a:t>
            </a:r>
          </a:p>
          <a:p>
            <a:pPr marL="457200" lvl="1" indent="0">
              <a:buNone/>
              <a:defRPr/>
            </a:pPr>
            <a:endParaRPr lang="en-GB" dirty="0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7BB5CD-6F85-4063-8FDF-401E4BDFB3BA}" type="slidenum">
              <a:rPr lang="en-GB" sz="1600"/>
              <a:pPr/>
              <a:t>4</a:t>
            </a:fld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226058772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title"/>
          </p:nvPr>
        </p:nvSpPr>
        <p:spPr>
          <a:xfrm>
            <a:off x="398463" y="476672"/>
            <a:ext cx="7197873" cy="782637"/>
          </a:xfrm>
        </p:spPr>
        <p:txBody>
          <a:bodyPr/>
          <a:lstStyle/>
          <a:p>
            <a:r>
              <a:rPr lang="en-GB" dirty="0"/>
              <a:t>FS_AIML_MT_Ph2 Completion Date</a:t>
            </a:r>
          </a:p>
        </p:txBody>
      </p:sp>
      <p:sp>
        <p:nvSpPr>
          <p:cNvPr id="9219" name="Rectangle 18"/>
          <p:cNvSpPr>
            <a:spLocks noGrp="1" noChangeArrowheads="1"/>
          </p:cNvSpPr>
          <p:nvPr>
            <p:ph idx="1"/>
          </p:nvPr>
        </p:nvSpPr>
        <p:spPr>
          <a:xfrm>
            <a:off x="398463" y="1556792"/>
            <a:ext cx="8569200" cy="5113337"/>
          </a:xfrm>
        </p:spPr>
        <p:txBody>
          <a:bodyPr/>
          <a:lstStyle/>
          <a:p>
            <a:pPr>
              <a:defRPr/>
            </a:pPr>
            <a:r>
              <a:rPr lang="en-GB" sz="2400" dirty="0"/>
              <a:t>Current expected completion dates:</a:t>
            </a:r>
          </a:p>
          <a:p>
            <a:pPr lvl="1">
              <a:defRPr/>
            </a:pPr>
            <a:r>
              <a:rPr lang="en-GB" sz="2000" dirty="0"/>
              <a:t>For information: SA#98 (12/2022)</a:t>
            </a:r>
          </a:p>
          <a:p>
            <a:pPr lvl="1">
              <a:defRPr/>
            </a:pPr>
            <a:r>
              <a:rPr lang="en-GB" sz="2000" dirty="0"/>
              <a:t>For approval: SA#99 (03/2022)</a:t>
            </a:r>
          </a:p>
          <a:p>
            <a:pPr lvl="1">
              <a:defRPr/>
            </a:pPr>
            <a:endParaRPr lang="en-GB" sz="2000" dirty="0"/>
          </a:p>
          <a:p>
            <a:pPr>
              <a:defRPr/>
            </a:pPr>
            <a:r>
              <a:rPr lang="en-GB" sz="2400" dirty="0">
                <a:solidFill>
                  <a:srgbClr val="FF0000"/>
                </a:solidFill>
              </a:rPr>
              <a:t>Have these dates been changed at this meeting? No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63CB76B-8874-4CC6-A3E4-9AAE09917743}" type="slidenum">
              <a:rPr lang="en-GB" sz="1600"/>
              <a:pPr/>
              <a:t>5</a:t>
            </a:fld>
            <a:endParaRPr lang="en-GB" sz="1600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7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GB" dirty="0"/>
              <a:t>FS_AIML_MT_Ph2</a:t>
            </a:r>
            <a:r>
              <a:rPr lang="en-US" dirty="0"/>
              <a:t> </a:t>
            </a:r>
            <a:r>
              <a:rPr lang="en-GB" dirty="0"/>
              <a:t>History</a:t>
            </a:r>
          </a:p>
        </p:txBody>
      </p:sp>
      <p:sp>
        <p:nvSpPr>
          <p:cNvPr id="5123" name="Rectangle 18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r>
              <a:rPr lang="en-GB" sz="2400" dirty="0"/>
              <a:t>This Study Item was agreed at SA1#97e</a:t>
            </a:r>
          </a:p>
          <a:p>
            <a:pPr lvl="1"/>
            <a:r>
              <a:rPr lang="en-GB" sz="2000" dirty="0"/>
              <a:t>Approved WID is in </a:t>
            </a:r>
            <a:r>
              <a:rPr lang="en-GB" sz="2000" dirty="0" err="1"/>
              <a:t>tdoc</a:t>
            </a:r>
            <a:r>
              <a:rPr lang="en-GB" sz="2000" dirty="0"/>
              <a:t> SP-220083</a:t>
            </a:r>
            <a:endParaRPr lang="en-GB" sz="2400" dirty="0"/>
          </a:p>
          <a:p>
            <a:pPr lvl="1">
              <a:defRPr/>
            </a:pPr>
            <a:r>
              <a:rPr lang="en-GB" sz="2000" dirty="0"/>
              <a:t>SA1#96e – SID in </a:t>
            </a:r>
            <a:r>
              <a:rPr lang="en-GB" sz="2000" dirty="0" err="1"/>
              <a:t>tdoc</a:t>
            </a:r>
            <a:r>
              <a:rPr lang="en-GB" sz="2000" dirty="0"/>
              <a:t> S1-214039 was noted</a:t>
            </a:r>
          </a:p>
          <a:p>
            <a:pPr lvl="1">
              <a:defRPr/>
            </a:pPr>
            <a:r>
              <a:rPr lang="en-GB" sz="2000" dirty="0"/>
              <a:t>SA1#97e – SID in </a:t>
            </a:r>
            <a:r>
              <a:rPr lang="en-GB" sz="2000" dirty="0" err="1"/>
              <a:t>tdoc</a:t>
            </a:r>
            <a:r>
              <a:rPr lang="en-GB" sz="2000" dirty="0"/>
              <a:t> S1-220039 was agreed</a:t>
            </a:r>
          </a:p>
          <a:p>
            <a:pPr lvl="1">
              <a:defRPr/>
            </a:pPr>
            <a:r>
              <a:rPr lang="en-GB" sz="2000" dirty="0"/>
              <a:t>SA1#98e – SID were updated and TR were agreed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2070167-8E31-47AD-9E1B-DF36A84C151B}" type="slidenum">
              <a:rPr lang="en-GB" sz="1600"/>
              <a:pPr/>
              <a:t>6</a:t>
            </a:fld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3603271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Char char="•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Char char="•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Designs\Artsy.pot</Template>
  <TotalTime>1250</TotalTime>
  <Words>346</Words>
  <Application>Microsoft Office PowerPoint</Application>
  <PresentationFormat>全屏显示(4:3)</PresentationFormat>
  <Paragraphs>57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Arial</vt:lpstr>
      <vt:lpstr>Bookman Old Style</vt:lpstr>
      <vt:lpstr>Times New Roman</vt:lpstr>
      <vt:lpstr>Blank Presentation</vt:lpstr>
      <vt:lpstr>FS_AIML_MT_Ph2 Status Update Study on AI/ML Model Transfer Phase 2 in 5GS</vt:lpstr>
      <vt:lpstr>FS_AIML_MT_Phase2 Progress</vt:lpstr>
      <vt:lpstr>FS_AMMT Planning</vt:lpstr>
      <vt:lpstr>Work plan between meetings</vt:lpstr>
      <vt:lpstr>FS_AIML_MT_Ph2 Completion Date</vt:lpstr>
      <vt:lpstr>FS_AIML_MT_Ph2 History</vt:lpstr>
    </vt:vector>
  </TitlesOfParts>
  <Company>MCC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general presentation</dc:title>
  <dc:creator>Maurice Pope</dc:creator>
  <cp:keywords>3GPP</cp:keywords>
  <cp:lastModifiedBy>Editor</cp:lastModifiedBy>
  <cp:revision>347</cp:revision>
  <cp:lastPrinted>2000-01-14T10:02:55Z</cp:lastPrinted>
  <dcterms:created xsi:type="dcterms:W3CDTF">1999-11-22T09:19:47Z</dcterms:created>
  <dcterms:modified xsi:type="dcterms:W3CDTF">2022-05-23T08:15:09Z</dcterms:modified>
  <cp:category>Presentation</cp:category>
</cp:coreProperties>
</file>