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  <p:sldMasterId id="2147483666" r:id="rId5"/>
    <p:sldMasterId id="2147483672" r:id="rId6"/>
    <p:sldMasterId id="2147483678" r:id="rId7"/>
    <p:sldMasterId id="2147483684" r:id="rId8"/>
    <p:sldMasterId id="2147483690" r:id="rId9"/>
  </p:sldMasterIdLst>
  <p:notesMasterIdLst>
    <p:notesMasterId r:id="rId11"/>
  </p:notesMasterIdLst>
  <p:handoutMasterIdLst>
    <p:handoutMasterId r:id="rId22"/>
  </p:handoutMasterIdLst>
  <p:sldIdLst>
    <p:sldId id="256" r:id="rId10"/>
    <p:sldId id="264" r:id="rId12"/>
    <p:sldId id="269" r:id="rId13"/>
    <p:sldId id="280" r:id="rId14"/>
    <p:sldId id="287" r:id="rId15"/>
    <p:sldId id="262" r:id="rId16"/>
    <p:sldId id="261" r:id="rId17"/>
    <p:sldId id="277" r:id="rId18"/>
    <p:sldId id="271" r:id="rId19"/>
    <p:sldId id="270" r:id="rId20"/>
    <p:sldId id="27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  <a:srgbClr val="040CDA"/>
    <a:srgbClr val="0066FF"/>
    <a:srgbClr val="7EB2FF"/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  <a:endParaRPr lang="fr-FR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 smtClean="0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  <a:endParaRPr lang="fr-FR" noProof="0" dirty="0"/>
          </a:p>
          <a:p>
            <a:pPr lvl="1"/>
            <a:r>
              <a:rPr lang="fr-FR" noProof="0" dirty="0"/>
              <a:t>Deuxième niveau</a:t>
            </a:r>
            <a:endParaRPr lang="fr-FR" noProof="0" dirty="0"/>
          </a:p>
          <a:p>
            <a:pPr lvl="2"/>
            <a:r>
              <a:rPr lang="fr-FR" noProof="0" dirty="0"/>
              <a:t>Troisième niveau</a:t>
            </a:r>
            <a:endParaRPr lang="fr-FR" noProof="0" dirty="0"/>
          </a:p>
          <a:p>
            <a:pPr lvl="3"/>
            <a:r>
              <a:rPr lang="fr-FR" noProof="0" dirty="0"/>
              <a:t>Quatrième niveau</a:t>
            </a:r>
            <a:endParaRPr lang="fr-FR" noProof="0" dirty="0"/>
          </a:p>
          <a:p>
            <a:pPr lvl="4"/>
            <a:r>
              <a:rPr lang="fr-FR" noProof="0" dirty="0"/>
              <a:t>Cinquième niveau</a:t>
            </a:r>
            <a:endParaRPr lang="fr-FR" noProof="0" dirty="0"/>
          </a:p>
          <a:p>
            <a:pPr lvl="5"/>
            <a:r>
              <a:rPr lang="fr-FR" noProof="0" dirty="0"/>
              <a:t>Sixième niveau</a:t>
            </a:r>
            <a:endParaRPr lang="fr-FR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3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1" Type="http://schemas.openxmlformats.org/officeDocument/2006/relationships/theme" Target="../theme/theme4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1" Type="http://schemas.openxmlformats.org/officeDocument/2006/relationships/theme" Target="../theme/theme5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1" Type="http://schemas.openxmlformats.org/officeDocument/2006/relationships/theme" Target="../theme/theme6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7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2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1" Type="http://schemas.openxmlformats.org/officeDocument/2006/relationships/theme" Target="../theme/theme8.xml"/><Relationship Id="rId10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7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-e, e-meeting,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14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– 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24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</a:t>
            </a:r>
            <a:r>
              <a:rPr lang="en-US" altLang="en-GB" sz="1100" b="1" spc="300" dirty="0">
                <a:cs typeface="Arial" panose="020B0604020202020204" pitchFamily="34" charset="0"/>
                <a:sym typeface="+mn-ea"/>
              </a:rPr>
              <a:t>Feb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  <a:endParaRPr lang="en-US" altLang="en-GB" sz="1065" dirty="0"/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25.jpe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7475" y="2066930"/>
            <a:ext cx="10363200" cy="1470025"/>
          </a:xfrm>
        </p:spPr>
        <p:txBody>
          <a:bodyPr/>
          <a:lstStyle/>
          <a:p>
            <a:r>
              <a:rPr lang="en-US" altLang="zh-CN" dirty="0" smtClean="0"/>
              <a:t>5G enabling </a:t>
            </a:r>
            <a:r>
              <a:rPr lang="en-US" altLang="zh-CN" dirty="0" smtClean="0">
                <a:sym typeface="+mn-ea"/>
              </a:rPr>
              <a:t>naked eye </a:t>
            </a:r>
            <a:r>
              <a:rPr lang="en-US" altLang="zh-CN" dirty="0" smtClean="0"/>
              <a:t>holography service </a:t>
            </a: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2: Model display</a:t>
            </a:r>
            <a:endParaRPr lang="en-US" altLang="zh-CN" sz="3200" b="1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2179320" y="4272915"/>
            <a:ext cx="8458200" cy="1953895"/>
            <a:chOff x="3432" y="6729"/>
            <a:chExt cx="13320" cy="3077"/>
          </a:xfrm>
        </p:grpSpPr>
        <p:sp>
          <p:nvSpPr>
            <p:cNvPr id="75" name="圆角矩形 74"/>
            <p:cNvSpPr/>
            <p:nvPr/>
          </p:nvSpPr>
          <p:spPr>
            <a:xfrm>
              <a:off x="10281" y="6729"/>
              <a:ext cx="3019" cy="3076"/>
            </a:xfrm>
            <a:prstGeom prst="roundRect">
              <a:avLst>
                <a:gd name="adj" fmla="val 2865"/>
              </a:avLst>
            </a:prstGeom>
            <a:solidFill>
              <a:schemeClr val="accent5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ransmission media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432" y="6729"/>
              <a:ext cx="5320" cy="3076"/>
            </a:xfrm>
            <a:prstGeom prst="roundRect">
              <a:avLst>
                <a:gd name="adj" fmla="val 2865"/>
              </a:avLst>
            </a:prstGeom>
            <a:solidFill>
              <a:srgbClr val="2E75B6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Transmission content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543" y="7522"/>
              <a:ext cx="5062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Human						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716" y="7660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single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5965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double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7214" y="7667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1099" y="7522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Picture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11099" y="8114"/>
              <a:ext cx="1293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Video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11099" y="8705"/>
              <a:ext cx="1293" cy="4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Model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11085" y="9297"/>
              <a:ext cx="1308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Hologram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3548" y="8316"/>
              <a:ext cx="5057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Object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7214" y="8461"/>
              <a:ext cx="1243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virtuality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3557" y="9116"/>
              <a:ext cx="5068" cy="690"/>
            </a:xfrm>
            <a:prstGeom prst="roundRect">
              <a:avLst/>
            </a:prstGeom>
            <a:solidFill>
              <a:srgbClr val="2E75B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Environment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						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868" y="9221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real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7214" y="9255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virtual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4248" y="6729"/>
              <a:ext cx="2504" cy="3076"/>
            </a:xfrm>
            <a:prstGeom prst="roundRect">
              <a:avLst>
                <a:gd name="adj" fmla="val 2865"/>
              </a:avLst>
            </a:prstGeom>
            <a:solidFill>
              <a:schemeClr val="accent6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I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</a:rPr>
                <a:t>nteractive mode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14880" y="7522"/>
              <a:ext cx="1282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gesture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4879" y="8470"/>
              <a:ext cx="1282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audio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4880" y="9297"/>
              <a:ext cx="1282" cy="4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cs"/>
                </a:rPr>
                <a:t>tactile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8" name="肘形连接符 97"/>
            <p:cNvCxnSpPr/>
            <p:nvPr/>
          </p:nvCxnSpPr>
          <p:spPr>
            <a:xfrm>
              <a:off x="8605" y="8661"/>
              <a:ext cx="2459" cy="245"/>
            </a:xfrm>
            <a:prstGeom prst="bentConnector3">
              <a:avLst>
                <a:gd name="adj1" fmla="val 62707"/>
              </a:avLst>
            </a:prstGeom>
            <a:ln w="15875" cap="rnd">
              <a:solidFill>
                <a:srgbClr val="2E75B6"/>
              </a:solidFill>
              <a:round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肘形连接符 98"/>
            <p:cNvCxnSpPr/>
            <p:nvPr/>
          </p:nvCxnSpPr>
          <p:spPr>
            <a:xfrm flipV="1">
              <a:off x="8605" y="8906"/>
              <a:ext cx="2459" cy="556"/>
            </a:xfrm>
            <a:prstGeom prst="bentConnector3">
              <a:avLst>
                <a:gd name="adj1" fmla="val 62830"/>
              </a:avLst>
            </a:prstGeom>
            <a:ln w="15875" cap="rnd">
              <a:solidFill>
                <a:srgbClr val="2E75B6"/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肘形连接符 99"/>
            <p:cNvCxnSpPr/>
            <p:nvPr/>
          </p:nvCxnSpPr>
          <p:spPr>
            <a:xfrm flipV="1">
              <a:off x="12420" y="7723"/>
              <a:ext cx="2460" cy="1183"/>
            </a:xfrm>
            <a:prstGeom prst="bentConnector3">
              <a:avLst>
                <a:gd name="adj1" fmla="val 50000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肘形连接符 100"/>
            <p:cNvCxnSpPr/>
            <p:nvPr/>
          </p:nvCxnSpPr>
          <p:spPr>
            <a:xfrm>
              <a:off x="12420" y="8906"/>
              <a:ext cx="2460" cy="592"/>
            </a:xfrm>
            <a:prstGeom prst="bentConnector3">
              <a:avLst>
                <a:gd name="adj1" fmla="val 50041"/>
              </a:avLst>
            </a:prstGeom>
            <a:ln w="15875" cap="rnd">
              <a:solidFill>
                <a:schemeClr val="accent6">
                  <a:lumMod val="7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圆角矩形 101"/>
            <p:cNvSpPr/>
            <p:nvPr/>
          </p:nvSpPr>
          <p:spPr>
            <a:xfrm>
              <a:off x="4716" y="8469"/>
              <a:ext cx="1180" cy="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srgbClr val="5B9BD6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static</a:t>
              </a:r>
              <a:endParaRPr lang="en-US" altLang="zh-CN" sz="1200" noProof="0" dirty="0">
                <a:ln>
                  <a:noFill/>
                </a:ln>
                <a:solidFill>
                  <a:srgbClr val="5B9BD6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5965" y="8473"/>
              <a:ext cx="1180" cy="400"/>
            </a:xfrm>
            <a:prstGeom prst="roundRect">
              <a:avLst/>
            </a:prstGeom>
            <a:solidFill>
              <a:srgbClr val="2E75B6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defTabSz="45720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charset="-122"/>
                  <a:cs typeface="+mn-lt"/>
                  <a:sym typeface="+mn-ea"/>
                </a:rPr>
                <a:t>dynamic</a:t>
              </a:r>
              <a:endParaRPr lang="en-US" altLang="zh-CN" sz="12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charset="-122"/>
                <a:cs typeface="+mn-lt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6895" y="1371600"/>
            <a:ext cx="4304030" cy="2193564"/>
            <a:chOff x="10526" y="1755"/>
            <a:chExt cx="4006" cy="3403"/>
          </a:xfrm>
        </p:grpSpPr>
        <p:sp>
          <p:nvSpPr>
            <p:cNvPr id="38" name="文本框 37"/>
            <p:cNvSpPr txBox="1"/>
            <p:nvPr/>
          </p:nvSpPr>
          <p:spPr>
            <a:xfrm>
              <a:off x="10665" y="2350"/>
              <a:ext cx="3728" cy="2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Remote diagnosis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Digital content import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heritage restoration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charset="-122"/>
                  <a:cs typeface="+mn-lt"/>
                  <a:sym typeface="+mn-ea"/>
                </a:rPr>
                <a:t>Holographic model cloud storage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526" y="1950"/>
              <a:ext cx="4006" cy="320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+mn-lt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0805" y="1755"/>
              <a:ext cx="2204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Scenarios</a:t>
              </a:r>
              <a:endParaRPr lang="en-US" altLang="zh-CN" sz="20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</p:grpSp>
      <p:sp>
        <p:nvSpPr>
          <p:cNvPr id="235" name="文本框 42"/>
          <p:cNvSpPr txBox="1"/>
          <p:nvPr/>
        </p:nvSpPr>
        <p:spPr>
          <a:xfrm>
            <a:off x="5477510" y="356616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sz="1600">
                <a:cs typeface="+mn-lt"/>
              </a:rPr>
              <a:t>Holographic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sp>
        <p:nvSpPr>
          <p:cNvPr id="6" name="文本框 42"/>
          <p:cNvSpPr txBox="1"/>
          <p:nvPr/>
        </p:nvSpPr>
        <p:spPr>
          <a:xfrm>
            <a:off x="9282430" y="3564890"/>
            <a:ext cx="2666365" cy="33718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262626"/>
                </a:solidFill>
              </a:defRPr>
            </a:lvl1pPr>
          </a:lstStyle>
          <a:p>
            <a:r>
              <a:rPr lang="en-US" sz="1600">
                <a:cs typeface="+mn-lt"/>
              </a:rPr>
              <a:t>Traditional</a:t>
            </a:r>
            <a:r>
              <a:rPr sz="1600">
                <a:cs typeface="+mn-lt"/>
              </a:rPr>
              <a:t> </a:t>
            </a:r>
            <a:r>
              <a:rPr lang="en-US" sz="1600">
                <a:cs typeface="+mn-lt"/>
              </a:rPr>
              <a:t>display</a:t>
            </a:r>
            <a:endParaRPr lang="en-US" sz="1600">
              <a:cs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7145" y="1588770"/>
            <a:ext cx="3221355" cy="182753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336540" y="1588770"/>
            <a:ext cx="3254375" cy="18275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3: Human interaction</a:t>
            </a:r>
            <a:endParaRPr lang="en-US" altLang="zh-CN" sz="3200" b="1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1285240" y="1111885"/>
            <a:ext cx="9617648" cy="2021346"/>
            <a:chOff x="225" y="1894"/>
            <a:chExt cx="13911" cy="3183"/>
          </a:xfrm>
        </p:grpSpPr>
        <p:sp>
          <p:nvSpPr>
            <p:cNvPr id="10" name="圆角矩形 9"/>
            <p:cNvSpPr/>
            <p:nvPr/>
          </p:nvSpPr>
          <p:spPr>
            <a:xfrm>
              <a:off x="225" y="2229"/>
              <a:ext cx="13910" cy="2848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40" y="1894"/>
              <a:ext cx="2960" cy="4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Typical scenario</a:t>
              </a:r>
              <a:endParaRPr lang="en-US" altLang="zh-CN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27" y="4569"/>
              <a:ext cx="612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font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odel holography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Remote classmate hologra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17" y="4558"/>
              <a:ext cx="691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synchronous operation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charset="-122"/>
                  <a:cs typeface="+mn-lt"/>
                </a:rPr>
                <a:t> smooth communication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/>
            <a:srcRect l="4153" r="24559"/>
            <a:stretch>
              <a:fillRect/>
            </a:stretch>
          </p:blipFill>
          <p:spPr>
            <a:xfrm>
              <a:off x="2101" y="2489"/>
              <a:ext cx="3533" cy="200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2"/>
            <a:srcRect l="2268" r="9997"/>
            <a:stretch>
              <a:fillRect/>
            </a:stretch>
          </p:blipFill>
          <p:spPr>
            <a:xfrm>
              <a:off x="8289" y="2489"/>
              <a:ext cx="3617" cy="1987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562735" y="3286760"/>
            <a:ext cx="9423400" cy="3188335"/>
            <a:chOff x="412" y="2976"/>
            <a:chExt cx="14840" cy="5021"/>
          </a:xfrm>
        </p:grpSpPr>
        <p:sp>
          <p:nvSpPr>
            <p:cNvPr id="31" name="圆角矩形 30"/>
            <p:cNvSpPr/>
            <p:nvPr/>
          </p:nvSpPr>
          <p:spPr>
            <a:xfrm>
              <a:off x="1220" y="2976"/>
              <a:ext cx="1961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Scenario feature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467" y="2987"/>
              <a:ext cx="2812" cy="49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User Experience Indicators</a:t>
              </a:r>
              <a:endParaRPr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829" y="5133"/>
              <a:ext cx="316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sz="1400">
                  <a:cs typeface="+mn-lt"/>
                  <a:sym typeface="+mn-ea"/>
                </a:rPr>
                <a:t>Holographic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074" y="7514"/>
              <a:ext cx="317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sz="1400">
                  <a:cs typeface="+mn-lt"/>
                  <a:sym typeface="+mn-ea"/>
                </a:rPr>
                <a:t>Traditional</a:t>
              </a:r>
              <a:r>
                <a:rPr sz="1400">
                  <a:cs typeface="+mn-lt"/>
                  <a:sym typeface="+mn-ea"/>
                </a:rPr>
                <a:t> </a:t>
              </a:r>
              <a:r>
                <a:rPr lang="en-US" sz="1400">
                  <a:cs typeface="+mn-lt"/>
                  <a:sym typeface="+mn-ea"/>
                </a:rPr>
                <a:t>display</a:t>
              </a:r>
              <a:endParaRPr lang="en-US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cs typeface="+mn-lt"/>
                <a:sym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586" y="2976"/>
              <a:ext cx="1949" cy="52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Holographic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714" y="2976"/>
              <a:ext cx="1875" cy="5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2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Traditional scenario</a:t>
              </a:r>
              <a:endParaRPr lang="en-US" altLang="zh-CN" sz="12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12" y="2987"/>
              <a:ext cx="455" cy="477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Experience Indicators </a:t>
              </a:r>
              <a:r>
                <a:rPr lang="en-US" altLang="zh-CN" sz="1400" b="1" dirty="0">
                  <a:solidFill>
                    <a:schemeClr val="accent1"/>
                  </a:solidFill>
                  <a:ea typeface="微软雅黑" panose="020B0503020204020204" charset="-122"/>
                  <a:cs typeface="+mn-lt"/>
                </a:rPr>
                <a:t>Comparison</a:t>
              </a:r>
              <a:endParaRPr lang="en-US" altLang="zh-CN" sz="1400" b="1" dirty="0">
                <a:solidFill>
                  <a:schemeClr val="accent1"/>
                </a:solidFill>
                <a:ea typeface="微软雅黑" panose="020B0503020204020204" charset="-122"/>
                <a:cs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t="14878"/>
            <a:stretch>
              <a:fillRect/>
            </a:stretch>
          </p:blipFill>
          <p:spPr>
            <a:xfrm>
              <a:off x="11892" y="5723"/>
              <a:ext cx="3161" cy="1791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29" y="3496"/>
              <a:ext cx="3161" cy="1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/>
            <p:cNvSpPr txBox="1"/>
            <p:nvPr/>
          </p:nvSpPr>
          <p:spPr>
            <a:xfrm>
              <a:off x="6495" y="370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hr-HR" sz="1400" dirty="0" err="1">
                  <a:solidFill>
                    <a:srgbClr val="000000"/>
                  </a:solidFill>
                </a:rPr>
                <a:t>High</a:t>
              </a:r>
              <a:endParaRPr lang="en-US" altLang="hr-HR" sz="1400" dirty="0" err="1">
                <a:solidFill>
                  <a:srgbClr val="000000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83" y="4531"/>
              <a:ext cx="218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audio,vidio, tactile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23" y="5472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&lt;10ms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45" y="6516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16k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70" y="7270"/>
              <a:ext cx="192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90°~180°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567" y="3709"/>
              <a:ext cx="196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hr-HR" altLang="zh-CN" sz="1400" dirty="0">
                  <a:solidFill>
                    <a:srgbClr val="000000"/>
                  </a:solidFill>
                  <a:cs typeface="+mn-lt"/>
                </a:rPr>
                <a:t>2×10^15 </a:t>
              </a:r>
              <a:r>
                <a:rPr lang="hr-HR" altLang="zh-CN" sz="1400" dirty="0" err="1">
                  <a:solidFill>
                    <a:srgbClr val="000000"/>
                  </a:solidFill>
                  <a:cs typeface="+mn-lt"/>
                </a:rPr>
                <a:t>ops</a:t>
              </a:r>
              <a:endParaRPr lang="hr-HR" altLang="zh-CN" sz="1400" dirty="0" err="1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304" y="4496"/>
              <a:ext cx="218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</a:rPr>
                <a:t>audio,video</a:t>
              </a:r>
              <a:endParaRPr lang="en-US" altLang="zh-CN" sz="1400" dirty="0">
                <a:solidFill>
                  <a:srgbClr val="00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04" y="5458"/>
              <a:ext cx="2297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200ms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07" y="6481"/>
              <a:ext cx="189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4k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45" y="7289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ctr"/>
              <a:r>
                <a:rPr lang="en-US" altLang="zh-CN" sz="1400" dirty="0">
                  <a:solidFill>
                    <a:srgbClr val="000000"/>
                  </a:solidFill>
                  <a:cs typeface="+mn-lt"/>
                </a:rPr>
                <a:t>0°</a:t>
              </a:r>
              <a:endParaRPr lang="en-US" altLang="zh-CN" sz="1400" dirty="0">
                <a:solidFill>
                  <a:srgbClr val="000000"/>
                </a:solidFill>
                <a:cs typeface="+mn-lt"/>
              </a:endParaRPr>
            </a:p>
          </p:txBody>
        </p:sp>
      </p:grpSp>
      <p:sp>
        <p:nvSpPr>
          <p:cNvPr id="252" name="圆角矩形 1"/>
          <p:cNvSpPr/>
          <p:nvPr/>
        </p:nvSpPr>
        <p:spPr>
          <a:xfrm>
            <a:off x="2101850" y="4742815"/>
            <a:ext cx="1275080" cy="595630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real-time collectionand transmission</a:t>
            </a:r>
            <a:endParaRPr lang="en-US" sz="1400">
              <a:cs typeface="+mn-lt"/>
            </a:endParaRPr>
          </a:p>
        </p:txBody>
      </p:sp>
      <p:cxnSp>
        <p:nvCxnSpPr>
          <p:cNvPr id="17" name="曲线连接符 16"/>
          <p:cNvCxnSpPr>
            <a:stCxn id="252" idx="3"/>
            <a:endCxn id="255" idx="1"/>
          </p:cNvCxnSpPr>
          <p:nvPr/>
        </p:nvCxnSpPr>
        <p:spPr>
          <a:xfrm flipV="1">
            <a:off x="3376930" y="5033645"/>
            <a:ext cx="419735" cy="6985"/>
          </a:xfrm>
          <a:prstGeom prst="curvedConnector3">
            <a:avLst>
              <a:gd name="adj1" fmla="val 50076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55" name="圆角矩形 1"/>
          <p:cNvSpPr/>
          <p:nvPr/>
        </p:nvSpPr>
        <p:spPr>
          <a:xfrm>
            <a:off x="3796665" y="4874260"/>
            <a:ext cx="14560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latency</a:t>
            </a:r>
            <a:endParaRPr lang="en-US" sz="1400">
              <a:cs typeface="+mn-lt"/>
            </a:endParaRPr>
          </a:p>
        </p:txBody>
      </p:sp>
      <p:sp>
        <p:nvSpPr>
          <p:cNvPr id="18" name="圆角矩形 1"/>
          <p:cNvSpPr/>
          <p:nvPr/>
        </p:nvSpPr>
        <p:spPr>
          <a:xfrm>
            <a:off x="2106930" y="5823585"/>
            <a:ext cx="122174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immersive  presentation</a:t>
            </a:r>
            <a:endParaRPr lang="en-US" sz="1400">
              <a:cs typeface="+mn-lt"/>
            </a:endParaRPr>
          </a:p>
        </p:txBody>
      </p:sp>
      <p:cxnSp>
        <p:nvCxnSpPr>
          <p:cNvPr id="19" name="曲线连接符 18"/>
          <p:cNvCxnSpPr>
            <a:stCxn id="18" idx="3"/>
            <a:endCxn id="20" idx="1"/>
          </p:cNvCxnSpPr>
          <p:nvPr/>
        </p:nvCxnSpPr>
        <p:spPr>
          <a:xfrm flipV="1">
            <a:off x="3328670" y="569087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0" name="圆角矩形 1"/>
          <p:cNvSpPr/>
          <p:nvPr/>
        </p:nvSpPr>
        <p:spPr>
          <a:xfrm>
            <a:off x="3803015" y="5531485"/>
            <a:ext cx="143510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resolution</a:t>
            </a:r>
            <a:endParaRPr lang="en-US" sz="1400">
              <a:cs typeface="+mn-lt"/>
            </a:endParaRPr>
          </a:p>
        </p:txBody>
      </p:sp>
      <p:sp>
        <p:nvSpPr>
          <p:cNvPr id="36" name="圆角矩形 1"/>
          <p:cNvSpPr/>
          <p:nvPr/>
        </p:nvSpPr>
        <p:spPr>
          <a:xfrm>
            <a:off x="3808095" y="6008370"/>
            <a:ext cx="1414780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sz="1400">
                <a:cs typeface="+mn-lt"/>
              </a:rPr>
              <a:t>Viewing </a:t>
            </a:r>
            <a:r>
              <a:rPr lang="en-US" sz="1400">
                <a:cs typeface="+mn-lt"/>
              </a:rPr>
              <a:t>a</a:t>
            </a:r>
            <a:r>
              <a:rPr sz="1400">
                <a:cs typeface="+mn-lt"/>
              </a:rPr>
              <a:t>ngle</a:t>
            </a:r>
            <a:endParaRPr sz="1400">
              <a:cs typeface="+mn-lt"/>
            </a:endParaRPr>
          </a:p>
        </p:txBody>
      </p:sp>
      <p:cxnSp>
        <p:nvCxnSpPr>
          <p:cNvPr id="21" name="曲线连接符 20"/>
          <p:cNvCxnSpPr/>
          <p:nvPr/>
        </p:nvCxnSpPr>
        <p:spPr>
          <a:xfrm>
            <a:off x="3376930" y="602615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2" name="圆角矩形 1"/>
          <p:cNvSpPr/>
          <p:nvPr/>
        </p:nvSpPr>
        <p:spPr>
          <a:xfrm>
            <a:off x="2108200" y="4049395"/>
            <a:ext cx="1214120" cy="368935"/>
          </a:xfrm>
          <a:prstGeom prst="roundRect">
            <a:avLst>
              <a:gd name="adj" fmla="val 16667"/>
            </a:avLst>
          </a:prstGeom>
          <a:solidFill>
            <a:srgbClr val="2B6FB6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intraction</a:t>
            </a:r>
            <a:endParaRPr lang="en-US" sz="1400">
              <a:cs typeface="+mn-lt"/>
            </a:endParaRPr>
          </a:p>
        </p:txBody>
      </p:sp>
      <p:cxnSp>
        <p:nvCxnSpPr>
          <p:cNvPr id="23" name="曲线连接符 22"/>
          <p:cNvCxnSpPr>
            <a:stCxn id="22" idx="3"/>
            <a:endCxn id="24" idx="1"/>
          </p:cNvCxnSpPr>
          <p:nvPr/>
        </p:nvCxnSpPr>
        <p:spPr>
          <a:xfrm flipV="1">
            <a:off x="3322320" y="3916680"/>
            <a:ext cx="474345" cy="317500"/>
          </a:xfrm>
          <a:prstGeom prst="curvedConnector3">
            <a:avLst>
              <a:gd name="adj1" fmla="val 50067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24" name="圆角矩形 1"/>
          <p:cNvSpPr/>
          <p:nvPr/>
        </p:nvSpPr>
        <p:spPr>
          <a:xfrm>
            <a:off x="3796665" y="3757295"/>
            <a:ext cx="143446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network stability </a:t>
            </a:r>
            <a:endParaRPr lang="en-US" sz="1400">
              <a:cs typeface="+mn-lt"/>
            </a:endParaRPr>
          </a:p>
        </p:txBody>
      </p:sp>
      <p:sp>
        <p:nvSpPr>
          <p:cNvPr id="25" name="圆角矩形 1"/>
          <p:cNvSpPr/>
          <p:nvPr/>
        </p:nvSpPr>
        <p:spPr>
          <a:xfrm>
            <a:off x="3801745" y="4234180"/>
            <a:ext cx="1430655" cy="318770"/>
          </a:xfrm>
          <a:prstGeom prst="roundRect">
            <a:avLst>
              <a:gd name="adj" fmla="val 16667"/>
            </a:avLst>
          </a:prstGeom>
          <a:solidFill>
            <a:srgbClr val="749ACC"/>
          </a:solidFill>
          <a:ln w="12700">
            <a:miter lim="400000"/>
          </a:ln>
        </p:spPr>
        <p:txBody>
          <a:bodyPr lIns="0" tIns="0" rIns="0" bIns="0" anchor="ctr"/>
          <a:lstStyle>
            <a:lvl1pPr algn="ctr">
              <a:defRPr sz="1000">
                <a:solidFill>
                  <a:srgbClr val="FFFFFF"/>
                </a:solidFill>
              </a:defRPr>
            </a:lvl1pPr>
          </a:lstStyle>
          <a:p>
            <a:r>
              <a:rPr lang="en-US" sz="1400">
                <a:cs typeface="+mn-lt"/>
              </a:rPr>
              <a:t>syncronization</a:t>
            </a:r>
            <a:endParaRPr lang="en-US" sz="1400">
              <a:cs typeface="+mn-lt"/>
            </a:endParaRPr>
          </a:p>
        </p:txBody>
      </p:sp>
      <p:cxnSp>
        <p:nvCxnSpPr>
          <p:cNvPr id="26" name="曲线连接符 25"/>
          <p:cNvCxnSpPr/>
          <p:nvPr/>
        </p:nvCxnSpPr>
        <p:spPr>
          <a:xfrm>
            <a:off x="3370580" y="4251960"/>
            <a:ext cx="425450" cy="182245"/>
          </a:xfrm>
          <a:prstGeom prst="curvedConnector3">
            <a:avLst>
              <a:gd name="adj1" fmla="val 50149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270" y="60325"/>
            <a:ext cx="1015428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Defination: N</a:t>
            </a:r>
            <a:r>
              <a:rPr lang="en-US" altLang="zh-CN" sz="3200" dirty="0" smtClean="0">
                <a:sym typeface="+mn-ea"/>
              </a:rPr>
              <a:t>aked eye </a:t>
            </a:r>
            <a:r>
              <a:rPr lang="en-US" altLang="zh-CN" sz="3200" dirty="0" smtClean="0">
                <a:sym typeface="+mn-ea"/>
              </a:rPr>
              <a:t>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245" y="1569085"/>
            <a:ext cx="11318875" cy="4436110"/>
          </a:xfrm>
        </p:spPr>
        <p:txBody>
          <a:bodyPr/>
          <a:lstStyle/>
          <a:p>
            <a:r>
              <a:rPr lang="en-US" altLang="zh-CN" sz="2400" dirty="0" smtClean="0"/>
              <a:t>Naked eye holography service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Defination: Presenting real objects’ 3D images on devices using h</a:t>
            </a:r>
            <a:r>
              <a:rPr lang="en-US" altLang="zh-CN" sz="2000" dirty="0" smtClean="0">
                <a:sym typeface="+mn-ea"/>
              </a:rPr>
              <a:t>olography technology, </a:t>
            </a:r>
            <a:r>
              <a:rPr lang="en-US" altLang="zh-CN" sz="2000" dirty="0" smtClean="0"/>
              <a:t>without wearing head-mounted display(HMD) equipments, e.g. glassess.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Difference with AR/VR</a:t>
            </a:r>
            <a:endParaRPr lang="en-US" altLang="zh-CN" sz="2000" dirty="0" smtClean="0"/>
          </a:p>
          <a:p>
            <a:pPr lvl="2"/>
            <a:r>
              <a:rPr lang="en-US" altLang="zh-CN" sz="1800" dirty="0" smtClean="0">
                <a:sym typeface="+mn-ea"/>
              </a:rPr>
              <a:t>without any HMD equipment, e.g. glassess,;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presenting different contents from different angles;  as for </a:t>
            </a:r>
            <a:r>
              <a:rPr lang="en-US" altLang="zh-CN" sz="1800" dirty="0" smtClean="0">
                <a:sym typeface="+mn-ea"/>
              </a:rPr>
              <a:t>AR/VR,  </a:t>
            </a:r>
            <a:r>
              <a:rPr lang="en-US" altLang="zh-CN" sz="1800" dirty="0" smtClean="0">
                <a:sym typeface="+mn-ea"/>
              </a:rPr>
              <a:t>we can view the same virtual content</a:t>
            </a:r>
            <a:r>
              <a:rPr lang="en-US" altLang="zh-CN" sz="1800" dirty="0" smtClean="0">
                <a:sym typeface="+mn-ea"/>
              </a:rPr>
              <a:t> from </a:t>
            </a:r>
            <a:r>
              <a:rPr lang="en-US" altLang="zh-CN" sz="1800" dirty="0" smtClean="0">
                <a:sym typeface="+mn-ea"/>
              </a:rPr>
              <a:t>any angle;</a:t>
            </a:r>
            <a:endParaRPr lang="en-US" altLang="zh-CN" sz="1800" dirty="0" smtClean="0">
              <a:sym typeface="+mn-ea"/>
            </a:endParaRPr>
          </a:p>
          <a:p>
            <a:pPr lvl="2"/>
            <a:r>
              <a:rPr lang="en-US" altLang="zh-CN" sz="1800" dirty="0" smtClean="0">
                <a:sym typeface="+mn-ea"/>
              </a:rPr>
              <a:t>using different technical principle:  </a:t>
            </a:r>
            <a:r>
              <a:rPr lang="en-US" altLang="zh-CN" sz="1800" dirty="0" smtClean="0">
                <a:sym typeface="+mn-ea"/>
              </a:rPr>
              <a:t>h</a:t>
            </a:r>
            <a:r>
              <a:rPr lang="en-US" altLang="zh-CN" sz="1800" dirty="0" smtClean="0">
                <a:sym typeface="+mn-ea"/>
              </a:rPr>
              <a:t>olography </a:t>
            </a:r>
            <a:r>
              <a:rPr lang="en-US" altLang="zh-CN" sz="1800" dirty="0" smtClean="0">
                <a:sym typeface="+mn-ea"/>
              </a:rPr>
              <a:t>is used to ontain </a:t>
            </a:r>
            <a:r>
              <a:rPr lang="en-US" altLang="zh-CN" sz="1800" dirty="0" smtClean="0">
                <a:sym typeface="+mn-ea"/>
              </a:rPr>
              <a:t>real object’s features and </a:t>
            </a:r>
            <a:r>
              <a:rPr lang="en-US" altLang="zh-CN" sz="1800" dirty="0" smtClean="0">
                <a:sym typeface="+mn-ea"/>
              </a:rPr>
              <a:t>present </a:t>
            </a:r>
            <a:r>
              <a:rPr lang="en-US" altLang="zh-CN" sz="1800" dirty="0" smtClean="0">
                <a:sym typeface="+mn-ea"/>
              </a:rPr>
              <a:t>3D contents </a:t>
            </a:r>
            <a:r>
              <a:rPr lang="en-US" altLang="zh-CN" sz="1800" dirty="0" smtClean="0">
                <a:sym typeface="+mn-ea"/>
              </a:rPr>
              <a:t>based on these features;  </a:t>
            </a:r>
            <a:r>
              <a:rPr lang="en-US" altLang="zh-CN" sz="1800" dirty="0" smtClean="0">
                <a:sym typeface="+mn-ea"/>
              </a:rPr>
              <a:t>AR/VR is used to present virtual contents which are produced by computing technology.</a:t>
            </a:r>
            <a:endParaRPr lang="en-US" altLang="zh-CN" sz="1800" dirty="0" smtClean="0">
              <a:sym typeface="+mn-ea"/>
            </a:endParaRPr>
          </a:p>
          <a:p>
            <a:r>
              <a:rPr lang="en-US" altLang="zh-CN" sz="2400" dirty="0" smtClean="0"/>
              <a:t>Scope of this study: </a:t>
            </a:r>
            <a:endParaRPr lang="en-US" altLang="zh-CN" sz="2400" dirty="0" smtClean="0"/>
          </a:p>
          <a:p>
            <a:pPr lvl="1"/>
            <a:r>
              <a:rPr lang="en-US" altLang="zh-CN" sz="2075" dirty="0" smtClean="0"/>
              <a:t>Service and performance requirements for 5GS, not include specific media handling (e.g. codecs).</a:t>
            </a:r>
            <a:endParaRPr lang="en-US" altLang="zh-CN" sz="2075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37666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Motivation &amp; Opportunity——Naked eye holography service</a:t>
            </a:r>
            <a:endParaRPr lang="en-US" altLang="zh-CN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175" y="1134110"/>
            <a:ext cx="11013440" cy="2402840"/>
          </a:xfrm>
        </p:spPr>
        <p:txBody>
          <a:bodyPr/>
          <a:lstStyle/>
          <a:p>
            <a:r>
              <a:rPr lang="en-US" altLang="zh-CN" sz="1800" dirty="0" smtClean="0"/>
              <a:t>2D holography is mostly based on multiple video streams, without special display technology and data format.</a:t>
            </a:r>
            <a:endParaRPr lang="en-US" altLang="zh-CN" sz="1800" dirty="0" smtClean="0"/>
          </a:p>
          <a:p>
            <a:r>
              <a:rPr lang="en-US" altLang="zh-CN" sz="1800" dirty="0" smtClean="0"/>
              <a:t>With the high rate of advances in network, high-resolution rending, object capture/display technology and solution of the "medium" problem...Devices will be able to display 3D </a:t>
            </a:r>
            <a:r>
              <a:rPr lang="en-US" altLang="zh-CN" sz="1800" dirty="0" smtClean="0">
                <a:sym typeface="+mn-ea"/>
              </a:rPr>
              <a:t>hologram directly, without wearing HMD equipments to view contents. </a:t>
            </a:r>
            <a:endParaRPr lang="en-US" altLang="zh-CN" sz="1800" dirty="0" smtClean="0"/>
          </a:p>
          <a:p>
            <a:r>
              <a:rPr lang="en-US" altLang="zh-CN" sz="1800" dirty="0" smtClean="0"/>
              <a:t>Holography is next generation technology to bring new visual experience and interactive method, and it’s keeping evolving.</a:t>
            </a:r>
            <a:endParaRPr lang="en-US" altLang="zh-CN" sz="1800" dirty="0" smtClean="0"/>
          </a:p>
          <a:p>
            <a:r>
              <a:rPr lang="en-US" altLang="zh-CN" sz="1800" dirty="0" smtClean="0">
                <a:sym typeface="+mn-ea"/>
              </a:rPr>
              <a:t>Holography service can be broadly applyed in different domains, e.g. medical treatments, communication, education, industry...</a:t>
            </a:r>
            <a:endParaRPr lang="en-US" altLang="zh-CN" sz="1800" dirty="0" smtClean="0"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9770" y="3980180"/>
          <a:ext cx="10890885" cy="2346960"/>
        </p:xfrm>
        <a:graphic>
          <a:graphicData uri="http://schemas.openxmlformats.org/drawingml/2006/table">
            <a:tbl>
              <a:tblPr/>
              <a:tblGrid>
                <a:gridCol w="2108200"/>
                <a:gridCol w="1132840"/>
                <a:gridCol w="1188085"/>
                <a:gridCol w="1374775"/>
                <a:gridCol w="1312545"/>
                <a:gridCol w="1216025"/>
                <a:gridCol w="1275715"/>
                <a:gridCol w="1282700"/>
              </a:tblGrid>
              <a:tr h="321310">
                <a:tc rowSpan="3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en-US" altLang="zh-CN" sz="135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  <a:cs typeface="+mn-lt"/>
                        <a:sym typeface="+mn-ea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technology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2D</a:t>
                      </a:r>
                      <a:r>
                        <a:rPr lang="en-US" altLang="en-GB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 algn="ctr" fontAlgn="ctr" latinLnBrk="0"/>
                      <a:r>
                        <a:rPr lang="en-GB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3D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ideal 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410">
                <a:tc v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ASKA3D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Projection film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>
                        <a:buClrTx/>
                        <a:buSzTx/>
                        <a:buFontTx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stereoscopic grating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Point Cloud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Light field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</a:rPr>
                        <a:t>digital </a:t>
                      </a:r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cs typeface="+mn-lt"/>
                          <a:sym typeface="+mn-ea"/>
                        </a:rPr>
                        <a:t>holography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endParaRPr lang="en-US" altLang="zh-CN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9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Camera array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Plenoptic camera</a:t>
                      </a:r>
                      <a:endParaRPr lang="zh-CN" altLang="en-US" sz="135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0706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Primary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29.2-65.6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10.0-22.5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12.8-28.9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105.6-237.6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255.74-575.4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47.7-105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379.56-854.02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790">
                <a:tc>
                  <a:txBody>
                    <a:bodyPr/>
                    <a:p>
                      <a:pPr algn="ctr" fontAlgn="ctr" latinLnBrk="0"/>
                      <a:r>
                        <a:rPr lang="zh-CN" altLang="en-US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Recommended bandwidth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  <a:sym typeface="+mn-ea"/>
                        </a:rPr>
                        <a:t>Good experience</a:t>
                      </a:r>
                      <a:endParaRPr lang="zh-CN" altLang="en-US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4C4"/>
                    </a:solidFill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238.0-535.5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79.3-178.5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106.2-238.9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/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Mbps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3.4-7.65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15.87-35.7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1.4-3.15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Gbps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17.20-38.69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  <a:p>
                      <a:pPr algn="ctr" fontAlgn="ctr" latinLnBrk="0">
                        <a:buClrTx/>
                        <a:buSzTx/>
                        <a:buNone/>
                      </a:pPr>
                      <a:r>
                        <a:rPr lang="en-US" altLang="zh-CN" sz="1350" dirty="0">
                          <a:solidFill>
                            <a:srgbClr val="000000"/>
                          </a:solidFill>
                          <a:effectLst/>
                          <a:ea typeface="等线" panose="02010600030101010101" charset="-122"/>
                        </a:rPr>
                        <a:t>Tbps</a:t>
                      </a:r>
                      <a:endParaRPr lang="en-US" altLang="zh-CN" sz="1350" dirty="0">
                        <a:solidFill>
                          <a:srgbClr val="000000"/>
                        </a:solidFill>
                        <a:effectLst/>
                        <a:ea typeface="等线" panose="02010600030101010101" charset="-122"/>
                      </a:endParaRPr>
                    </a:p>
                  </a:txBody>
                  <a:tcPr marL="27283" marR="27283" marT="13641" marB="1364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38175" y="3455670"/>
            <a:ext cx="56997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kern="0" dirty="0" smtClean="0">
                <a:solidFill>
                  <a:srgbClr val="C00000"/>
                </a:solidFill>
              </a:rPr>
              <a:t>Development stage of holographic technology</a:t>
            </a:r>
            <a:endParaRPr lang="en-US" altLang="zh-CN" sz="2000" b="1" kern="0" dirty="0" smtClean="0">
              <a:solidFill>
                <a:srgbClr val="C0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835275" y="3794760"/>
            <a:ext cx="8816340" cy="184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矩形 8"/>
          <p:cNvSpPr/>
          <p:nvPr/>
        </p:nvSpPr>
        <p:spPr>
          <a:xfrm>
            <a:off x="6441440" y="3881120"/>
            <a:ext cx="3898265" cy="256413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180" y="-90805"/>
            <a:ext cx="10076815" cy="1143000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 sz="3200" dirty="0" smtClean="0"/>
              <a:t>Current Situation of Industrial Development</a:t>
            </a:r>
            <a:endParaRPr lang="en-US" altLang="zh-CN" sz="3200" dirty="0" smtClean="0"/>
          </a:p>
        </p:txBody>
      </p:sp>
      <p:grpSp>
        <p:nvGrpSpPr>
          <p:cNvPr id="25" name="组合 24"/>
          <p:cNvGrpSpPr/>
          <p:nvPr/>
        </p:nvGrpSpPr>
        <p:grpSpPr>
          <a:xfrm>
            <a:off x="693420" y="3568065"/>
            <a:ext cx="4183380" cy="2672080"/>
            <a:chOff x="1092" y="5619"/>
            <a:chExt cx="6588" cy="4208"/>
          </a:xfrm>
        </p:grpSpPr>
        <p:pic>
          <p:nvPicPr>
            <p:cNvPr id="11" name="图片 4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92" y="5619"/>
              <a:ext cx="6589" cy="42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1530" y="5682"/>
              <a:ext cx="5848" cy="86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89" y="5654"/>
              <a:ext cx="53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/>
                <a:t>2015-2020(January-September) Global market size of holographic industry</a:t>
              </a:r>
              <a:endParaRPr lang="en-US" altLang="zh-CN" sz="16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30" y="9268"/>
              <a:ext cx="1184" cy="17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30" y="9007"/>
              <a:ext cx="1374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00"/>
                <a:t>market size(100 million Yuan)</a:t>
              </a:r>
              <a:endParaRPr lang="en-US" altLang="zh-CN" sz="7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30" y="9520"/>
              <a:ext cx="1184" cy="17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30" y="9440"/>
              <a:ext cx="13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"/>
                <a:t>growth rate(%)</a:t>
              </a:r>
              <a:endParaRPr lang="en-US" altLang="zh-CN" sz="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432" y="8899"/>
              <a:ext cx="190" cy="2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148" y="8899"/>
              <a:ext cx="190" cy="2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874" y="8885"/>
              <a:ext cx="190" cy="2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80" y="8885"/>
              <a:ext cx="190" cy="2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286" y="8899"/>
              <a:ext cx="190" cy="2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948" y="8810"/>
              <a:ext cx="292" cy="1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617" y="9045"/>
              <a:ext cx="622" cy="19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76" y="8965"/>
              <a:ext cx="974" cy="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"/>
                <a:t>Jan-Sep</a:t>
              </a:r>
              <a:endParaRPr lang="en-US" altLang="zh-CN" sz="80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98515" y="805815"/>
            <a:ext cx="5956300" cy="5239385"/>
            <a:chOff x="9219" y="1763"/>
            <a:chExt cx="9380" cy="8251"/>
          </a:xfrm>
        </p:grpSpPr>
        <p:grpSp>
          <p:nvGrpSpPr>
            <p:cNvPr id="3" name="组合 2"/>
            <p:cNvGrpSpPr/>
            <p:nvPr/>
          </p:nvGrpSpPr>
          <p:grpSpPr>
            <a:xfrm>
              <a:off x="9233" y="1763"/>
              <a:ext cx="9366" cy="8064"/>
              <a:chOff x="9782" y="2002"/>
              <a:chExt cx="9366" cy="806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782" y="2002"/>
                <a:ext cx="9040" cy="280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82" y="4808"/>
                <a:ext cx="9366" cy="330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rcRect t="64783"/>
              <a:stretch>
                <a:fillRect/>
              </a:stretch>
            </p:blipFill>
            <p:spPr>
              <a:xfrm>
                <a:off x="9862" y="8216"/>
                <a:ext cx="9205" cy="1850"/>
              </a:xfrm>
              <a:prstGeom prst="rect">
                <a:avLst/>
              </a:prstGeom>
            </p:spPr>
          </p:pic>
        </p:grpSp>
        <p:sp>
          <p:nvSpPr>
            <p:cNvPr id="13" name="矩形 12"/>
            <p:cNvSpPr/>
            <p:nvPr/>
          </p:nvSpPr>
          <p:spPr>
            <a:xfrm>
              <a:off x="9312" y="1919"/>
              <a:ext cx="534" cy="2388"/>
            </a:xfrm>
            <a:prstGeom prst="rect">
              <a:avLst/>
            </a:prstGeom>
            <a:solidFill>
              <a:srgbClr val="7EB2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00" y="1982"/>
              <a:ext cx="321" cy="1320"/>
            </a:xfrm>
            <a:prstGeom prst="rect">
              <a:avLst/>
            </a:prstGeom>
            <a:solidFill>
              <a:srgbClr val="7EB2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937" y="1946"/>
              <a:ext cx="506" cy="1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900">
                  <a:solidFill>
                    <a:schemeClr val="bg1"/>
                  </a:solidFill>
                </a:rPr>
                <a:t>Material provider</a:t>
              </a:r>
              <a:endParaRPr lang="en-US" altLang="zh-CN" sz="90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19" y="2365"/>
              <a:ext cx="627" cy="14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Base Layer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588" y="1982"/>
              <a:ext cx="321" cy="1320"/>
            </a:xfrm>
            <a:prstGeom prst="rect">
              <a:avLst/>
            </a:prstGeom>
            <a:solidFill>
              <a:srgbClr val="7EB2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6137" y="1982"/>
              <a:ext cx="321" cy="1320"/>
            </a:xfrm>
            <a:prstGeom prst="rect">
              <a:avLst/>
            </a:prstGeom>
            <a:solidFill>
              <a:srgbClr val="7EB2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1" y="3454"/>
              <a:ext cx="321" cy="853"/>
            </a:xfrm>
            <a:prstGeom prst="rect">
              <a:avLst/>
            </a:prstGeom>
            <a:solidFill>
              <a:srgbClr val="7EB2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471" y="1982"/>
              <a:ext cx="530" cy="13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000">
                  <a:solidFill>
                    <a:schemeClr val="bg1"/>
                  </a:solidFill>
                </a:rPr>
                <a:t>Parts provider</a:t>
              </a:r>
              <a:endParaRPr lang="en-US" altLang="zh-CN" sz="1000">
                <a:solidFill>
                  <a:schemeClr val="bg1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101" y="1920"/>
              <a:ext cx="530" cy="13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000">
                  <a:solidFill>
                    <a:schemeClr val="bg1"/>
                  </a:solidFill>
                </a:rPr>
                <a:t>Sever Provider </a:t>
              </a:r>
              <a:endParaRPr lang="en-US" altLang="zh-CN" sz="100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996" y="3413"/>
              <a:ext cx="481" cy="12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800">
                  <a:solidFill>
                    <a:schemeClr val="bg1"/>
                  </a:solidFill>
                </a:rPr>
                <a:t>Chip provider</a:t>
              </a:r>
              <a:endParaRPr lang="en-US" altLang="zh-CN" sz="800">
                <a:solidFill>
                  <a:schemeClr val="bg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312" y="4569"/>
              <a:ext cx="534" cy="3040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000" y="4665"/>
              <a:ext cx="4078" cy="278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200" y="4629"/>
              <a:ext cx="4089" cy="320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001" y="6060"/>
              <a:ext cx="8272" cy="193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990" y="6359"/>
              <a:ext cx="310" cy="1148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668" y="6306"/>
              <a:ext cx="279" cy="1254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3051" y="6351"/>
              <a:ext cx="310" cy="1190"/>
            </a:xfrm>
            <a:prstGeom prst="rect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287" y="5215"/>
              <a:ext cx="627" cy="23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Buisness Layer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333" y="7977"/>
              <a:ext cx="512" cy="1850"/>
            </a:xfrm>
            <a:prstGeom prst="rect">
              <a:avLst/>
            </a:prstGeom>
            <a:solidFill>
              <a:srgbClr val="040CD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024" y="7951"/>
              <a:ext cx="8420" cy="296"/>
            </a:xfrm>
            <a:prstGeom prst="rect">
              <a:avLst/>
            </a:prstGeom>
            <a:solidFill>
              <a:srgbClr val="040CD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004" y="8308"/>
              <a:ext cx="384" cy="1437"/>
            </a:xfrm>
            <a:prstGeom prst="rect">
              <a:avLst/>
            </a:prstGeom>
            <a:solidFill>
              <a:srgbClr val="040CD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919" y="8309"/>
              <a:ext cx="377" cy="1436"/>
            </a:xfrm>
            <a:prstGeom prst="rect">
              <a:avLst/>
            </a:prstGeom>
            <a:solidFill>
              <a:srgbClr val="040CD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939" y="4558"/>
              <a:ext cx="3104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200">
                  <a:solidFill>
                    <a:schemeClr val="bg1"/>
                  </a:solidFill>
                </a:rPr>
                <a:t>Content designer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963" y="4587"/>
              <a:ext cx="311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200">
                  <a:solidFill>
                    <a:schemeClr val="bg1"/>
                  </a:solidFill>
                </a:rPr>
                <a:t>Integrated service provider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865" y="6351"/>
              <a:ext cx="578" cy="1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capture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1482" y="6306"/>
              <a:ext cx="578" cy="1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transmission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881" y="6306"/>
              <a:ext cx="578" cy="1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200">
                  <a:solidFill>
                    <a:schemeClr val="bg1"/>
                  </a:solidFill>
                </a:rPr>
                <a:t>display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19" y="7984"/>
              <a:ext cx="627" cy="20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1400">
                  <a:solidFill>
                    <a:schemeClr val="bg1"/>
                  </a:solidFill>
                </a:rPr>
                <a:t>Product  Layer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2515" y="7874"/>
              <a:ext cx="3104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200">
                  <a:solidFill>
                    <a:schemeClr val="bg1"/>
                  </a:solidFill>
                </a:rPr>
                <a:t>3D screen products</a:t>
              </a:r>
              <a:endParaRPr lang="en-US" altLang="zh-CN" sz="1200">
                <a:solidFill>
                  <a:schemeClr val="bg1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846" y="8321"/>
              <a:ext cx="724" cy="14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900">
                  <a:solidFill>
                    <a:schemeClr val="bg1"/>
                  </a:solidFill>
                </a:rPr>
                <a:t>Binocular display screen</a:t>
              </a:r>
              <a:endParaRPr lang="en-US" altLang="zh-CN" sz="900">
                <a:solidFill>
                  <a:schemeClr val="bg1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3737" y="8321"/>
              <a:ext cx="724" cy="16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en-US" altLang="zh-CN" sz="900">
                  <a:solidFill>
                    <a:schemeClr val="bg1"/>
                  </a:solidFill>
                </a:rPr>
                <a:t>Monocular display screen</a:t>
              </a:r>
              <a:endParaRPr lang="en-US" altLang="zh-CN" sz="900">
                <a:solidFill>
                  <a:schemeClr val="bg1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919470" y="6045200"/>
            <a:ext cx="6326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/>
              <a:t>Many other kinds of holographic products  are not listed here...</a:t>
            </a:r>
            <a:endParaRPr lang="en-US" altLang="zh-CN" sz="1600"/>
          </a:p>
        </p:txBody>
      </p:sp>
      <p:sp>
        <p:nvSpPr>
          <p:cNvPr id="63" name="内容占位符 62"/>
          <p:cNvSpPr>
            <a:spLocks noGrp="1"/>
          </p:cNvSpPr>
          <p:nvPr>
            <p:ph idx="1"/>
          </p:nvPr>
        </p:nvSpPr>
        <p:spPr>
          <a:xfrm>
            <a:off x="170180" y="1097915"/>
            <a:ext cx="5650230" cy="2323465"/>
          </a:xfrm>
        </p:spPr>
        <p:txBody>
          <a:bodyPr/>
          <a:p>
            <a:r>
              <a:rPr lang="en-US" altLang="zh-CN" sz="2000" dirty="0" smtClean="0"/>
              <a:t>The holograpic industrial chain structure has been completed and promotes rapid development of vertical market.</a:t>
            </a:r>
            <a:endParaRPr lang="en-US" altLang="zh-CN" sz="2000" dirty="0" smtClean="0"/>
          </a:p>
          <a:p>
            <a:r>
              <a:rPr lang="en-US" altLang="zh-CN" sz="2000" dirty="0" smtClean="0"/>
              <a:t>The results of industrial investigation shows that the holography technology is close to maturity.</a:t>
            </a:r>
            <a:endParaRPr lang="en-US" altLang="zh-CN" sz="2000" dirty="0" smtClean="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180" y="-90805"/>
            <a:ext cx="10076815" cy="1143000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altLang="zh-CN" sz="3200" dirty="0" smtClean="0"/>
              <a:t>Current Situation of Industrial Development</a:t>
            </a:r>
            <a:endParaRPr lang="en-US" altLang="zh-CN" sz="3200" dirty="0" smtClean="0"/>
          </a:p>
        </p:txBody>
      </p:sp>
      <p:sp>
        <p:nvSpPr>
          <p:cNvPr id="63" name="内容占位符 62"/>
          <p:cNvSpPr>
            <a:spLocks noGrp="1"/>
          </p:cNvSpPr>
          <p:nvPr>
            <p:ph idx="1"/>
          </p:nvPr>
        </p:nvSpPr>
        <p:spPr>
          <a:xfrm>
            <a:off x="317500" y="1261745"/>
            <a:ext cx="5401945" cy="2323465"/>
          </a:xfrm>
        </p:spPr>
        <p:txBody>
          <a:bodyPr/>
          <a:p>
            <a:r>
              <a:rPr lang="en-US" altLang="zh-CN" sz="2000" dirty="0" smtClean="0"/>
              <a:t>The holograpic industrial chain structure has been completed and promotes rapid development of vertical market.</a:t>
            </a:r>
            <a:endParaRPr lang="en-US" altLang="zh-CN" sz="2000" dirty="0" smtClean="0"/>
          </a:p>
          <a:p>
            <a:r>
              <a:rPr lang="en-US" altLang="zh-CN" sz="2000" dirty="0" smtClean="0"/>
              <a:t>The results of industrial investigation shows that the holography technology is close to maturity.</a:t>
            </a:r>
            <a:endParaRPr lang="en-US" altLang="zh-CN" sz="2000" dirty="0" smtClean="0"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87490" y="861060"/>
            <a:ext cx="3924300" cy="2622550"/>
            <a:chOff x="1197" y="5654"/>
            <a:chExt cx="6180" cy="4130"/>
          </a:xfrm>
        </p:grpSpPr>
        <p:grpSp>
          <p:nvGrpSpPr>
            <p:cNvPr id="25" name="组合 24"/>
            <p:cNvGrpSpPr/>
            <p:nvPr/>
          </p:nvGrpSpPr>
          <p:grpSpPr>
            <a:xfrm>
              <a:off x="1197" y="5654"/>
              <a:ext cx="6181" cy="4131"/>
              <a:chOff x="1197" y="5654"/>
              <a:chExt cx="6181" cy="4131"/>
            </a:xfrm>
          </p:grpSpPr>
          <p:pic>
            <p:nvPicPr>
              <p:cNvPr id="11" name="图片 4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4" t="1996" r="16983" b="998"/>
              <a:stretch>
                <a:fillRect/>
              </a:stretch>
            </p:blipFill>
            <p:spPr>
              <a:xfrm>
                <a:off x="1197" y="5703"/>
                <a:ext cx="5365" cy="40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矩形 5"/>
              <p:cNvSpPr/>
              <p:nvPr/>
            </p:nvSpPr>
            <p:spPr>
              <a:xfrm>
                <a:off x="1530" y="5682"/>
                <a:ext cx="5848" cy="86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234" y="5654"/>
                <a:ext cx="538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/>
                  <a:t>2015-2019 Global market size of holographic industry</a:t>
                </a:r>
                <a:endParaRPr lang="en-US" altLang="zh-CN" sz="140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730" y="9268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30" y="9007"/>
                <a:ext cx="1374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700"/>
                  <a:t>market size(100 million Yuan)</a:t>
                </a:r>
                <a:endParaRPr lang="en-US" altLang="zh-CN" sz="70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30" y="9520"/>
                <a:ext cx="1184" cy="17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730" y="9440"/>
                <a:ext cx="1374" cy="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"/>
                  <a:t>growth rate(%)</a:t>
                </a:r>
                <a:endParaRPr lang="en-US" altLang="zh-CN" sz="8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432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148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874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80" y="8885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286" y="8899"/>
                <a:ext cx="190" cy="2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948" y="8810"/>
                <a:ext cx="292" cy="19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617" y="9045"/>
                <a:ext cx="622" cy="19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158" y="6998"/>
              <a:ext cx="168" cy="834"/>
            </a:xfrm>
            <a:prstGeom prst="rect">
              <a:avLst/>
            </a:prstGeom>
            <a:solidFill>
              <a:srgbClr val="1F497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36" y="6932"/>
              <a:ext cx="381" cy="187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GB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23009"/>
          <a:stretch>
            <a:fillRect/>
          </a:stretch>
        </p:blipFill>
        <p:spPr>
          <a:xfrm>
            <a:off x="6135370" y="4090035"/>
            <a:ext cx="5451475" cy="19951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66155" y="6032500"/>
            <a:ext cx="5589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Display Market- Industry Analysis and forecast 2027: By Technology, Product Type, Application, and Region </a:t>
            </a:r>
            <a:endParaRPr lang="en-US" altLang="zh-CN" sz="10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" y="3794760"/>
            <a:ext cx="4656455" cy="1990090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666750" y="6032500"/>
            <a:ext cx="55899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/>
              <a:t>*Source: Global Holographic Imaging Market: Industry Analysis and Forecast (2020-2026) </a:t>
            </a:r>
            <a:endParaRPr lang="en-US" altLang="zh-CN" sz="1000"/>
          </a:p>
        </p:txBody>
      </p:sp>
      <p:sp>
        <p:nvSpPr>
          <p:cNvPr id="64" name="文本框 63"/>
          <p:cNvSpPr txBox="1"/>
          <p:nvPr/>
        </p:nvSpPr>
        <p:spPr>
          <a:xfrm>
            <a:off x="6716395" y="3794760"/>
            <a:ext cx="4533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/>
              <a:t>Global Holographic Display Market-2027, byRegion</a:t>
            </a:r>
            <a:endParaRPr lang="en-US" altLang="zh-CN" sz="1600" b="1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WID Objectives: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1026367" y="1256697"/>
            <a:ext cx="10571584" cy="64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609600" indent="-609600" fontAlgn="base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</a:pPr>
            <a:endParaRPr lang="zh-CN" altLang="zh-CN" sz="2000" dirty="0"/>
          </a:p>
        </p:txBody>
      </p:sp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716280" y="1256665"/>
            <a:ext cx="10798810" cy="3416300"/>
          </a:xfrm>
          <a:ln>
            <a:noFill/>
          </a:ln>
        </p:spPr>
        <p:txBody>
          <a:bodyPr/>
          <a:p>
            <a:r>
              <a:rPr lang="en-US" altLang="zh-CN" sz="2400" dirty="0" smtClean="0">
                <a:sym typeface="+mn-ea"/>
              </a:rPr>
              <a:t>Study use cases related to n</a:t>
            </a:r>
            <a:r>
              <a:rPr lang="en-US" altLang="zh-CN" sz="2400" dirty="0" smtClean="0">
                <a:sym typeface="+mn-ea"/>
              </a:rPr>
              <a:t>aked eye holography service </a:t>
            </a:r>
            <a:r>
              <a:rPr lang="en-US" altLang="zh-CN" sz="2400" dirty="0" smtClean="0">
                <a:sym typeface="+mn-ea"/>
              </a:rPr>
              <a:t>and identify potential service and performance requirements for 5G system</a:t>
            </a:r>
            <a:r>
              <a:rPr lang="en-US" altLang="zh-CN" sz="2400" dirty="0" smtClean="0">
                <a:sym typeface="+mn-ea"/>
              </a:rPr>
              <a:t>. </a:t>
            </a:r>
            <a:r>
              <a:rPr lang="en-GB" altLang="zh-CN" sz="2400" dirty="0">
                <a:sym typeface="+mn-ea"/>
              </a:rPr>
              <a:t>Aspects to be studied include:</a:t>
            </a:r>
            <a:endParaRPr lang="en-US" altLang="zh-CN" sz="2400" dirty="0" smtClean="0">
              <a:sym typeface="+mn-ea"/>
            </a:endParaRPr>
          </a:p>
          <a:p>
            <a:pPr lvl="1"/>
            <a:r>
              <a:rPr lang="en-US" altLang="zh-CN" sz="2000" dirty="0"/>
              <a:t>Identify </a:t>
            </a:r>
            <a:r>
              <a:rPr lang="en-US" altLang="zh-CN" sz="2000" dirty="0">
                <a:sym typeface="+mn-ea"/>
              </a:rPr>
              <a:t>holography information characteristics( including data/traffic model) and s</a:t>
            </a:r>
            <a:r>
              <a:rPr lang="en-US" altLang="zh-CN" sz="2000" dirty="0"/>
              <a:t>ervice requirements for transferring </a:t>
            </a:r>
            <a:r>
              <a:rPr lang="en-US" altLang="zh-CN" sz="2000" dirty="0">
                <a:sym typeface="+mn-ea"/>
              </a:rPr>
              <a:t>holography </a:t>
            </a:r>
            <a:r>
              <a:rPr lang="en-US" altLang="zh-CN" sz="2000" dirty="0">
                <a:sym typeface="+mn-ea"/>
              </a:rPr>
              <a:t>information.</a:t>
            </a:r>
            <a:endParaRPr lang="en-US" altLang="zh-CN" sz="2000" dirty="0"/>
          </a:p>
          <a:p>
            <a:pPr lvl="1"/>
            <a:r>
              <a:rPr lang="en-US" altLang="zh-CN" sz="2000" dirty="0"/>
              <a:t>Identify KPIs regarding </a:t>
            </a:r>
            <a:r>
              <a:rPr lang="en-US" altLang="zh-CN" sz="2000" dirty="0" smtClean="0">
                <a:sym typeface="+mn-ea"/>
              </a:rPr>
              <a:t>naked eye holography service</a:t>
            </a:r>
            <a:r>
              <a:rPr lang="en-US" altLang="zh-CN" sz="2000" dirty="0" smtClean="0">
                <a:sym typeface="+mn-ea"/>
              </a:rPr>
              <a:t>, including hologram resolution, viewing angle, latency, reliability, data rate, etc.</a:t>
            </a:r>
            <a:endParaRPr lang="en-US" altLang="zh-CN" sz="2000" dirty="0" smtClean="0">
              <a:sym typeface="+mn-ea"/>
            </a:endParaRPr>
          </a:p>
          <a:p>
            <a:pPr lvl="1"/>
            <a:r>
              <a:rPr lang="en-US" altLang="zh-CN" sz="2000" dirty="0"/>
              <a:t>Other aspects, e.g. charging, security...</a:t>
            </a:r>
            <a:endParaRPr lang="en-US" altLang="zh-CN" sz="2000" dirty="0"/>
          </a:p>
          <a:p>
            <a:pPr marL="609600" lvl="1" indent="0">
              <a:buNone/>
            </a:pPr>
            <a:r>
              <a:rPr lang="en-US" altLang="zh-CN" sz="2000" dirty="0"/>
              <a:t>Note: </a:t>
            </a:r>
            <a:r>
              <a:rPr lang="en-US" altLang="zh-CN" sz="2000" dirty="0" smtClean="0">
                <a:sym typeface="+mn-ea"/>
              </a:rPr>
              <a:t> Studying specific media handling (e.g. codec) is out of the scope of this SID.</a:t>
            </a:r>
            <a:endParaRPr lang="en-US" altLang="zh-CN" sz="20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22935" y="4645025"/>
            <a:ext cx="10891520" cy="1622425"/>
            <a:chOff x="1678" y="7791"/>
            <a:chExt cx="16129" cy="22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43" y="7913"/>
              <a:ext cx="3064" cy="203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2" y="7898"/>
              <a:ext cx="2805" cy="2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04" y="7946"/>
              <a:ext cx="3010" cy="19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8" y="7921"/>
              <a:ext cx="2907" cy="201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37" y="7791"/>
              <a:ext cx="3293" cy="220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6840" y="1873250"/>
            <a:ext cx="7491730" cy="3502660"/>
            <a:chOff x="267" y="2106"/>
            <a:chExt cx="11798" cy="5516"/>
          </a:xfrm>
        </p:grpSpPr>
        <p:pic>
          <p:nvPicPr>
            <p:cNvPr id="15" name="图片 14" descr="zhuozihou"/>
            <p:cNvPicPr>
              <a:picLocks noChangeAspect="1"/>
            </p:cNvPicPr>
            <p:nvPr/>
          </p:nvPicPr>
          <p:blipFill>
            <a:blip r:embed="rId1"/>
            <a:srcRect l="10733" t="2922" r="6314" b="2554"/>
            <a:stretch>
              <a:fillRect/>
            </a:stretch>
          </p:blipFill>
          <p:spPr>
            <a:xfrm>
              <a:off x="267" y="3125"/>
              <a:ext cx="4331" cy="3903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endCxn id="4" idx="1"/>
            </p:cNvCxnSpPr>
            <p:nvPr/>
          </p:nvCxnSpPr>
          <p:spPr>
            <a:xfrm flipV="1">
              <a:off x="2902" y="2323"/>
              <a:ext cx="1768" cy="1345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4866" y="4696"/>
              <a:ext cx="393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②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Action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collection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device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0" y="2106"/>
              <a:ext cx="48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  <a:sym typeface="+mn-ea"/>
                </a:rPr>
                <a:t>①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 </a:t>
              </a: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imaging equipment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66" y="6748"/>
              <a:ext cx="2378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③ 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+mn-cs"/>
                </a:rPr>
                <a:t>D</a:t>
              </a:r>
              <a:r>
                <a:rPr kumimoji="0" lang="en-US" altLang="zh-C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esk structure</a:t>
              </a:r>
              <a:endPara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66" y="4979"/>
              <a:ext cx="533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The user action data is collected to realize the interaction between the user and the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0" y="2523"/>
              <a:ext cx="32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display objects’ 3D hologram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866" y="7236"/>
              <a:ext cx="6700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normal working desk surpporting holographic imaging equipment 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37" name="图片 36" descr="leap"/>
            <p:cNvPicPr>
              <a:picLocks noChangeAspect="1"/>
            </p:cNvPicPr>
            <p:nvPr/>
          </p:nvPicPr>
          <p:blipFill>
            <a:blip r:embed="rId2"/>
            <a:srcRect l="29850" t="34346" r="19866" b="28716"/>
            <a:stretch>
              <a:fillRect/>
            </a:stretch>
          </p:blipFill>
          <p:spPr>
            <a:xfrm>
              <a:off x="4866" y="5705"/>
              <a:ext cx="1775" cy="652"/>
            </a:xfrm>
            <a:prstGeom prst="rect">
              <a:avLst/>
            </a:prstGeom>
          </p:spPr>
        </p:pic>
        <p:pic>
          <p:nvPicPr>
            <p:cNvPr id="38" name="图片 37" descr="knt"/>
            <p:cNvPicPr>
              <a:picLocks noChangeAspect="1"/>
            </p:cNvPicPr>
            <p:nvPr/>
          </p:nvPicPr>
          <p:blipFill>
            <a:blip r:embed="rId3"/>
            <a:srcRect t="29191" b="25157"/>
            <a:stretch>
              <a:fillRect/>
            </a:stretch>
          </p:blipFill>
          <p:spPr>
            <a:xfrm>
              <a:off x="7392" y="5824"/>
              <a:ext cx="1985" cy="567"/>
            </a:xfrm>
            <a:prstGeom prst="rect">
              <a:avLst/>
            </a:prstGeom>
          </p:spPr>
        </p:pic>
        <p:pic>
          <p:nvPicPr>
            <p:cNvPr id="40" name="图片 39" descr="src=http___n.sinaimg.cn_spider2021714_677_w1440h837_20210714_7dfa-ksmehzt4210947.png&amp;refer=http___n.sinaimg"/>
            <p:cNvPicPr>
              <a:picLocks noChangeAspect="1"/>
            </p:cNvPicPr>
            <p:nvPr/>
          </p:nvPicPr>
          <p:blipFill>
            <a:blip r:embed="rId4"/>
            <a:srcRect l="42180" t="27829" r="1836" b="24372"/>
            <a:stretch>
              <a:fillRect/>
            </a:stretch>
          </p:blipFill>
          <p:spPr>
            <a:xfrm>
              <a:off x="4866" y="3035"/>
              <a:ext cx="2086" cy="103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90" y="2663"/>
              <a:ext cx="1547" cy="154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008" y="6308"/>
              <a:ext cx="1491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Leap motion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08" y="6357"/>
              <a:ext cx="88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Kinect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70" y="3989"/>
              <a:ext cx="1612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Looking glass</a:t>
              </a:r>
              <a:endParaRPr kumimoji="0" lang="en-US" altLang="zh-CN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54" y="4030"/>
              <a:ext cx="2527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pyramids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rcRect l="9653" t="3109" r="2427" b="24007"/>
            <a:stretch>
              <a:fillRect/>
            </a:stretch>
          </p:blipFill>
          <p:spPr>
            <a:xfrm>
              <a:off x="10021" y="3301"/>
              <a:ext cx="1143" cy="732"/>
            </a:xfrm>
            <a:prstGeom prst="rect">
              <a:avLst/>
            </a:prstGeom>
          </p:spPr>
        </p:pic>
        <p:pic>
          <p:nvPicPr>
            <p:cNvPr id="11" name="图片 10" descr="src=http___tyunfile.71360.com_UploadFile_supeng_637281615328867188_9484751.png&amp;refer=http___tyunfile.71360"/>
            <p:cNvPicPr>
              <a:picLocks noChangeAspect="1"/>
            </p:cNvPicPr>
            <p:nvPr/>
          </p:nvPicPr>
          <p:blipFill>
            <a:blip r:embed="rId7"/>
            <a:srcRect l="20938" r="21472"/>
            <a:stretch>
              <a:fillRect/>
            </a:stretch>
          </p:blipFill>
          <p:spPr>
            <a:xfrm>
              <a:off x="9154" y="2665"/>
              <a:ext cx="1436" cy="124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000" y="3989"/>
              <a:ext cx="3065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projector</a:t>
              </a:r>
              <a:r>
                <a:rPr kumimoji="0" lang="en-US" altLang="zh-CN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+</a:t>
              </a:r>
              <a:r>
                <a:rPr kumimoji="0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157CC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Holographic film</a:t>
              </a:r>
              <a:endPara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157C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744" y="4463"/>
              <a:ext cx="2024" cy="583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436" y="4822"/>
              <a:ext cx="2321" cy="1966"/>
            </a:xfrm>
            <a:prstGeom prst="line">
              <a:avLst/>
            </a:prstGeom>
            <a:ln w="19050">
              <a:solidFill>
                <a:srgbClr val="157C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2875" y="2463165"/>
            <a:ext cx="4248150" cy="247396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0215245" y="2577465"/>
            <a:ext cx="1533525" cy="394970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zh-CN" altLang="en-US" sz="1200" dirty="0"/>
              <a:t>Holographic display </a:t>
            </a:r>
            <a:r>
              <a:rPr kumimoji="1" lang="en-US" altLang="zh-CN" sz="1200" dirty="0"/>
              <a:t>for</a:t>
            </a:r>
            <a:r>
              <a:rPr kumimoji="1" lang="zh-CN" altLang="en-US" sz="1200" dirty="0"/>
              <a:t> interaction areas</a:t>
            </a:r>
            <a:endParaRPr kumimoji="1" lang="zh-CN" altLang="en-US" sz="1200" dirty="0"/>
          </a:p>
        </p:txBody>
      </p:sp>
      <p:sp>
        <p:nvSpPr>
          <p:cNvPr id="24" name="圆角矩形 23"/>
          <p:cNvSpPr/>
          <p:nvPr/>
        </p:nvSpPr>
        <p:spPr>
          <a:xfrm>
            <a:off x="8443747" y="3852627"/>
            <a:ext cx="658305" cy="150633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user</a:t>
            </a:r>
            <a:endParaRPr kumimoji="1" lang="en-US" altLang="zh-CN" sz="1200" dirty="0"/>
          </a:p>
        </p:txBody>
      </p:sp>
      <p:sp>
        <p:nvSpPr>
          <p:cNvPr id="29" name="圆角矩形 28"/>
          <p:cNvSpPr/>
          <p:nvPr/>
        </p:nvSpPr>
        <p:spPr>
          <a:xfrm>
            <a:off x="10558780" y="3893185"/>
            <a:ext cx="846455" cy="340995"/>
          </a:xfrm>
          <a:prstGeom prst="roundRect">
            <a:avLst/>
          </a:prstGeom>
          <a:solidFill>
            <a:srgbClr val="68B0F6"/>
          </a:solidFill>
          <a:ln>
            <a:solidFill>
              <a:srgbClr val="68B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kumimoji="1" lang="en-US" altLang="zh-CN" sz="1200" dirty="0"/>
              <a:t>normal desk</a:t>
            </a:r>
            <a:endParaRPr kumimoji="1" lang="en-US" altLang="zh-CN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37986" cy="1143000"/>
          </a:xfrm>
        </p:spPr>
        <p:txBody>
          <a:bodyPr/>
          <a:lstStyle/>
          <a:p>
            <a:pPr algn="l"/>
            <a:r>
              <a:rPr lang="en-US" altLang="zh-CN" sz="3200" b="1" dirty="0" smtClean="0"/>
              <a:t>Use case 1: Holographic interactive desk</a:t>
            </a:r>
            <a:endParaRPr lang="en-US" altLang="zh-CN" sz="3200" b="1" dirty="0"/>
          </a:p>
        </p:txBody>
      </p:sp>
      <p:pic>
        <p:nvPicPr>
          <p:cNvPr id="3" name="图片 2" descr="女人在房间里&#10;&#10;中度可信度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546380"/>
            <a:ext cx="4502025" cy="2224800"/>
          </a:xfrm>
          <a:prstGeom prst="rect">
            <a:avLst/>
          </a:prstGeom>
        </p:spPr>
      </p:pic>
      <p:pic>
        <p:nvPicPr>
          <p:cNvPr id="14" name="图片 13" descr="房间里的人&#10;&#10;中度可信度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3843895"/>
            <a:ext cx="4535679" cy="2224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096" y="3120791"/>
            <a:ext cx="4122046" cy="231865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998210" y="1508125"/>
            <a:ext cx="5144770" cy="1476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cs typeface="+mn-lt"/>
              </a:rPr>
              <a:t>View biological cells</a:t>
            </a:r>
            <a:endParaRPr kumimoji="1" lang="zh-CN" altLang="en-US" sz="2400" b="1" dirty="0">
              <a:solidFill>
                <a:schemeClr val="tx1"/>
              </a:solidFill>
              <a:cs typeface="+mn-lt"/>
            </a:endParaRPr>
          </a:p>
          <a:p>
            <a:pPr>
              <a:lnSpc>
                <a:spcPct val="150000"/>
              </a:lnSpc>
            </a:pPr>
            <a:r>
              <a:rPr kumimoji="1" dirty="0">
                <a:cs typeface="+mn-lt"/>
              </a:rPr>
              <a:t>It can observe biological cells closely</a:t>
            </a:r>
            <a:r>
              <a:rPr kumimoji="1" lang="en-US" dirty="0">
                <a:cs typeface="+mn-lt"/>
              </a:rPr>
              <a:t> to </a:t>
            </a:r>
            <a:r>
              <a:rPr kumimoji="1" dirty="0">
                <a:cs typeface="+mn-lt"/>
              </a:rPr>
              <a:t>analyze the biological structure and mechanism inside cells.</a:t>
            </a:r>
            <a:endParaRPr kumimoji="1" lang="zh-CN" altLang="en-US" dirty="0">
              <a:solidFill>
                <a:schemeClr val="tx1"/>
              </a:solidFill>
              <a:cs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353f847d-b295-4062-87cd-805cf8c69861}"/>
  <p:tag name="TABLE_ENDDRAG_ORIGIN_RECT" val="857*184"/>
  <p:tag name="TABLE_ENDDRAG_RECT" val="59*301*857*184"/>
</p:tagLst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0</TotalTime>
  <Words>5438</Words>
  <Application>WPS 演示</Application>
  <PresentationFormat>宽屏</PresentationFormat>
  <Paragraphs>366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等线</vt:lpstr>
      <vt:lpstr>微软雅黑</vt:lpstr>
      <vt:lpstr>Arial Unicode MS</vt:lpstr>
      <vt:lpstr>33</vt:lpstr>
      <vt:lpstr>1_33</vt:lpstr>
      <vt:lpstr>2_33</vt:lpstr>
      <vt:lpstr>3_33</vt:lpstr>
      <vt:lpstr>4_33</vt:lpstr>
      <vt:lpstr>5_33</vt:lpstr>
      <vt:lpstr>7_33</vt:lpstr>
      <vt:lpstr>6_33</vt:lpstr>
      <vt:lpstr>5G enabling naked eye holography service </vt:lpstr>
      <vt:lpstr>Defination: Naked eye holography service</vt:lpstr>
      <vt:lpstr>Motivation &amp; Opportunity——Naked eye holography service</vt:lpstr>
      <vt:lpstr>Current Situation of Industrial Development</vt:lpstr>
      <vt:lpstr>Current Situation of Industrial Development</vt:lpstr>
      <vt:lpstr>WID Objectives:</vt:lpstr>
      <vt:lpstr>PowerPoint 演示文稿</vt:lpstr>
      <vt:lpstr>Use case 1: Holographic interactive desk</vt:lpstr>
      <vt:lpstr>Use case 1: Holographic interactive desk</vt:lpstr>
      <vt:lpstr>Use case 2: Model display</vt:lpstr>
      <vt:lpstr>Use case 3: Human interaction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Yue Hu</cp:lastModifiedBy>
  <cp:revision>69</cp:revision>
  <dcterms:created xsi:type="dcterms:W3CDTF">2021-10-27T15:05:00Z</dcterms:created>
  <dcterms:modified xsi:type="dcterms:W3CDTF">2022-01-29T10:43:07Z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97579B7E79D14884AAD0CCBE44899C08</vt:lpwstr>
  </property>
  <property fmtid="{D5CDD505-2E9C-101B-9397-08002B2CF9AE}" pid="3" name="KSOProductBuildVer">
    <vt:lpwstr>2052-11.8.2.10912</vt:lpwstr>
  </property>
</Properties>
</file>