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1"/>
  </p:notesMasterIdLst>
  <p:handoutMasterIdLst>
    <p:handoutMasterId r:id="rId12"/>
  </p:handoutMasterIdLst>
  <p:sldIdLst>
    <p:sldId id="303" r:id="rId5"/>
    <p:sldId id="970" r:id="rId6"/>
    <p:sldId id="984" r:id="rId7"/>
    <p:sldId id="979" r:id="rId8"/>
    <p:sldId id="983" r:id="rId9"/>
    <p:sldId id="704" r:id="rId1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A6EA8"/>
    <a:srgbClr val="0000FF"/>
    <a:srgbClr val="FFFFCC"/>
    <a:srgbClr val="72AF2F"/>
    <a:srgbClr val="C1E442"/>
    <a:srgbClr val="FFFF99"/>
    <a:srgbClr val="C6D254"/>
    <a:srgbClr val="000000"/>
    <a:srgbClr val="5C88D0"/>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854" autoAdjust="0"/>
    <p:restoredTop sz="85744" autoAdjust="0"/>
  </p:normalViewPr>
  <p:slideViewPr>
    <p:cSldViewPr snapToGrid="0">
      <p:cViewPr varScale="1">
        <p:scale>
          <a:sx n="107" d="100"/>
          <a:sy n="107" d="100"/>
        </p:scale>
        <p:origin x="1296" y="17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5A358B33-C8BA-4C75-A1E0-39C6F5CE7F69}"/>
    <pc:docChg chg="modSld">
      <pc:chgData name="Thomas Tovinger" userId="d52090d9-82c6-45ae-b052-95c46e96cc30" providerId="ADAL" clId="{5A358B33-C8BA-4C75-A1E0-39C6F5CE7F69}" dt="2021-06-09T16:16:38.763" v="16" actId="20577"/>
      <pc:docMkLst>
        <pc:docMk/>
      </pc:docMkLst>
      <pc:sldChg chg="modSp mod">
        <pc:chgData name="Thomas Tovinger" userId="d52090d9-82c6-45ae-b052-95c46e96cc30" providerId="ADAL" clId="{5A358B33-C8BA-4C75-A1E0-39C6F5CE7F69}" dt="2021-06-09T16:15:52.273" v="14" actId="20577"/>
        <pc:sldMkLst>
          <pc:docMk/>
          <pc:sldMk cId="428086271" sldId="627"/>
        </pc:sldMkLst>
        <pc:graphicFrameChg chg="modGraphic">
          <ac:chgData name="Thomas Tovinger" userId="d52090d9-82c6-45ae-b052-95c46e96cc30" providerId="ADAL" clId="{5A358B33-C8BA-4C75-A1E0-39C6F5CE7F69}" dt="2021-06-09T16:15:52.273" v="14" actId="20577"/>
          <ac:graphicFrameMkLst>
            <pc:docMk/>
            <pc:sldMk cId="428086271" sldId="627"/>
            <ac:graphicFrameMk id="4" creationId="{00000000-0000-0000-0000-000000000000}"/>
          </ac:graphicFrameMkLst>
        </pc:graphicFrameChg>
      </pc:sldChg>
      <pc:sldChg chg="modSp mod">
        <pc:chgData name="Thomas Tovinger" userId="d52090d9-82c6-45ae-b052-95c46e96cc30" providerId="ADAL" clId="{5A358B33-C8BA-4C75-A1E0-39C6F5CE7F69}" dt="2021-06-09T16:16:10.073" v="15" actId="20577"/>
        <pc:sldMkLst>
          <pc:docMk/>
          <pc:sldMk cId="2040769281" sldId="865"/>
        </pc:sldMkLst>
        <pc:graphicFrameChg chg="modGraphic">
          <ac:chgData name="Thomas Tovinger" userId="d52090d9-82c6-45ae-b052-95c46e96cc30" providerId="ADAL" clId="{5A358B33-C8BA-4C75-A1E0-39C6F5CE7F69}" dt="2021-06-09T16:16:10.073" v="15" actId="20577"/>
          <ac:graphicFrameMkLst>
            <pc:docMk/>
            <pc:sldMk cId="2040769281" sldId="865"/>
            <ac:graphicFrameMk id="7" creationId="{00000000-0000-0000-0000-000000000000}"/>
          </ac:graphicFrameMkLst>
        </pc:graphicFrameChg>
      </pc:sldChg>
      <pc:sldChg chg="modSp mod">
        <pc:chgData name="Thomas Tovinger" userId="d52090d9-82c6-45ae-b052-95c46e96cc30" providerId="ADAL" clId="{5A358B33-C8BA-4C75-A1E0-39C6F5CE7F69}" dt="2021-06-09T16:16:38.763" v="16" actId="20577"/>
        <pc:sldMkLst>
          <pc:docMk/>
          <pc:sldMk cId="1510655990" sldId="938"/>
        </pc:sldMkLst>
        <pc:graphicFrameChg chg="modGraphic">
          <ac:chgData name="Thomas Tovinger" userId="d52090d9-82c6-45ae-b052-95c46e96cc30" providerId="ADAL" clId="{5A358B33-C8BA-4C75-A1E0-39C6F5CE7F69}" dt="2021-06-09T16:16:38.763" v="16" actId="20577"/>
          <ac:graphicFrameMkLst>
            <pc:docMk/>
            <pc:sldMk cId="1510655990" sldId="938"/>
            <ac:graphicFrameMk id="7" creationId="{00000000-0000-0000-0000-000000000000}"/>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2/5/22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2/5/22</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pPr>
              <a:defRPr/>
            </a:pPr>
            <a:fld id="{27BB3565-DE1F-45E8-8B92-B6CEF3A5A934}" type="slidenum">
              <a:rPr lang="en-GB" altLang="en-US" smtClean="0"/>
              <a:pPr>
                <a:defRPr/>
              </a:pPr>
              <a:t>2</a:t>
            </a:fld>
            <a:endParaRPr lang="en-GB" altLang="en-US"/>
          </a:p>
        </p:txBody>
      </p:sp>
    </p:spTree>
    <p:extLst>
      <p:ext uri="{BB962C8B-B14F-4D97-AF65-F5344CB8AC3E}">
        <p14:creationId xmlns:p14="http://schemas.microsoft.com/office/powerpoint/2010/main" val="7016739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pPr>
              <a:defRPr/>
            </a:pPr>
            <a:fld id="{27BB3565-DE1F-45E8-8B92-B6CEF3A5A934}" type="slidenum">
              <a:rPr lang="en-GB" altLang="en-US" smtClean="0"/>
              <a:pPr>
                <a:defRPr/>
              </a:pPr>
              <a:t>3</a:t>
            </a:fld>
            <a:endParaRPr lang="en-GB" altLang="en-US"/>
          </a:p>
        </p:txBody>
      </p:sp>
    </p:spTree>
    <p:extLst>
      <p:ext uri="{BB962C8B-B14F-4D97-AF65-F5344CB8AC3E}">
        <p14:creationId xmlns:p14="http://schemas.microsoft.com/office/powerpoint/2010/main" val="38398883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pPr>
              <a:defRPr/>
            </a:pPr>
            <a:fld id="{27BB3565-DE1F-45E8-8B92-B6CEF3A5A934}" type="slidenum">
              <a:rPr lang="en-GB" altLang="en-US" smtClean="0"/>
              <a:pPr>
                <a:defRPr/>
              </a:pPr>
              <a:t>4</a:t>
            </a:fld>
            <a:endParaRPr lang="en-GB" altLang="en-US"/>
          </a:p>
        </p:txBody>
      </p:sp>
    </p:spTree>
    <p:extLst>
      <p:ext uri="{BB962C8B-B14F-4D97-AF65-F5344CB8AC3E}">
        <p14:creationId xmlns:p14="http://schemas.microsoft.com/office/powerpoint/2010/main" val="1102743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pPr>
              <a:defRPr/>
            </a:pPr>
            <a:fld id="{27BB3565-DE1F-45E8-8B92-B6CEF3A5A934}" type="slidenum">
              <a:rPr lang="en-GB" altLang="en-US" smtClean="0"/>
              <a:pPr>
                <a:defRPr/>
              </a:pPr>
              <a:t>5</a:t>
            </a:fld>
            <a:endParaRPr lang="en-GB" altLang="en-US"/>
          </a:p>
        </p:txBody>
      </p:sp>
    </p:spTree>
    <p:extLst>
      <p:ext uri="{BB962C8B-B14F-4D97-AF65-F5344CB8AC3E}">
        <p14:creationId xmlns:p14="http://schemas.microsoft.com/office/powerpoint/2010/main" val="6690737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19100" y="1579034"/>
            <a:ext cx="1135380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4" name="Title 3"/>
          <p:cNvSpPr>
            <a:spLocks noGrp="1"/>
          </p:cNvSpPr>
          <p:nvPr>
            <p:ph type="title" hasCustomPrompt="1"/>
          </p:nvPr>
        </p:nvSpPr>
        <p:spPr/>
        <p:txBody>
          <a:bodyPr/>
          <a:lstStyle/>
          <a:p>
            <a:r>
              <a:rPr lang="fr-FR" noProof="0" dirty="0"/>
              <a:t>Cliquez pour modifier le titre</a:t>
            </a:r>
            <a:endParaRPr lang="en-GB" dirty="0"/>
          </a:p>
        </p:txBody>
      </p:sp>
    </p:spTree>
    <p:extLst>
      <p:ext uri="{BB962C8B-B14F-4D97-AF65-F5344CB8AC3E}">
        <p14:creationId xmlns:p14="http://schemas.microsoft.com/office/powerpoint/2010/main" val="4069521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re seu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fr-FR" noProof="0" dirty="0"/>
              <a:t>Cliquez pour modifier le titre</a:t>
            </a:r>
          </a:p>
        </p:txBody>
      </p:sp>
    </p:spTree>
    <p:extLst>
      <p:ext uri="{BB962C8B-B14F-4D97-AF65-F5344CB8AC3E}">
        <p14:creationId xmlns:p14="http://schemas.microsoft.com/office/powerpoint/2010/main" val="2448796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image" Target="../media/image5.jpeg"/><Relationship Id="rId5" Type="http://schemas.openxmlformats.org/officeDocument/2006/relationships/slideLayout" Target="../slideLayouts/slideLayout5.xml"/><Relationship Id="rId10"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dirty="0">
                <a:ea typeface="+mn-ea"/>
                <a:cs typeface="Arial" panose="020B0604020202020204" pitchFamily="34" charset="0"/>
              </a:rPr>
              <a:t>3GPP TSG-SA WG1 meeting #97-e, e-meeting,14</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Feb – 24</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Feb,2022  </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2021</a:t>
            </a:r>
          </a:p>
        </p:txBody>
      </p:sp>
      <p:pic>
        <p:nvPicPr>
          <p:cNvPr id="11" name="Picture 13" descr="green2.jpg"/>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 id="2147483941" r:id="rId5"/>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9"/>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10"/>
        </a:buBlip>
        <a:defRPr sz="3200">
          <a:solidFill>
            <a:schemeClr val="tx1"/>
          </a:solidFill>
          <a:latin typeface="+mn-lt"/>
        </a:defRPr>
      </a:lvl2pPr>
      <a:lvl3pPr marL="1522413" indent="-303213" algn="l" rtl="0" eaLnBrk="0" fontAlgn="base" hangingPunct="0">
        <a:spcBef>
          <a:spcPct val="20000"/>
        </a:spcBef>
        <a:spcAft>
          <a:spcPct val="0"/>
        </a:spcAft>
        <a:buBlip>
          <a:blip r:embed="rId11"/>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5.jpe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5.jpe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4.png"/><Relationship Id="rId3" Type="http://schemas.openxmlformats.org/officeDocument/2006/relationships/image" Target="../media/image7.tiff"/><Relationship Id="rId7" Type="http://schemas.openxmlformats.org/officeDocument/2006/relationships/image" Target="../media/image11.jpeg"/><Relationship Id="rId12"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0.jpeg"/><Relationship Id="rId11" Type="http://schemas.openxmlformats.org/officeDocument/2006/relationships/image" Target="../media/image5.jpeg"/><Relationship Id="rId5" Type="http://schemas.openxmlformats.org/officeDocument/2006/relationships/image" Target="../media/image9.gif"/><Relationship Id="rId10" Type="http://schemas.openxmlformats.org/officeDocument/2006/relationships/image" Target="../media/image4.png"/><Relationship Id="rId4" Type="http://schemas.openxmlformats.org/officeDocument/2006/relationships/image" Target="../media/image8.tiff"/><Relationship Id="rId9" Type="http://schemas.openxmlformats.org/officeDocument/2006/relationships/image" Target="../media/image3.jpeg"/></Relationships>
</file>

<file path=ppt/slides/_rels/slide5.xml.rels><?xml version="1.0" encoding="UTF-8" standalone="yes"?>
<Relationships xmlns="http://schemas.openxmlformats.org/package/2006/relationships"><Relationship Id="rId8" Type="http://schemas.openxmlformats.org/officeDocument/2006/relationships/image" Target="../media/image8.tiff"/><Relationship Id="rId3" Type="http://schemas.openxmlformats.org/officeDocument/2006/relationships/image" Target="../media/image3.jpeg"/><Relationship Id="rId7" Type="http://schemas.openxmlformats.org/officeDocument/2006/relationships/image" Target="../media/image16.jpeg"/><Relationship Id="rId12"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5.jpeg"/><Relationship Id="rId11" Type="http://schemas.openxmlformats.org/officeDocument/2006/relationships/image" Target="../media/image19.png"/><Relationship Id="rId5" Type="http://schemas.openxmlformats.org/officeDocument/2006/relationships/image" Target="../media/image5.jpeg"/><Relationship Id="rId10" Type="http://schemas.openxmlformats.org/officeDocument/2006/relationships/image" Target="../media/image18.jpeg"/><Relationship Id="rId4" Type="http://schemas.openxmlformats.org/officeDocument/2006/relationships/image" Target="../media/image4.png"/><Relationship Id="rId9" Type="http://schemas.openxmlformats.org/officeDocument/2006/relationships/image" Target="../media/image1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sz="4800" b="1" dirty="0"/>
              <a:t>Motivation of supporting passive IoT</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67459"/>
            <a:ext cx="8534400" cy="475059"/>
          </a:xfrm>
        </p:spPr>
        <p:txBody>
          <a:bodyPr/>
          <a:lstStyle/>
          <a:p>
            <a:pPr>
              <a:lnSpc>
                <a:spcPct val="80000"/>
              </a:lnSpc>
            </a:pPr>
            <a:r>
              <a:rPr lang="en-US" altLang="en-US" sz="2667" dirty="0">
                <a:latin typeface="Arial" panose="020B0604020202020204" pitchFamily="34" charset="0"/>
              </a:rPr>
              <a:t>Alibaba</a:t>
            </a:r>
          </a:p>
          <a:p>
            <a:pPr>
              <a:lnSpc>
                <a:spcPct val="80000"/>
              </a:lnSpc>
              <a:defRPr/>
            </a:pPr>
            <a:endParaRPr lang="en-GB" altLang="en-US" sz="2667" dirty="0">
              <a:latin typeface="Arial" panose="020B0604020202020204" pitchFamily="34" charset="0"/>
            </a:endParaRPr>
          </a:p>
        </p:txBody>
      </p:sp>
      <p:sp>
        <p:nvSpPr>
          <p:cNvPr id="5" name="文本框 4">
            <a:extLst>
              <a:ext uri="{FF2B5EF4-FFF2-40B4-BE49-F238E27FC236}">
                <a16:creationId xmlns:a16="http://schemas.microsoft.com/office/drawing/2014/main" id="{752AEE93-2657-8243-A21E-1A51A736C233}"/>
              </a:ext>
            </a:extLst>
          </p:cNvPr>
          <p:cNvSpPr txBox="1"/>
          <p:nvPr/>
        </p:nvSpPr>
        <p:spPr>
          <a:xfrm>
            <a:off x="568037" y="207319"/>
            <a:ext cx="6096000" cy="502766"/>
          </a:xfrm>
          <a:prstGeom prst="rect">
            <a:avLst/>
          </a:prstGeom>
          <a:noFill/>
        </p:spPr>
        <p:txBody>
          <a:bodyPr wrap="square">
            <a:spAutoFit/>
          </a:bodyPr>
          <a:lstStyle/>
          <a:p>
            <a:r>
              <a:rPr lang="en-US" altLang="zh-CN" sz="2667" dirty="0">
                <a:cs typeface="+mn-cs"/>
              </a:rPr>
              <a:t>S1-220135</a:t>
            </a:r>
            <a:endParaRPr lang="zh-CN" altLang="en-US" sz="2667" dirty="0">
              <a:cs typeface="+mn-cs"/>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p:cNvSpPr>
            <a:spLocks noGrp="1"/>
          </p:cNvSpPr>
          <p:nvPr>
            <p:ph idx="1"/>
          </p:nvPr>
        </p:nvSpPr>
        <p:spPr>
          <a:xfrm>
            <a:off x="419100" y="1475339"/>
            <a:ext cx="11353800" cy="822259"/>
          </a:xfrm>
        </p:spPr>
        <p:txBody>
          <a:bodyPr/>
          <a:lstStyle/>
          <a:p>
            <a:pPr marL="140013" indent="-212013">
              <a:buSzPct val="100000"/>
              <a:buFont typeface="Arial" panose="020B0604020202020204" pitchFamily="34" charset="0"/>
              <a:buChar char="•"/>
            </a:pPr>
            <a:r>
              <a:rPr lang="en-US" altLang="zh-CN" sz="2000" kern="1200" dirty="0"/>
              <a:t>Nowadays, passive IoT with extremely low cost has been deployed in many use cases, such as Smart Logistics.</a:t>
            </a:r>
            <a:r>
              <a:rPr lang="zh-CN" altLang="zh-CN" sz="2000" kern="1200" dirty="0"/>
              <a:t> </a:t>
            </a:r>
            <a:r>
              <a:rPr lang="en-US" altLang="zh-CN" sz="2000" kern="1200" dirty="0"/>
              <a:t>However, existing solution has several issues listed below:</a:t>
            </a:r>
            <a:endParaRPr lang="fr-FR" sz="2000" kern="1200" dirty="0"/>
          </a:p>
        </p:txBody>
      </p:sp>
      <p:sp>
        <p:nvSpPr>
          <p:cNvPr id="3" name="Titre 2"/>
          <p:cNvSpPr>
            <a:spLocks noGrp="1"/>
          </p:cNvSpPr>
          <p:nvPr>
            <p:ph type="title"/>
          </p:nvPr>
        </p:nvSpPr>
        <p:spPr>
          <a:xfrm>
            <a:off x="643036" y="134330"/>
            <a:ext cx="9102725" cy="649441"/>
          </a:xfrm>
        </p:spPr>
        <p:txBody>
          <a:bodyPr/>
          <a:lstStyle/>
          <a:p>
            <a:pPr>
              <a:lnSpc>
                <a:spcPct val="80000"/>
              </a:lnSpc>
            </a:pPr>
            <a:r>
              <a:rPr lang="fr-FR" sz="3200" dirty="0"/>
              <a:t>Motivation of </a:t>
            </a:r>
            <a:r>
              <a:rPr lang="fr-FR" sz="3200" dirty="0" err="1"/>
              <a:t>supporting</a:t>
            </a:r>
            <a:r>
              <a:rPr lang="fr-FR" sz="3200" dirty="0"/>
              <a:t> Passive </a:t>
            </a:r>
            <a:r>
              <a:rPr lang="fr-FR" sz="3200" dirty="0" err="1"/>
              <a:t>IoT</a:t>
            </a:r>
            <a:endParaRPr lang="fr-FR" sz="3200" dirty="0"/>
          </a:p>
        </p:txBody>
      </p:sp>
      <p:sp>
        <p:nvSpPr>
          <p:cNvPr id="6" name="Espace réservé du contenu 3">
            <a:extLst>
              <a:ext uri="{FF2B5EF4-FFF2-40B4-BE49-F238E27FC236}">
                <a16:creationId xmlns:a16="http://schemas.microsoft.com/office/drawing/2014/main" id="{A216AF57-1318-E648-A7AA-223197C37F8F}"/>
              </a:ext>
            </a:extLst>
          </p:cNvPr>
          <p:cNvSpPr txBox="1">
            <a:spLocks/>
          </p:cNvSpPr>
          <p:nvPr/>
        </p:nvSpPr>
        <p:spPr bwMode="auto">
          <a:xfrm>
            <a:off x="803293" y="2324860"/>
            <a:ext cx="10056385" cy="401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270900" indent="-342900">
              <a:buSzPct val="100000"/>
              <a:buFont typeface="Wingdings" pitchFamily="2" charset="2"/>
              <a:buChar char="Ø"/>
            </a:pPr>
            <a:r>
              <a:rPr lang="en-US" altLang="zh-CN" sz="2000" kern="1200" dirty="0"/>
              <a:t>limited transmission range and </a:t>
            </a:r>
            <a:r>
              <a:rPr lang="en-US" altLang="zh-CN" sz="2000" dirty="0"/>
              <a:t>interference caused by other passive IoT devices nearby;</a:t>
            </a:r>
            <a:endParaRPr lang="fr-FR" sz="2000" kern="1200" dirty="0"/>
          </a:p>
        </p:txBody>
      </p:sp>
      <p:sp>
        <p:nvSpPr>
          <p:cNvPr id="7" name="Espace réservé du contenu 3">
            <a:extLst>
              <a:ext uri="{FF2B5EF4-FFF2-40B4-BE49-F238E27FC236}">
                <a16:creationId xmlns:a16="http://schemas.microsoft.com/office/drawing/2014/main" id="{C390977D-78A8-994D-B1F0-32CC4C4B532E}"/>
              </a:ext>
            </a:extLst>
          </p:cNvPr>
          <p:cNvSpPr txBox="1">
            <a:spLocks/>
          </p:cNvSpPr>
          <p:nvPr/>
        </p:nvSpPr>
        <p:spPr bwMode="auto">
          <a:xfrm>
            <a:off x="803293" y="2769490"/>
            <a:ext cx="10895372" cy="401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270900" indent="-342900">
              <a:buSzPct val="100000"/>
              <a:buFont typeface="Wingdings" pitchFamily="2" charset="2"/>
              <a:buChar char="Ø"/>
            </a:pPr>
            <a:r>
              <a:rPr lang="en-US" altLang="zh-CN" sz="2000" dirty="0"/>
              <a:t>Lack of well-defined networking infrastructure to support data transmission to a remote application server;</a:t>
            </a:r>
            <a:r>
              <a:rPr lang="zh-CN" altLang="zh-CN" sz="2000" dirty="0"/>
              <a:t> </a:t>
            </a:r>
            <a:endParaRPr lang="fr-FR" sz="2000" dirty="0"/>
          </a:p>
        </p:txBody>
      </p:sp>
      <p:sp>
        <p:nvSpPr>
          <p:cNvPr id="8" name="Espace réservé du contenu 3">
            <a:extLst>
              <a:ext uri="{FF2B5EF4-FFF2-40B4-BE49-F238E27FC236}">
                <a16:creationId xmlns:a16="http://schemas.microsoft.com/office/drawing/2014/main" id="{967A26C4-F541-FF4B-ADC5-C07A6157F215}"/>
              </a:ext>
            </a:extLst>
          </p:cNvPr>
          <p:cNvSpPr txBox="1">
            <a:spLocks/>
          </p:cNvSpPr>
          <p:nvPr/>
        </p:nvSpPr>
        <p:spPr bwMode="auto">
          <a:xfrm>
            <a:off x="514938" y="3696504"/>
            <a:ext cx="11777614" cy="70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140013" indent="-212013">
              <a:buSzPct val="100000"/>
              <a:buFont typeface="Arial" panose="020B0604020202020204" pitchFamily="34" charset="0"/>
              <a:buChar char="•"/>
            </a:pPr>
            <a:r>
              <a:rPr lang="en-US" sz="2000" dirty="0"/>
              <a:t>Integrating passive IoT into 5GS, typically non-public network, is an effective way to solve the aforementioned issues and bring more value to the 5GS.</a:t>
            </a:r>
            <a:endParaRPr lang="fr-FR" sz="2000" kern="1200" dirty="0"/>
          </a:p>
        </p:txBody>
      </p:sp>
      <p:sp>
        <p:nvSpPr>
          <p:cNvPr id="11" name="Espace réservé du contenu 3">
            <a:extLst>
              <a:ext uri="{FF2B5EF4-FFF2-40B4-BE49-F238E27FC236}">
                <a16:creationId xmlns:a16="http://schemas.microsoft.com/office/drawing/2014/main" id="{053D9D3B-6BFA-DA46-866F-D77920A7DF5E}"/>
              </a:ext>
            </a:extLst>
          </p:cNvPr>
          <p:cNvSpPr txBox="1">
            <a:spLocks/>
          </p:cNvSpPr>
          <p:nvPr/>
        </p:nvSpPr>
        <p:spPr bwMode="auto">
          <a:xfrm>
            <a:off x="514938" y="4687845"/>
            <a:ext cx="11570225" cy="958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140013" indent="-212013">
              <a:buSzPct val="100000"/>
              <a:buFont typeface="Arial" panose="020B0604020202020204" pitchFamily="34" charset="0"/>
              <a:buChar char="•"/>
            </a:pPr>
            <a:r>
              <a:rPr lang="en-US" sz="2000" kern="1200" dirty="0"/>
              <a:t>The requirement </a:t>
            </a:r>
            <a:r>
              <a:rPr lang="en-US" sz="2000" dirty="0"/>
              <a:t>of integrating passive IoT into NPN need to be investigated. Several aspects need to be studied. For example, the requirement of deployment using unlicensed band, </a:t>
            </a:r>
            <a:r>
              <a:rPr lang="en-US" altLang="zh-CN" sz="2000" dirty="0"/>
              <a:t>registration/ authentication/ authorization management</a:t>
            </a:r>
            <a:r>
              <a:rPr lang="zh-CN" altLang="zh-CN" sz="2000" dirty="0"/>
              <a:t> </a:t>
            </a:r>
            <a:r>
              <a:rPr lang="en-US" altLang="zh-CN" sz="2000" dirty="0"/>
              <a:t> for passive IoT in NPN, etc.</a:t>
            </a:r>
            <a:endParaRPr lang="fr-FR" sz="2000" dirty="0"/>
          </a:p>
        </p:txBody>
      </p:sp>
    </p:spTree>
    <p:extLst>
      <p:ext uri="{BB962C8B-B14F-4D97-AF65-F5344CB8AC3E}">
        <p14:creationId xmlns:p14="http://schemas.microsoft.com/office/powerpoint/2010/main" val="798663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643036" y="134330"/>
            <a:ext cx="9102725" cy="637566"/>
          </a:xfrm>
        </p:spPr>
        <p:txBody>
          <a:bodyPr/>
          <a:lstStyle/>
          <a:p>
            <a:pPr>
              <a:lnSpc>
                <a:spcPct val="80000"/>
              </a:lnSpc>
            </a:pPr>
            <a:r>
              <a:rPr lang="fr-FR" sz="3200" dirty="0"/>
              <a:t>Motivation of </a:t>
            </a:r>
            <a:r>
              <a:rPr lang="fr-FR" sz="3200" dirty="0" err="1"/>
              <a:t>supporting</a:t>
            </a:r>
            <a:r>
              <a:rPr lang="fr-FR" sz="3200" dirty="0"/>
              <a:t> Passive </a:t>
            </a:r>
            <a:r>
              <a:rPr lang="fr-FR" sz="3200" dirty="0" err="1"/>
              <a:t>IoT</a:t>
            </a:r>
            <a:endParaRPr lang="fr-FR" sz="3200" dirty="0"/>
          </a:p>
        </p:txBody>
      </p:sp>
      <p:sp>
        <p:nvSpPr>
          <p:cNvPr id="10" name="文本框 9">
            <a:extLst>
              <a:ext uri="{FF2B5EF4-FFF2-40B4-BE49-F238E27FC236}">
                <a16:creationId xmlns:a16="http://schemas.microsoft.com/office/drawing/2014/main" id="{6A1A3D9F-7EB3-9040-9C19-B1C130A83FED}"/>
              </a:ext>
            </a:extLst>
          </p:cNvPr>
          <p:cNvSpPr txBox="1"/>
          <p:nvPr/>
        </p:nvSpPr>
        <p:spPr>
          <a:xfrm>
            <a:off x="1230635" y="1703900"/>
            <a:ext cx="8083486" cy="400110"/>
          </a:xfrm>
          <a:prstGeom prst="rect">
            <a:avLst/>
          </a:prstGeom>
          <a:noFill/>
        </p:spPr>
        <p:txBody>
          <a:bodyPr wrap="square">
            <a:spAutoFit/>
          </a:bodyPr>
          <a:lstStyle/>
          <a:p>
            <a:r>
              <a:rPr lang="en-US" altLang="zh-CN" sz="2000" dirty="0">
                <a:latin typeface="+mn-lt"/>
                <a:cs typeface="+mn-cs"/>
              </a:rPr>
              <a:t>There are several reasons for integrating</a:t>
            </a:r>
            <a:r>
              <a:rPr lang="zh-CN" altLang="en-US" sz="2000" dirty="0">
                <a:latin typeface="+mn-lt"/>
                <a:cs typeface="+mn-cs"/>
              </a:rPr>
              <a:t> </a:t>
            </a:r>
            <a:r>
              <a:rPr lang="en-US" altLang="zh-CN" sz="2000" dirty="0">
                <a:latin typeface="+mn-lt"/>
                <a:cs typeface="+mn-cs"/>
              </a:rPr>
              <a:t>passive</a:t>
            </a:r>
            <a:r>
              <a:rPr lang="zh-CN" altLang="en-US" sz="2000" dirty="0">
                <a:latin typeface="+mn-lt"/>
                <a:cs typeface="+mn-cs"/>
              </a:rPr>
              <a:t> </a:t>
            </a:r>
            <a:r>
              <a:rPr lang="en-US" altLang="zh-CN" sz="2000" dirty="0">
                <a:latin typeface="+mn-lt"/>
                <a:cs typeface="+mn-cs"/>
              </a:rPr>
              <a:t>IoT</a:t>
            </a:r>
            <a:r>
              <a:rPr lang="zh-CN" altLang="en-US" sz="2000" dirty="0">
                <a:latin typeface="+mn-lt"/>
                <a:cs typeface="+mn-cs"/>
              </a:rPr>
              <a:t> </a:t>
            </a:r>
            <a:r>
              <a:rPr lang="en-US" altLang="zh-CN" sz="2000" dirty="0">
                <a:latin typeface="+mn-lt"/>
                <a:cs typeface="+mn-cs"/>
              </a:rPr>
              <a:t>into</a:t>
            </a:r>
            <a:r>
              <a:rPr lang="zh-CN" altLang="en-US" sz="2000" dirty="0">
                <a:latin typeface="+mn-lt"/>
                <a:cs typeface="+mn-cs"/>
              </a:rPr>
              <a:t> </a:t>
            </a:r>
            <a:r>
              <a:rPr lang="en-US" altLang="zh-CN" sz="2000" dirty="0">
                <a:latin typeface="+mn-lt"/>
                <a:cs typeface="+mn-cs"/>
              </a:rPr>
              <a:t>NPN.</a:t>
            </a:r>
            <a:r>
              <a:rPr lang="zh-CN" altLang="zh-CN" sz="2000" dirty="0">
                <a:latin typeface="+mn-lt"/>
                <a:cs typeface="+mn-cs"/>
              </a:rPr>
              <a:t> </a:t>
            </a:r>
            <a:endParaRPr lang="zh-CN" altLang="en-US" sz="2000" dirty="0">
              <a:latin typeface="+mn-lt"/>
              <a:cs typeface="+mn-cs"/>
            </a:endParaRPr>
          </a:p>
        </p:txBody>
      </p:sp>
      <p:sp>
        <p:nvSpPr>
          <p:cNvPr id="12" name="Espace réservé du contenu 3">
            <a:extLst>
              <a:ext uri="{FF2B5EF4-FFF2-40B4-BE49-F238E27FC236}">
                <a16:creationId xmlns:a16="http://schemas.microsoft.com/office/drawing/2014/main" id="{7DEAC34C-1CAA-514C-8A50-03CF5DE660D6}"/>
              </a:ext>
            </a:extLst>
          </p:cNvPr>
          <p:cNvSpPr txBox="1">
            <a:spLocks/>
          </p:cNvSpPr>
          <p:nvPr/>
        </p:nvSpPr>
        <p:spPr bwMode="auto">
          <a:xfrm>
            <a:off x="1749594" y="2303271"/>
            <a:ext cx="8330075" cy="401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270900" indent="-342900">
              <a:buSzPct val="100000"/>
              <a:buFont typeface="Wingdings" pitchFamily="2" charset="2"/>
              <a:buChar char="Ø"/>
            </a:pPr>
            <a:r>
              <a:rPr lang="en-US" altLang="zh-CN" sz="2000" dirty="0"/>
              <a:t>In some area for Logistics, there is no support of public network;</a:t>
            </a:r>
            <a:endParaRPr lang="fr-FR" sz="2000" dirty="0"/>
          </a:p>
        </p:txBody>
      </p:sp>
      <p:sp>
        <p:nvSpPr>
          <p:cNvPr id="13" name="Espace réservé du contenu 3">
            <a:extLst>
              <a:ext uri="{FF2B5EF4-FFF2-40B4-BE49-F238E27FC236}">
                <a16:creationId xmlns:a16="http://schemas.microsoft.com/office/drawing/2014/main" id="{3536A233-5B36-8149-AC85-42BAFB22D0ED}"/>
              </a:ext>
            </a:extLst>
          </p:cNvPr>
          <p:cNvSpPr txBox="1">
            <a:spLocks/>
          </p:cNvSpPr>
          <p:nvPr/>
        </p:nvSpPr>
        <p:spPr bwMode="auto">
          <a:xfrm>
            <a:off x="1753136" y="2880981"/>
            <a:ext cx="10123431" cy="787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270900" indent="-342900">
              <a:buSzPct val="100000"/>
              <a:buFont typeface="Wingdings" pitchFamily="2" charset="2"/>
              <a:buChar char="Ø"/>
            </a:pPr>
            <a:r>
              <a:rPr lang="en-US" altLang="zh-CN" sz="2000" dirty="0"/>
              <a:t>The service provider for Logistics may consider localized management and consider NPN as the local hosting network.</a:t>
            </a:r>
            <a:endParaRPr lang="fr-FR" sz="2000" dirty="0"/>
          </a:p>
        </p:txBody>
      </p:sp>
    </p:spTree>
    <p:extLst>
      <p:ext uri="{BB962C8B-B14F-4D97-AF65-F5344CB8AC3E}">
        <p14:creationId xmlns:p14="http://schemas.microsoft.com/office/powerpoint/2010/main" val="1002957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21469" y="219287"/>
            <a:ext cx="7473793" cy="491946"/>
          </a:xfrm>
        </p:spPr>
        <p:txBody>
          <a:bodyPr/>
          <a:lstStyle/>
          <a:p>
            <a:r>
              <a:rPr lang="fr-FR" sz="3200" dirty="0"/>
              <a:t>Use case </a:t>
            </a:r>
            <a:r>
              <a:rPr lang="en-US" altLang="zh-CN" sz="3200" dirty="0"/>
              <a:t>1: Cargo</a:t>
            </a:r>
            <a:r>
              <a:rPr lang="fr-FR" sz="3200" dirty="0"/>
              <a:t> </a:t>
            </a:r>
            <a:r>
              <a:rPr lang="fr-FR" sz="3200" dirty="0" err="1"/>
              <a:t>warehousing</a:t>
            </a:r>
            <a:r>
              <a:rPr lang="fr-FR" sz="3200" dirty="0"/>
              <a:t> registration</a:t>
            </a:r>
          </a:p>
        </p:txBody>
      </p:sp>
      <p:pic>
        <p:nvPicPr>
          <p:cNvPr id="41" name="图片 40">
            <a:extLst>
              <a:ext uri="{FF2B5EF4-FFF2-40B4-BE49-F238E27FC236}">
                <a16:creationId xmlns:a16="http://schemas.microsoft.com/office/drawing/2014/main" id="{AFF05FCE-2188-6645-BA97-669C405319C4}"/>
              </a:ext>
            </a:extLst>
          </p:cNvPr>
          <p:cNvPicPr>
            <a:picLocks noChangeAspect="1"/>
          </p:cNvPicPr>
          <p:nvPr/>
        </p:nvPicPr>
        <p:blipFill>
          <a:blip r:embed="rId3"/>
          <a:stretch>
            <a:fillRect/>
          </a:stretch>
        </p:blipFill>
        <p:spPr>
          <a:xfrm>
            <a:off x="172851" y="5429248"/>
            <a:ext cx="1136622" cy="1136622"/>
          </a:xfrm>
          <a:prstGeom prst="rect">
            <a:avLst/>
          </a:prstGeom>
        </p:spPr>
      </p:pic>
      <p:pic>
        <p:nvPicPr>
          <p:cNvPr id="42" name="图片 41">
            <a:extLst>
              <a:ext uri="{FF2B5EF4-FFF2-40B4-BE49-F238E27FC236}">
                <a16:creationId xmlns:a16="http://schemas.microsoft.com/office/drawing/2014/main" id="{9A47D28F-C568-4849-BC3C-4CF07D305680}"/>
              </a:ext>
            </a:extLst>
          </p:cNvPr>
          <p:cNvPicPr>
            <a:picLocks noChangeAspect="1"/>
          </p:cNvPicPr>
          <p:nvPr/>
        </p:nvPicPr>
        <p:blipFill>
          <a:blip r:embed="rId4"/>
          <a:stretch>
            <a:fillRect/>
          </a:stretch>
        </p:blipFill>
        <p:spPr>
          <a:xfrm>
            <a:off x="3185877" y="2805213"/>
            <a:ext cx="580822" cy="580822"/>
          </a:xfrm>
          <a:prstGeom prst="rect">
            <a:avLst/>
          </a:prstGeom>
        </p:spPr>
      </p:pic>
      <p:pic>
        <p:nvPicPr>
          <p:cNvPr id="43" name="Picture 4" descr="中国标准化托盘知识大全- 知乎">
            <a:extLst>
              <a:ext uri="{FF2B5EF4-FFF2-40B4-BE49-F238E27FC236}">
                <a16:creationId xmlns:a16="http://schemas.microsoft.com/office/drawing/2014/main" id="{44A0D70D-3D06-594E-BA81-F07924F8EA2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78076" y="932016"/>
            <a:ext cx="1388086" cy="925391"/>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8" descr="塑料托盘_塑料托盘价格_托盘生成厂家直销">
            <a:extLst>
              <a:ext uri="{FF2B5EF4-FFF2-40B4-BE49-F238E27FC236}">
                <a16:creationId xmlns:a16="http://schemas.microsoft.com/office/drawing/2014/main" id="{847FEDE2-17CF-0343-B723-A8668D109DC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1199" y="1948665"/>
            <a:ext cx="4681719" cy="3254578"/>
          </a:xfrm>
          <a:prstGeom prst="rect">
            <a:avLst/>
          </a:prstGeom>
          <a:noFill/>
          <a:extLst>
            <a:ext uri="{909E8E84-426E-40DD-AFC4-6F175D3DCCD1}">
              <a14:hiddenFill xmlns:a14="http://schemas.microsoft.com/office/drawing/2010/main">
                <a:solidFill>
                  <a:srgbClr val="FFFFFF"/>
                </a:solidFill>
              </a14:hiddenFill>
            </a:ext>
          </a:extLst>
        </p:spPr>
      </p:pic>
      <p:cxnSp>
        <p:nvCxnSpPr>
          <p:cNvPr id="46" name="直线箭头连接符 45">
            <a:extLst>
              <a:ext uri="{FF2B5EF4-FFF2-40B4-BE49-F238E27FC236}">
                <a16:creationId xmlns:a16="http://schemas.microsoft.com/office/drawing/2014/main" id="{11FB7AB6-FD85-4B43-8AAA-4E3F92030D3B}"/>
              </a:ext>
            </a:extLst>
          </p:cNvPr>
          <p:cNvCxnSpPr>
            <a:cxnSpLocks/>
          </p:cNvCxnSpPr>
          <p:nvPr/>
        </p:nvCxnSpPr>
        <p:spPr>
          <a:xfrm flipV="1">
            <a:off x="1184021" y="1592839"/>
            <a:ext cx="0" cy="23879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45C3CCEA-DBE8-6E4E-8435-5E13FB4C9F22}"/>
              </a:ext>
            </a:extLst>
          </p:cNvPr>
          <p:cNvSpPr txBox="1"/>
          <p:nvPr/>
        </p:nvSpPr>
        <p:spPr>
          <a:xfrm>
            <a:off x="559975" y="1336707"/>
            <a:ext cx="1502334" cy="261610"/>
          </a:xfrm>
          <a:prstGeom prst="rect">
            <a:avLst/>
          </a:prstGeom>
          <a:noFill/>
        </p:spPr>
        <p:txBody>
          <a:bodyPr wrap="none" rtlCol="0">
            <a:spAutoFit/>
          </a:bodyPr>
          <a:lstStyle/>
          <a:p>
            <a:r>
              <a:rPr kumimoji="1" lang="en-US" altLang="zh-CN" sz="1100" dirty="0">
                <a:latin typeface="Microsoft YaHei" panose="020B0503020204020204" pitchFamily="34" charset="-122"/>
                <a:ea typeface="Microsoft YaHei" panose="020B0503020204020204" pitchFamily="34" charset="-122"/>
              </a:rPr>
              <a:t>Passive</a:t>
            </a:r>
            <a:r>
              <a:rPr kumimoji="1" lang="zh-CN" altLang="en-US" sz="1100" dirty="0">
                <a:latin typeface="Microsoft YaHei" panose="020B0503020204020204" pitchFamily="34" charset="-122"/>
                <a:ea typeface="Microsoft YaHei" panose="020B0503020204020204" pitchFamily="34" charset="-122"/>
              </a:rPr>
              <a:t> </a:t>
            </a:r>
            <a:r>
              <a:rPr kumimoji="1" lang="en-US" altLang="zh-CN" sz="1100" dirty="0">
                <a:latin typeface="Microsoft YaHei" panose="020B0503020204020204" pitchFamily="34" charset="-122"/>
                <a:ea typeface="Microsoft YaHei" panose="020B0503020204020204" pitchFamily="34" charset="-122"/>
              </a:rPr>
              <a:t>RFID device</a:t>
            </a:r>
            <a:endParaRPr kumimoji="1" lang="zh-CN" altLang="en-US" sz="1100" dirty="0">
              <a:latin typeface="Microsoft YaHei" panose="020B0503020204020204" pitchFamily="34" charset="-122"/>
              <a:ea typeface="Microsoft YaHei" panose="020B0503020204020204" pitchFamily="34" charset="-122"/>
            </a:endParaRPr>
          </a:p>
        </p:txBody>
      </p:sp>
      <p:pic>
        <p:nvPicPr>
          <p:cNvPr id="51" name="Picture 10" descr="Active RFID Tag, Size: Small, Asset Online Private Limited | ID: 8647379155">
            <a:extLst>
              <a:ext uri="{FF2B5EF4-FFF2-40B4-BE49-F238E27FC236}">
                <a16:creationId xmlns:a16="http://schemas.microsoft.com/office/drawing/2014/main" id="{531E2906-5596-D74B-9F15-493FCB2ACE8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93319" y="4018236"/>
            <a:ext cx="218198" cy="218198"/>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0" descr="Active RFID Tag, Size: Small, Asset Online Private Limited | ID: 8647379155">
            <a:extLst>
              <a:ext uri="{FF2B5EF4-FFF2-40B4-BE49-F238E27FC236}">
                <a16:creationId xmlns:a16="http://schemas.microsoft.com/office/drawing/2014/main" id="{7A5734C0-EEE0-BB46-A970-5C4C9D6BD78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4923" y="4334348"/>
            <a:ext cx="218197" cy="218197"/>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10" descr="Active RFID Tag, Size: Small, Asset Online Private Limited | ID: 8647379155">
            <a:extLst>
              <a:ext uri="{FF2B5EF4-FFF2-40B4-BE49-F238E27FC236}">
                <a16:creationId xmlns:a16="http://schemas.microsoft.com/office/drawing/2014/main" id="{47CB53D0-E802-9B45-A6D0-6E1356F3FD0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83476" y="3975733"/>
            <a:ext cx="218198" cy="218198"/>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10" descr="Active RFID Tag, Size: Small, Asset Online Private Limited | ID: 8647379155">
            <a:extLst>
              <a:ext uri="{FF2B5EF4-FFF2-40B4-BE49-F238E27FC236}">
                <a16:creationId xmlns:a16="http://schemas.microsoft.com/office/drawing/2014/main" id="{97DC6199-9E03-6447-99A4-011756F6CDC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53102" y="4314536"/>
            <a:ext cx="218198" cy="218198"/>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10" descr="Active RFID Tag, Size: Small, Asset Online Private Limited | ID: 8647379155">
            <a:extLst>
              <a:ext uri="{FF2B5EF4-FFF2-40B4-BE49-F238E27FC236}">
                <a16:creationId xmlns:a16="http://schemas.microsoft.com/office/drawing/2014/main" id="{8BA47E13-1EF0-2246-940D-24A1FB583D3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45719" y="4170636"/>
            <a:ext cx="218198" cy="218198"/>
          </a:xfrm>
          <a:prstGeom prst="rect">
            <a:avLst/>
          </a:prstGeom>
          <a:noFill/>
          <a:extLst>
            <a:ext uri="{909E8E84-426E-40DD-AFC4-6F175D3DCCD1}">
              <a14:hiddenFill xmlns:a14="http://schemas.microsoft.com/office/drawing/2010/main">
                <a:solidFill>
                  <a:srgbClr val="FFFFFF"/>
                </a:solidFill>
              </a14:hiddenFill>
            </a:ext>
          </a:extLst>
        </p:spPr>
      </p:pic>
      <p:sp>
        <p:nvSpPr>
          <p:cNvPr id="56" name="文本框 55">
            <a:extLst>
              <a:ext uri="{FF2B5EF4-FFF2-40B4-BE49-F238E27FC236}">
                <a16:creationId xmlns:a16="http://schemas.microsoft.com/office/drawing/2014/main" id="{A60CB1F6-EE1E-0642-8103-9CCE52D91670}"/>
              </a:ext>
            </a:extLst>
          </p:cNvPr>
          <p:cNvSpPr txBox="1"/>
          <p:nvPr/>
        </p:nvSpPr>
        <p:spPr>
          <a:xfrm>
            <a:off x="1353102" y="6089857"/>
            <a:ext cx="1433406" cy="261610"/>
          </a:xfrm>
          <a:prstGeom prst="rect">
            <a:avLst/>
          </a:prstGeom>
          <a:noFill/>
        </p:spPr>
        <p:txBody>
          <a:bodyPr wrap="none" rtlCol="0">
            <a:spAutoFit/>
          </a:bodyPr>
          <a:lstStyle/>
          <a:p>
            <a:r>
              <a:rPr kumimoji="1" lang="en-US" altLang="zh-CN" sz="1100" dirty="0">
                <a:latin typeface="Microsoft YaHei" panose="020B0503020204020204" pitchFamily="34" charset="-122"/>
                <a:ea typeface="Microsoft YaHei" panose="020B0503020204020204" pitchFamily="34" charset="-122"/>
              </a:rPr>
              <a:t>Passive</a:t>
            </a:r>
            <a:r>
              <a:rPr kumimoji="1" lang="zh-CN" altLang="en-US" sz="1100" dirty="0">
                <a:latin typeface="Microsoft YaHei" panose="020B0503020204020204" pitchFamily="34" charset="-122"/>
                <a:ea typeface="Microsoft YaHei" panose="020B0503020204020204" pitchFamily="34" charset="-122"/>
              </a:rPr>
              <a:t> </a:t>
            </a:r>
            <a:r>
              <a:rPr kumimoji="1" lang="en-US" altLang="zh-CN" sz="1100" dirty="0">
                <a:latin typeface="Microsoft YaHei" panose="020B0503020204020204" pitchFamily="34" charset="-122"/>
                <a:ea typeface="Microsoft YaHei" panose="020B0503020204020204" pitchFamily="34" charset="-122"/>
              </a:rPr>
              <a:t>RFID</a:t>
            </a:r>
            <a:r>
              <a:rPr kumimoji="1" lang="zh-CN" altLang="en-US" sz="1100" dirty="0">
                <a:latin typeface="Microsoft YaHei" panose="020B0503020204020204" pitchFamily="34" charset="-122"/>
                <a:ea typeface="Microsoft YaHei" panose="020B0503020204020204" pitchFamily="34" charset="-122"/>
              </a:rPr>
              <a:t> </a:t>
            </a:r>
            <a:r>
              <a:rPr kumimoji="1" lang="en-US" altLang="zh-CN" sz="1100" dirty="0">
                <a:latin typeface="Microsoft YaHei" panose="020B0503020204020204" pitchFamily="34" charset="-122"/>
                <a:ea typeface="Microsoft YaHei" panose="020B0503020204020204" pitchFamily="34" charset="-122"/>
              </a:rPr>
              <a:t>Relay</a:t>
            </a:r>
            <a:endParaRPr kumimoji="1" lang="zh-CN" altLang="en-US" sz="1100" dirty="0">
              <a:latin typeface="Microsoft YaHei" panose="020B0503020204020204" pitchFamily="34" charset="-122"/>
              <a:ea typeface="Microsoft YaHei" panose="020B0503020204020204" pitchFamily="34" charset="-122"/>
            </a:endParaRPr>
          </a:p>
        </p:txBody>
      </p:sp>
      <p:pic>
        <p:nvPicPr>
          <p:cNvPr id="8" name="图片 7">
            <a:extLst>
              <a:ext uri="{FF2B5EF4-FFF2-40B4-BE49-F238E27FC236}">
                <a16:creationId xmlns:a16="http://schemas.microsoft.com/office/drawing/2014/main" id="{1B265A3F-DEA6-FE4A-B271-1360C55C168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31520" y="4979797"/>
            <a:ext cx="2406378" cy="1707430"/>
          </a:xfrm>
          <a:prstGeom prst="rect">
            <a:avLst/>
          </a:prstGeom>
        </p:spPr>
      </p:pic>
      <p:sp>
        <p:nvSpPr>
          <p:cNvPr id="63" name="Espace réservé du contenu 3">
            <a:extLst>
              <a:ext uri="{FF2B5EF4-FFF2-40B4-BE49-F238E27FC236}">
                <a16:creationId xmlns:a16="http://schemas.microsoft.com/office/drawing/2014/main" id="{A332B556-81BE-DC48-B035-BC94EA570B75}"/>
              </a:ext>
            </a:extLst>
          </p:cNvPr>
          <p:cNvSpPr txBox="1">
            <a:spLocks/>
          </p:cNvSpPr>
          <p:nvPr/>
        </p:nvSpPr>
        <p:spPr>
          <a:xfrm>
            <a:off x="5332701" y="3199671"/>
            <a:ext cx="6859299" cy="794915"/>
          </a:xfrm>
          <a:prstGeom prst="rect">
            <a:avLst/>
          </a:prstGeom>
        </p:spPr>
        <p:txBody>
          <a:bodyPr/>
          <a:lstStyle>
            <a:lvl1pPr marL="608013" indent="-608013" algn="l" rtl="0" eaLnBrk="0" fontAlgn="base" hangingPunct="0">
              <a:spcBef>
                <a:spcPct val="20000"/>
              </a:spcBef>
              <a:spcAft>
                <a:spcPct val="0"/>
              </a:spcAft>
              <a:buBlip>
                <a:blip r:embed="rId9"/>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10"/>
              </a:buBlip>
              <a:defRPr sz="3200">
                <a:solidFill>
                  <a:schemeClr val="tx1"/>
                </a:solidFill>
                <a:latin typeface="+mn-lt"/>
              </a:defRPr>
            </a:lvl2pPr>
            <a:lvl3pPr marL="1522413" indent="-303213" algn="l" rtl="0" eaLnBrk="0" fontAlgn="base" hangingPunct="0">
              <a:spcBef>
                <a:spcPct val="20000"/>
              </a:spcBef>
              <a:spcAft>
                <a:spcPct val="0"/>
              </a:spcAft>
              <a:buBlip>
                <a:blip r:embed="rId11"/>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140013" indent="-212013">
              <a:buSzPct val="100000"/>
              <a:buFont typeface="Arial" panose="020B0604020202020204" pitchFamily="34" charset="0"/>
              <a:buChar char="•"/>
            </a:pPr>
            <a:r>
              <a:rPr lang="en-US" altLang="zh-CN" sz="1600" kern="1200" dirty="0"/>
              <a:t>With the passive IoT device, the service provider of logistics wishes to build its own SNPN</a:t>
            </a:r>
            <a:r>
              <a:rPr lang="zh-CN" altLang="en-US" sz="1600" kern="1200" dirty="0"/>
              <a:t> </a:t>
            </a:r>
            <a:r>
              <a:rPr lang="en-US" altLang="zh-CN" sz="1600" kern="1200" dirty="0"/>
              <a:t>and to </a:t>
            </a:r>
            <a:r>
              <a:rPr lang="en-US" altLang="zh-CN" sz="1600" dirty="0"/>
              <a:t>implement cargo warehousing registration within it own NPN. Different frequency band (e.g. </a:t>
            </a:r>
            <a:r>
              <a:rPr lang="en-US" altLang="zh-CN" sz="1600" dirty="0" err="1"/>
              <a:t>unlisenced</a:t>
            </a:r>
            <a:r>
              <a:rPr lang="en-US" altLang="zh-CN" sz="1600" dirty="0"/>
              <a:t> band) for different deployment scenarios can be applied.</a:t>
            </a:r>
            <a:endParaRPr lang="fr-FR" sz="1600" kern="1200" dirty="0"/>
          </a:p>
        </p:txBody>
      </p:sp>
      <p:sp>
        <p:nvSpPr>
          <p:cNvPr id="64" name="Espace réservé du contenu 3">
            <a:extLst>
              <a:ext uri="{FF2B5EF4-FFF2-40B4-BE49-F238E27FC236}">
                <a16:creationId xmlns:a16="http://schemas.microsoft.com/office/drawing/2014/main" id="{A335226B-39BD-2F44-8D25-71FBE66744BA}"/>
              </a:ext>
            </a:extLst>
          </p:cNvPr>
          <p:cNvSpPr txBox="1">
            <a:spLocks/>
          </p:cNvSpPr>
          <p:nvPr/>
        </p:nvSpPr>
        <p:spPr>
          <a:xfrm>
            <a:off x="5351097" y="1422094"/>
            <a:ext cx="6771773" cy="1536157"/>
          </a:xfrm>
          <a:prstGeom prst="rect">
            <a:avLst/>
          </a:prstGeom>
        </p:spPr>
        <p:txBody>
          <a:bodyPr/>
          <a:lstStyle>
            <a:lvl1pPr marL="608013" indent="-608013" algn="l" rtl="0" eaLnBrk="0" fontAlgn="base" hangingPunct="0">
              <a:spcBef>
                <a:spcPct val="20000"/>
              </a:spcBef>
              <a:spcAft>
                <a:spcPct val="0"/>
              </a:spcAft>
              <a:buBlip>
                <a:blip r:embed="rId9"/>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10"/>
              </a:buBlip>
              <a:defRPr sz="3200">
                <a:solidFill>
                  <a:schemeClr val="tx1"/>
                </a:solidFill>
                <a:latin typeface="+mn-lt"/>
              </a:defRPr>
            </a:lvl2pPr>
            <a:lvl3pPr marL="1522413" indent="-303213" algn="l" rtl="0" eaLnBrk="0" fontAlgn="base" hangingPunct="0">
              <a:spcBef>
                <a:spcPct val="20000"/>
              </a:spcBef>
              <a:spcAft>
                <a:spcPct val="0"/>
              </a:spcAft>
              <a:buBlip>
                <a:blip r:embed="rId11"/>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140013" indent="-212013" algn="just">
              <a:buSzPct val="100000"/>
              <a:buFont typeface="Arial" panose="020B0604020202020204" pitchFamily="34" charset="0"/>
              <a:buChar char="•"/>
            </a:pPr>
            <a:r>
              <a:rPr lang="en-US" sz="1600" dirty="0"/>
              <a:t>In the case of cargo warehousing registration, there are tons of goods waiting for registration (more than 1</a:t>
            </a:r>
            <a:r>
              <a:rPr lang="en-US" altLang="zh-CN" sz="1600" dirty="0"/>
              <a:t>5</a:t>
            </a:r>
            <a:r>
              <a:rPr lang="en-US" sz="1600" dirty="0"/>
              <a:t>,000 good</a:t>
            </a:r>
            <a:r>
              <a:rPr lang="zh-CN" altLang="en-US" sz="1600" dirty="0"/>
              <a:t> </a:t>
            </a:r>
            <a:r>
              <a:rPr lang="en-US" sz="1600" dirty="0"/>
              <a:t>per</a:t>
            </a:r>
            <a:r>
              <a:rPr lang="zh-CN" altLang="en-US" sz="1600" dirty="0"/>
              <a:t> </a:t>
            </a:r>
            <a:r>
              <a:rPr lang="en-US" altLang="zh-CN" sz="1600" dirty="0"/>
              <a:t>m</a:t>
            </a:r>
            <a:r>
              <a:rPr lang="en-US" altLang="zh-CN" sz="1600" baseline="30000" dirty="0"/>
              <a:t>2</a:t>
            </a:r>
            <a:r>
              <a:rPr lang="en-US" sz="1600" dirty="0"/>
              <a:t>). A pallet is used for carrying good (each</a:t>
            </a:r>
            <a:r>
              <a:rPr lang="zh-CN" altLang="en-US" sz="1600" dirty="0"/>
              <a:t> </a:t>
            </a:r>
            <a:r>
              <a:rPr lang="en-US" altLang="zh-CN" sz="1600" dirty="0"/>
              <a:t>pallet</a:t>
            </a:r>
            <a:r>
              <a:rPr lang="zh-CN" altLang="en-US" sz="1600" dirty="0"/>
              <a:t> </a:t>
            </a:r>
            <a:r>
              <a:rPr lang="en-US" altLang="zh-CN" sz="1600" dirty="0"/>
              <a:t>for</a:t>
            </a:r>
            <a:r>
              <a:rPr lang="zh-CN" altLang="en-US" sz="1600" dirty="0"/>
              <a:t> </a:t>
            </a:r>
            <a:r>
              <a:rPr lang="en-US" altLang="zh-CN" sz="1600" dirty="0"/>
              <a:t>more</a:t>
            </a:r>
            <a:r>
              <a:rPr lang="zh-CN" altLang="en-US" sz="1600" dirty="0"/>
              <a:t> </a:t>
            </a:r>
            <a:r>
              <a:rPr lang="en-US" altLang="zh-CN" sz="1600" dirty="0"/>
              <a:t>than</a:t>
            </a:r>
            <a:r>
              <a:rPr lang="zh-CN" altLang="en-US" sz="1600" dirty="0"/>
              <a:t> </a:t>
            </a:r>
            <a:r>
              <a:rPr lang="en-US" altLang="zh-CN" sz="1600" dirty="0"/>
              <a:t>150</a:t>
            </a:r>
            <a:r>
              <a:rPr lang="zh-CN" altLang="en-US" sz="1600" dirty="0"/>
              <a:t> </a:t>
            </a:r>
            <a:r>
              <a:rPr lang="en-US" altLang="zh-CN" sz="1600" dirty="0"/>
              <a:t>goods</a:t>
            </a:r>
            <a:r>
              <a:rPr lang="en-US" sz="1600" dirty="0"/>
              <a:t>) and each pallet passes through a scanning gun which can scan all the good on the pallet and complete the registration for these goods.</a:t>
            </a:r>
            <a:r>
              <a:rPr lang="zh-CN" altLang="en-US" sz="1600" dirty="0"/>
              <a:t> </a:t>
            </a:r>
            <a:r>
              <a:rPr lang="en-US" altLang="zh-CN" sz="1600" dirty="0"/>
              <a:t>The time interval for two neighboring pallet to pass through the scanning gun is usually</a:t>
            </a:r>
            <a:r>
              <a:rPr lang="zh-CN" altLang="en-US" sz="1600" dirty="0"/>
              <a:t> </a:t>
            </a:r>
            <a:r>
              <a:rPr lang="en-US" altLang="zh-CN" sz="1600" dirty="0"/>
              <a:t>short (less</a:t>
            </a:r>
            <a:r>
              <a:rPr lang="zh-CN" altLang="en-US" sz="1600" dirty="0"/>
              <a:t> </a:t>
            </a:r>
            <a:r>
              <a:rPr lang="en-US" altLang="zh-CN" sz="1600" dirty="0"/>
              <a:t>than</a:t>
            </a:r>
            <a:r>
              <a:rPr lang="zh-CN" altLang="en-US" sz="1600" dirty="0"/>
              <a:t> </a:t>
            </a:r>
            <a:r>
              <a:rPr lang="en-US" altLang="zh-CN" sz="1600" dirty="0"/>
              <a:t>3min).</a:t>
            </a:r>
            <a:endParaRPr lang="fr-FR" sz="1600" kern="1200" dirty="0"/>
          </a:p>
        </p:txBody>
      </p:sp>
      <p:sp>
        <p:nvSpPr>
          <p:cNvPr id="65" name="Espace réservé du contenu 3">
            <a:extLst>
              <a:ext uri="{FF2B5EF4-FFF2-40B4-BE49-F238E27FC236}">
                <a16:creationId xmlns:a16="http://schemas.microsoft.com/office/drawing/2014/main" id="{4C012292-D21A-EE41-B6B3-218EDBD4D35F}"/>
              </a:ext>
            </a:extLst>
          </p:cNvPr>
          <p:cNvSpPr txBox="1">
            <a:spLocks/>
          </p:cNvSpPr>
          <p:nvPr/>
        </p:nvSpPr>
        <p:spPr>
          <a:xfrm>
            <a:off x="5332701" y="4361735"/>
            <a:ext cx="6859299" cy="581092"/>
          </a:xfrm>
          <a:prstGeom prst="rect">
            <a:avLst/>
          </a:prstGeom>
        </p:spPr>
        <p:txBody>
          <a:bodyPr/>
          <a:lstStyle>
            <a:lvl1pPr marL="608013" indent="-608013" algn="l" rtl="0" eaLnBrk="0" fontAlgn="base" hangingPunct="0">
              <a:spcBef>
                <a:spcPct val="20000"/>
              </a:spcBef>
              <a:spcAft>
                <a:spcPct val="0"/>
              </a:spcAft>
              <a:buBlip>
                <a:blip r:embed="rId9"/>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10"/>
              </a:buBlip>
              <a:defRPr sz="3200">
                <a:solidFill>
                  <a:schemeClr val="tx1"/>
                </a:solidFill>
                <a:latin typeface="+mn-lt"/>
              </a:defRPr>
            </a:lvl2pPr>
            <a:lvl3pPr marL="1522413" indent="-303213" algn="l" rtl="0" eaLnBrk="0" fontAlgn="base" hangingPunct="0">
              <a:spcBef>
                <a:spcPct val="20000"/>
              </a:spcBef>
              <a:spcAft>
                <a:spcPct val="0"/>
              </a:spcAft>
              <a:buBlip>
                <a:blip r:embed="rId11"/>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140013" indent="-212013">
              <a:buSzPct val="100000"/>
              <a:buFont typeface="Arial" panose="020B0604020202020204" pitchFamily="34" charset="0"/>
              <a:buChar char="•"/>
            </a:pPr>
            <a:r>
              <a:rPr lang="en-US" altLang="zh-CN" sz="1600" dirty="0"/>
              <a:t>All the good can communicate directly with the scanning gun or send the data to the scanning gun through a passive RFID relay. </a:t>
            </a:r>
            <a:endParaRPr lang="fr-FR" sz="1600" kern="1200" dirty="0"/>
          </a:p>
        </p:txBody>
      </p:sp>
      <p:sp>
        <p:nvSpPr>
          <p:cNvPr id="28" name="Espace réservé du contenu 3">
            <a:extLst>
              <a:ext uri="{FF2B5EF4-FFF2-40B4-BE49-F238E27FC236}">
                <a16:creationId xmlns:a16="http://schemas.microsoft.com/office/drawing/2014/main" id="{53F93281-9DE3-074B-B7E0-9E09EBC86C99}"/>
              </a:ext>
            </a:extLst>
          </p:cNvPr>
          <p:cNvSpPr txBox="1">
            <a:spLocks/>
          </p:cNvSpPr>
          <p:nvPr/>
        </p:nvSpPr>
        <p:spPr>
          <a:xfrm>
            <a:off x="5351097" y="5089116"/>
            <a:ext cx="6859299" cy="343903"/>
          </a:xfrm>
          <a:prstGeom prst="rect">
            <a:avLst/>
          </a:prstGeom>
        </p:spPr>
        <p:txBody>
          <a:bodyPr/>
          <a:lstStyle>
            <a:lvl1pPr marL="608013" indent="-608013" algn="l" rtl="0" eaLnBrk="0" fontAlgn="base" hangingPunct="0">
              <a:spcBef>
                <a:spcPct val="20000"/>
              </a:spcBef>
              <a:spcAft>
                <a:spcPct val="0"/>
              </a:spcAft>
              <a:buBlip>
                <a:blip r:embed="rId9"/>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10"/>
              </a:buBlip>
              <a:defRPr sz="3200">
                <a:solidFill>
                  <a:schemeClr val="tx1"/>
                </a:solidFill>
                <a:latin typeface="+mn-lt"/>
              </a:defRPr>
            </a:lvl2pPr>
            <a:lvl3pPr marL="1522413" indent="-303213" algn="l" rtl="0" eaLnBrk="0" fontAlgn="base" hangingPunct="0">
              <a:spcBef>
                <a:spcPct val="20000"/>
              </a:spcBef>
              <a:spcAft>
                <a:spcPct val="0"/>
              </a:spcAft>
              <a:buBlip>
                <a:blip r:embed="rId11"/>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140013" indent="-212013">
              <a:buSzPct val="100000"/>
              <a:buFont typeface="Arial" panose="020B0604020202020204" pitchFamily="34" charset="0"/>
              <a:buChar char="•"/>
            </a:pPr>
            <a:r>
              <a:rPr lang="en-US" altLang="zh-CN" sz="1600" dirty="0"/>
              <a:t>The efficiency of cargo warehousing registration will be increased dramatically. </a:t>
            </a:r>
            <a:endParaRPr lang="fr-FR" sz="1600" kern="1200" dirty="0"/>
          </a:p>
        </p:txBody>
      </p:sp>
      <p:pic>
        <p:nvPicPr>
          <p:cNvPr id="24" name="图片 23">
            <a:extLst>
              <a:ext uri="{FF2B5EF4-FFF2-40B4-BE49-F238E27FC236}">
                <a16:creationId xmlns:a16="http://schemas.microsoft.com/office/drawing/2014/main" id="{3A94E455-C70C-E645-A107-DF0742E322E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62855" y="382832"/>
            <a:ext cx="942375" cy="930497"/>
          </a:xfrm>
          <a:prstGeom prst="rect">
            <a:avLst/>
          </a:prstGeom>
        </p:spPr>
      </p:pic>
      <p:pic>
        <p:nvPicPr>
          <p:cNvPr id="25" name="图片 24">
            <a:extLst>
              <a:ext uri="{FF2B5EF4-FFF2-40B4-BE49-F238E27FC236}">
                <a16:creationId xmlns:a16="http://schemas.microsoft.com/office/drawing/2014/main" id="{152260D7-28AA-684C-B504-D7C2F24E2187}"/>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492575" y="5394490"/>
            <a:ext cx="989561" cy="695367"/>
          </a:xfrm>
          <a:prstGeom prst="rect">
            <a:avLst/>
          </a:prstGeom>
        </p:spPr>
      </p:pic>
    </p:spTree>
    <p:extLst>
      <p:ext uri="{BB962C8B-B14F-4D97-AF65-F5344CB8AC3E}">
        <p14:creationId xmlns:p14="http://schemas.microsoft.com/office/powerpoint/2010/main" val="1175458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507215" y="137986"/>
            <a:ext cx="4976909" cy="491946"/>
          </a:xfrm>
        </p:spPr>
        <p:txBody>
          <a:bodyPr/>
          <a:lstStyle/>
          <a:p>
            <a:r>
              <a:rPr lang="fr-FR" sz="3200" dirty="0"/>
              <a:t>Use case </a:t>
            </a:r>
            <a:r>
              <a:rPr lang="en-US" altLang="zh-CN" sz="3200" dirty="0"/>
              <a:t>2</a:t>
            </a:r>
            <a:r>
              <a:rPr lang="fr-FR" sz="3200" dirty="0"/>
              <a:t>: Cargo</a:t>
            </a:r>
            <a:r>
              <a:rPr lang="zh-CN" altLang="en-US" sz="3200" dirty="0"/>
              <a:t> </a:t>
            </a:r>
            <a:r>
              <a:rPr lang="en-US" altLang="zh-CN" sz="3200" dirty="0"/>
              <a:t>Tracking</a:t>
            </a:r>
            <a:endParaRPr lang="fr-FR" sz="3200" dirty="0"/>
          </a:p>
        </p:txBody>
      </p:sp>
      <p:sp>
        <p:nvSpPr>
          <p:cNvPr id="39" name="Espace réservé du contenu 3">
            <a:extLst>
              <a:ext uri="{FF2B5EF4-FFF2-40B4-BE49-F238E27FC236}">
                <a16:creationId xmlns:a16="http://schemas.microsoft.com/office/drawing/2014/main" id="{19AB6B6C-93CF-E14E-835E-D3CA8B9DA5CD}"/>
              </a:ext>
            </a:extLst>
          </p:cNvPr>
          <p:cNvSpPr txBox="1">
            <a:spLocks/>
          </p:cNvSpPr>
          <p:nvPr/>
        </p:nvSpPr>
        <p:spPr>
          <a:xfrm>
            <a:off x="3621973" y="1584186"/>
            <a:ext cx="8482043" cy="1319270"/>
          </a:xfrm>
          <a:prstGeom prst="rect">
            <a:avLst/>
          </a:prstGeom>
        </p:spPr>
        <p:txBody>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140013" indent="-212013">
              <a:buSzPct val="100000"/>
              <a:buFont typeface="Arial" panose="020B0604020202020204" pitchFamily="34" charset="0"/>
              <a:buChar char="•"/>
            </a:pPr>
            <a:r>
              <a:rPr lang="en-US" altLang="zh-CN" sz="1600" dirty="0"/>
              <a:t>A wagon carries many pallet with goods (more</a:t>
            </a:r>
            <a:r>
              <a:rPr lang="zh-CN" altLang="en-US" sz="1600" dirty="0"/>
              <a:t> </a:t>
            </a:r>
            <a:r>
              <a:rPr lang="en-US" altLang="zh-CN" sz="1600" dirty="0"/>
              <a:t>than</a:t>
            </a:r>
            <a:r>
              <a:rPr lang="zh-CN" altLang="en-US" sz="1600" dirty="0"/>
              <a:t> </a:t>
            </a:r>
            <a:r>
              <a:rPr lang="en-US" altLang="zh-CN" sz="1600" dirty="0"/>
              <a:t>10 pallet</a:t>
            </a:r>
            <a:r>
              <a:rPr lang="zh-CN" altLang="en-US" sz="1600" dirty="0"/>
              <a:t> </a:t>
            </a:r>
            <a:r>
              <a:rPr lang="en-US" altLang="zh-CN" sz="1600" dirty="0"/>
              <a:t>per wagon) and</a:t>
            </a:r>
            <a:r>
              <a:rPr lang="zh-CN" altLang="en-US" sz="1600" dirty="0"/>
              <a:t> </a:t>
            </a:r>
            <a:r>
              <a:rPr lang="en-US" altLang="zh-CN" sz="1600" dirty="0"/>
              <a:t>travel to the destination. In</a:t>
            </a:r>
            <a:r>
              <a:rPr lang="zh-CN" altLang="en-US" sz="1600" dirty="0"/>
              <a:t> </a:t>
            </a:r>
            <a:r>
              <a:rPr lang="en-US" altLang="zh-CN" sz="1600" dirty="0"/>
              <a:t>order</a:t>
            </a:r>
            <a:r>
              <a:rPr lang="zh-CN" altLang="en-US" sz="1600" dirty="0"/>
              <a:t> </a:t>
            </a:r>
            <a:r>
              <a:rPr lang="en-US" altLang="zh-CN" sz="1600" dirty="0"/>
              <a:t>to track the goods within the wagon, several portal frames are set up among the route of the wagon. Whenever the wagon passes through the portal frame, the data of goods are required to be sent to the portal frame which can then forward the data to the proper application server for tracking.</a:t>
            </a:r>
            <a:endParaRPr lang="fr-FR" sz="1600" dirty="0"/>
          </a:p>
        </p:txBody>
      </p:sp>
      <p:sp>
        <p:nvSpPr>
          <p:cNvPr id="48" name="Espace réservé du contenu 3">
            <a:extLst>
              <a:ext uri="{FF2B5EF4-FFF2-40B4-BE49-F238E27FC236}">
                <a16:creationId xmlns:a16="http://schemas.microsoft.com/office/drawing/2014/main" id="{50E59BF5-68E9-C147-B29F-7F251AEF7520}"/>
              </a:ext>
            </a:extLst>
          </p:cNvPr>
          <p:cNvSpPr txBox="1">
            <a:spLocks/>
          </p:cNvSpPr>
          <p:nvPr/>
        </p:nvSpPr>
        <p:spPr>
          <a:xfrm>
            <a:off x="3736352" y="3235047"/>
            <a:ext cx="8455648" cy="641518"/>
          </a:xfrm>
          <a:prstGeom prst="rect">
            <a:avLst/>
          </a:prstGeom>
        </p:spPr>
        <p:txBody>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140013" indent="-212013">
              <a:buSzPct val="100000"/>
              <a:buFont typeface="Arial" panose="020B0604020202020204" pitchFamily="34" charset="0"/>
              <a:buChar char="•"/>
            </a:pPr>
            <a:r>
              <a:rPr lang="en-US" altLang="zh-CN" sz="1600" kern="1200" dirty="0"/>
              <a:t>The service provider of logistics </a:t>
            </a:r>
            <a:r>
              <a:rPr lang="en-US" altLang="zh-CN" sz="1600" dirty="0"/>
              <a:t>may set up the tracking equipment on certain portal frame to track the data of the goods carried by wagons. </a:t>
            </a:r>
            <a:endParaRPr lang="fr-FR" sz="1600" kern="1200" dirty="0"/>
          </a:p>
        </p:txBody>
      </p:sp>
      <p:sp>
        <p:nvSpPr>
          <p:cNvPr id="50" name="Espace réservé du contenu 3">
            <a:extLst>
              <a:ext uri="{FF2B5EF4-FFF2-40B4-BE49-F238E27FC236}">
                <a16:creationId xmlns:a16="http://schemas.microsoft.com/office/drawing/2014/main" id="{C29F6605-3769-D24B-97FD-807115DA6328}"/>
              </a:ext>
            </a:extLst>
          </p:cNvPr>
          <p:cNvSpPr txBox="1">
            <a:spLocks/>
          </p:cNvSpPr>
          <p:nvPr/>
        </p:nvSpPr>
        <p:spPr>
          <a:xfrm>
            <a:off x="3736352" y="4058765"/>
            <a:ext cx="8455648" cy="641518"/>
          </a:xfrm>
          <a:prstGeom prst="rect">
            <a:avLst/>
          </a:prstGeom>
        </p:spPr>
        <p:txBody>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140013" indent="-212013">
              <a:buSzPct val="100000"/>
              <a:buFont typeface="Arial" panose="020B0604020202020204" pitchFamily="34" charset="0"/>
              <a:buChar char="•"/>
            </a:pPr>
            <a:r>
              <a:rPr lang="en-US" altLang="zh-CN" sz="1600" kern="1200" dirty="0"/>
              <a:t>The efficiency for tracking the goods</a:t>
            </a:r>
            <a:r>
              <a:rPr lang="zh-CN" altLang="en-US" sz="1600" kern="1200" dirty="0"/>
              <a:t> </a:t>
            </a:r>
            <a:r>
              <a:rPr lang="en-US" altLang="zh-CN" sz="1600" kern="1200" dirty="0"/>
              <a:t>carried by wagon will be dramatically increased</a:t>
            </a:r>
            <a:r>
              <a:rPr lang="en-US" altLang="zh-CN" sz="1600" dirty="0"/>
              <a:t>. </a:t>
            </a:r>
            <a:endParaRPr lang="fr-FR" sz="1600" kern="1200" dirty="0"/>
          </a:p>
        </p:txBody>
      </p:sp>
      <p:pic>
        <p:nvPicPr>
          <p:cNvPr id="15" name="Picture 2" descr="高速ETC门架是什么？有什么作用？-『白云居』">
            <a:extLst>
              <a:ext uri="{FF2B5EF4-FFF2-40B4-BE49-F238E27FC236}">
                <a16:creationId xmlns:a16="http://schemas.microsoft.com/office/drawing/2014/main" id="{6DE6849D-1F7E-D645-BA52-21A9A4F876E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7606" y="1779462"/>
            <a:ext cx="3340100" cy="24384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2018，物流托盘必须进入3.0时代">
            <a:extLst>
              <a:ext uri="{FF2B5EF4-FFF2-40B4-BE49-F238E27FC236}">
                <a16:creationId xmlns:a16="http://schemas.microsoft.com/office/drawing/2014/main" id="{66912F95-0AD6-234C-B3A6-1C5F5866AA0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5524" y="4431991"/>
            <a:ext cx="3059280" cy="2162672"/>
          </a:xfrm>
          <a:prstGeom prst="rect">
            <a:avLst/>
          </a:prstGeom>
          <a:noFill/>
          <a:extLst>
            <a:ext uri="{909E8E84-426E-40DD-AFC4-6F175D3DCCD1}">
              <a14:hiddenFill xmlns:a14="http://schemas.microsoft.com/office/drawing/2010/main">
                <a:solidFill>
                  <a:srgbClr val="FFFFFF"/>
                </a:solidFill>
              </a14:hiddenFill>
            </a:ext>
          </a:extLst>
        </p:spPr>
      </p:pic>
      <p:pic>
        <p:nvPicPr>
          <p:cNvPr id="17" name="图片 16">
            <a:extLst>
              <a:ext uri="{FF2B5EF4-FFF2-40B4-BE49-F238E27FC236}">
                <a16:creationId xmlns:a16="http://schemas.microsoft.com/office/drawing/2014/main" id="{7BF81E2F-C276-F54B-94E0-D932B8AA3820}"/>
              </a:ext>
            </a:extLst>
          </p:cNvPr>
          <p:cNvPicPr>
            <a:picLocks noChangeAspect="1"/>
          </p:cNvPicPr>
          <p:nvPr/>
        </p:nvPicPr>
        <p:blipFill>
          <a:blip r:embed="rId8"/>
          <a:stretch>
            <a:fillRect/>
          </a:stretch>
        </p:blipFill>
        <p:spPr>
          <a:xfrm>
            <a:off x="1413025" y="4409872"/>
            <a:ext cx="580822" cy="580822"/>
          </a:xfrm>
          <a:prstGeom prst="rect">
            <a:avLst/>
          </a:prstGeom>
        </p:spPr>
      </p:pic>
      <p:cxnSp>
        <p:nvCxnSpPr>
          <p:cNvPr id="18" name="直线箭头连接符 17">
            <a:extLst>
              <a:ext uri="{FF2B5EF4-FFF2-40B4-BE49-F238E27FC236}">
                <a16:creationId xmlns:a16="http://schemas.microsoft.com/office/drawing/2014/main" id="{E41F3C0C-D819-024B-ADF3-DD8424A39E2D}"/>
              </a:ext>
            </a:extLst>
          </p:cNvPr>
          <p:cNvCxnSpPr>
            <a:cxnSpLocks/>
          </p:cNvCxnSpPr>
          <p:nvPr/>
        </p:nvCxnSpPr>
        <p:spPr>
          <a:xfrm flipV="1">
            <a:off x="1742435" y="1565333"/>
            <a:ext cx="0" cy="4440696"/>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pic>
        <p:nvPicPr>
          <p:cNvPr id="19" name="Picture 16" descr="云计算logo_万图壁纸网">
            <a:extLst>
              <a:ext uri="{FF2B5EF4-FFF2-40B4-BE49-F238E27FC236}">
                <a16:creationId xmlns:a16="http://schemas.microsoft.com/office/drawing/2014/main" id="{AEB442DA-47B2-3B4B-99D6-B101A84AE23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71543" y="531766"/>
            <a:ext cx="1500861" cy="724874"/>
          </a:xfrm>
          <a:prstGeom prst="rect">
            <a:avLst/>
          </a:prstGeom>
          <a:noFill/>
          <a:extLst>
            <a:ext uri="{909E8E84-426E-40DD-AFC4-6F175D3DCCD1}">
              <a14:hiddenFill xmlns:a14="http://schemas.microsoft.com/office/drawing/2010/main">
                <a:solidFill>
                  <a:srgbClr val="FFFFFF"/>
                </a:solidFill>
              </a14:hiddenFill>
            </a:ext>
          </a:extLst>
        </p:spPr>
      </p:pic>
      <p:cxnSp>
        <p:nvCxnSpPr>
          <p:cNvPr id="20" name="直线箭头连接符 19">
            <a:extLst>
              <a:ext uri="{FF2B5EF4-FFF2-40B4-BE49-F238E27FC236}">
                <a16:creationId xmlns:a16="http://schemas.microsoft.com/office/drawing/2014/main" id="{EF8C239E-9295-DC44-860E-584E55879671}"/>
              </a:ext>
            </a:extLst>
          </p:cNvPr>
          <p:cNvCxnSpPr>
            <a:cxnSpLocks/>
          </p:cNvCxnSpPr>
          <p:nvPr/>
        </p:nvCxnSpPr>
        <p:spPr>
          <a:xfrm flipV="1">
            <a:off x="1775141" y="1157026"/>
            <a:ext cx="1444125" cy="408308"/>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pic>
        <p:nvPicPr>
          <p:cNvPr id="21" name="Picture 4">
            <a:extLst>
              <a:ext uri="{FF2B5EF4-FFF2-40B4-BE49-F238E27FC236}">
                <a16:creationId xmlns:a16="http://schemas.microsoft.com/office/drawing/2014/main" id="{0EF8DFAD-B718-414E-AF34-4FE4A2E2159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37473" y="5940621"/>
            <a:ext cx="931925" cy="654042"/>
          </a:xfrm>
          <a:prstGeom prst="rect">
            <a:avLst/>
          </a:prstGeom>
          <a:noFill/>
          <a:extLst>
            <a:ext uri="{909E8E84-426E-40DD-AFC4-6F175D3DCCD1}">
              <a14:hiddenFill xmlns:a14="http://schemas.microsoft.com/office/drawing/2010/main">
                <a:solidFill>
                  <a:srgbClr val="FFFFFF"/>
                </a:solidFill>
              </a14:hiddenFill>
            </a:ext>
          </a:extLst>
        </p:spPr>
      </p:pic>
      <p:sp>
        <p:nvSpPr>
          <p:cNvPr id="22" name="文本框 21">
            <a:extLst>
              <a:ext uri="{FF2B5EF4-FFF2-40B4-BE49-F238E27FC236}">
                <a16:creationId xmlns:a16="http://schemas.microsoft.com/office/drawing/2014/main" id="{361694F6-D437-324C-9167-3D2A6994FAFB}"/>
              </a:ext>
            </a:extLst>
          </p:cNvPr>
          <p:cNvSpPr txBox="1"/>
          <p:nvPr/>
        </p:nvSpPr>
        <p:spPr>
          <a:xfrm>
            <a:off x="1171829" y="6460485"/>
            <a:ext cx="1359668" cy="261610"/>
          </a:xfrm>
          <a:prstGeom prst="rect">
            <a:avLst/>
          </a:prstGeom>
          <a:noFill/>
        </p:spPr>
        <p:txBody>
          <a:bodyPr wrap="none" rtlCol="0">
            <a:spAutoFit/>
          </a:bodyPr>
          <a:lstStyle/>
          <a:p>
            <a:r>
              <a:rPr kumimoji="1" lang="en-US" altLang="zh-CN" sz="1100" dirty="0">
                <a:latin typeface="Microsoft YaHei" panose="020B0503020204020204" pitchFamily="34" charset="-122"/>
                <a:ea typeface="Microsoft YaHei" panose="020B0503020204020204" pitchFamily="34" charset="-122"/>
              </a:rPr>
              <a:t>Active</a:t>
            </a:r>
            <a:r>
              <a:rPr kumimoji="1" lang="zh-CN" altLang="en-US" sz="1100" dirty="0">
                <a:latin typeface="Microsoft YaHei" panose="020B0503020204020204" pitchFamily="34" charset="-122"/>
                <a:ea typeface="Microsoft YaHei" panose="020B0503020204020204" pitchFamily="34" charset="-122"/>
              </a:rPr>
              <a:t> </a:t>
            </a:r>
            <a:r>
              <a:rPr kumimoji="1" lang="en-US" altLang="zh-CN" sz="1100" dirty="0">
                <a:latin typeface="Microsoft YaHei" panose="020B0503020204020204" pitchFamily="34" charset="-122"/>
                <a:ea typeface="Microsoft YaHei" panose="020B0503020204020204" pitchFamily="34" charset="-122"/>
              </a:rPr>
              <a:t>RFID</a:t>
            </a:r>
            <a:r>
              <a:rPr kumimoji="1" lang="zh-CN" altLang="en-US" sz="1100" dirty="0">
                <a:latin typeface="Microsoft YaHei" panose="020B0503020204020204" pitchFamily="34" charset="-122"/>
                <a:ea typeface="Microsoft YaHei" panose="020B0503020204020204" pitchFamily="34" charset="-122"/>
              </a:rPr>
              <a:t> </a:t>
            </a:r>
            <a:r>
              <a:rPr kumimoji="1" lang="en-US" altLang="zh-CN" sz="1100" dirty="0">
                <a:latin typeface="Microsoft YaHei" panose="020B0503020204020204" pitchFamily="34" charset="-122"/>
                <a:ea typeface="Microsoft YaHei" panose="020B0503020204020204" pitchFamily="34" charset="-122"/>
              </a:rPr>
              <a:t>Relay</a:t>
            </a:r>
            <a:endParaRPr kumimoji="1" lang="zh-CN" altLang="en-US" sz="1100" dirty="0">
              <a:latin typeface="Microsoft YaHei" panose="020B0503020204020204" pitchFamily="34" charset="-122"/>
              <a:ea typeface="Microsoft YaHei" panose="020B0503020204020204" pitchFamily="34" charset="-122"/>
            </a:endParaRPr>
          </a:p>
        </p:txBody>
      </p:sp>
      <p:cxnSp>
        <p:nvCxnSpPr>
          <p:cNvPr id="31" name="直线箭头连接符 30">
            <a:extLst>
              <a:ext uri="{FF2B5EF4-FFF2-40B4-BE49-F238E27FC236}">
                <a16:creationId xmlns:a16="http://schemas.microsoft.com/office/drawing/2014/main" id="{D7794EC2-0E15-B045-A07A-944AE4865694}"/>
              </a:ext>
            </a:extLst>
          </p:cNvPr>
          <p:cNvCxnSpPr/>
          <p:nvPr/>
        </p:nvCxnSpPr>
        <p:spPr>
          <a:xfrm>
            <a:off x="1189110" y="5231524"/>
            <a:ext cx="344679" cy="77450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33" name="直线箭头连接符 32">
            <a:extLst>
              <a:ext uri="{FF2B5EF4-FFF2-40B4-BE49-F238E27FC236}">
                <a16:creationId xmlns:a16="http://schemas.microsoft.com/office/drawing/2014/main" id="{F9A935C2-431E-6946-BA16-18F5DE388484}"/>
              </a:ext>
            </a:extLst>
          </p:cNvPr>
          <p:cNvCxnSpPr>
            <a:cxnSpLocks/>
          </p:cNvCxnSpPr>
          <p:nvPr/>
        </p:nvCxnSpPr>
        <p:spPr>
          <a:xfrm flipH="1">
            <a:off x="1895164" y="5245037"/>
            <a:ext cx="462211" cy="82920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pic>
        <p:nvPicPr>
          <p:cNvPr id="34" name="图片 33">
            <a:extLst>
              <a:ext uri="{FF2B5EF4-FFF2-40B4-BE49-F238E27FC236}">
                <a16:creationId xmlns:a16="http://schemas.microsoft.com/office/drawing/2014/main" id="{6D94DC1E-83E1-3B49-AFDD-DE46B87C4DF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27174" y="652187"/>
            <a:ext cx="864112" cy="917379"/>
          </a:xfrm>
          <a:prstGeom prst="rect">
            <a:avLst/>
          </a:prstGeom>
        </p:spPr>
      </p:pic>
      <p:pic>
        <p:nvPicPr>
          <p:cNvPr id="24" name="图片 23">
            <a:extLst>
              <a:ext uri="{FF2B5EF4-FFF2-40B4-BE49-F238E27FC236}">
                <a16:creationId xmlns:a16="http://schemas.microsoft.com/office/drawing/2014/main" id="{70D1DCEF-2404-C14A-AEC9-10CD6C0B5B8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63165" y="4710969"/>
            <a:ext cx="485156" cy="479040"/>
          </a:xfrm>
          <a:prstGeom prst="rect">
            <a:avLst/>
          </a:prstGeom>
        </p:spPr>
      </p:pic>
      <p:pic>
        <p:nvPicPr>
          <p:cNvPr id="26" name="图片 25">
            <a:extLst>
              <a:ext uri="{FF2B5EF4-FFF2-40B4-BE49-F238E27FC236}">
                <a16:creationId xmlns:a16="http://schemas.microsoft.com/office/drawing/2014/main" id="{BC70BC3E-D779-EA41-9852-9F09C08EF12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263071" y="4700283"/>
            <a:ext cx="485156" cy="479040"/>
          </a:xfrm>
          <a:prstGeom prst="rect">
            <a:avLst/>
          </a:prstGeom>
        </p:spPr>
      </p:pic>
    </p:spTree>
    <p:extLst>
      <p:ext uri="{BB962C8B-B14F-4D97-AF65-F5344CB8AC3E}">
        <p14:creationId xmlns:p14="http://schemas.microsoft.com/office/powerpoint/2010/main" val="58083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3021" y="3296097"/>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2.xml><?xml version="1.0" encoding="utf-8"?>
<ds:datastoreItem xmlns:ds="http://schemas.openxmlformats.org/officeDocument/2006/customXml" ds:itemID="{613C568A-0C46-4592-BB68-CDB41342D77A}">
  <ds:schemaRefs>
    <ds:schemaRef ds:uri="http://purl.org/dc/elements/1.1/"/>
    <ds:schemaRef ds:uri="http://schemas.microsoft.com/office/2006/metadata/properties"/>
    <ds:schemaRef ds:uri="http://purl.org/dc/term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58327</TotalTime>
  <Words>513</Words>
  <Application>Microsoft Macintosh PowerPoint</Application>
  <PresentationFormat>宽屏</PresentationFormat>
  <Paragraphs>31</Paragraphs>
  <Slides>6</Slides>
  <Notes>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6</vt:i4>
      </vt:variant>
    </vt:vector>
  </HeadingPairs>
  <TitlesOfParts>
    <vt:vector size="12" baseType="lpstr">
      <vt:lpstr>Microsoft YaHei</vt:lpstr>
      <vt:lpstr>Arial</vt:lpstr>
      <vt:lpstr>Calibri</vt:lpstr>
      <vt:lpstr>Times New Roman</vt:lpstr>
      <vt:lpstr>Wingdings</vt:lpstr>
      <vt:lpstr>Office Theme</vt:lpstr>
      <vt:lpstr>    Motivation of supporting passive IoT </vt:lpstr>
      <vt:lpstr>Motivation of supporting Passive IoT</vt:lpstr>
      <vt:lpstr>Motivation of supporting Passive IoT</vt:lpstr>
      <vt:lpstr>Use case 1: Cargo warehousing registration</vt:lpstr>
      <vt:lpstr>Use case 2: Cargo Tracking</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xiaobo_d2</cp:lastModifiedBy>
  <cp:revision>433</cp:revision>
  <dcterms:created xsi:type="dcterms:W3CDTF">2019-03-13T01:38:36Z</dcterms:created>
  <dcterms:modified xsi:type="dcterms:W3CDTF">2022-02-04T16:23:04Z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(3)j5DyKr/9ztn2R3WhsbN2tKLwFsa7oHYXQVnp0tIZ/+0Hze0xIfyIprhkhhCA6/mLnwNF+9Ol
fB76OGGHaQsn4AtAra4o5hGlBf9SGcByym32dnNr8lTDugm9pcwSVqzVLW5t0oMSZcVdHbal
Bljy71TdMU67HjwQgF+NEZfTRH++lwzg/mElTNDOLZ0ccAJYay5QRiY4nTazwaNilIC6gWk4
+Tttt4q5J/KMLVGMrH</vt:lpwstr>
  </property>
  <property fmtid="{D5CDD505-2E9C-101B-9397-08002B2CF9AE}" pid="4" name="_2015_ms_pID_7253431">
    <vt:lpwstr>Ma2CcSAAA8Gnp4sZzsPs6puQz/kEo+IBvY1p+sfE8x0HrVm8jNjr6r
4rSETsFQHBkojDKwboIHtrf6OTxksvbHuFIYnWeemj8/3gVA3AQAOTIYKwgcsZRLkK2o3lYL
HD5/yJSH9MahXmEBP1ZdBAjjuWYmlxpu51eXsWGcXOIaVo+iAE6BJPrAt2KEIUF9pYMR2IWE
y0c10tiUADp3sKbpLKeEREOuxy0Z41x8HsY7</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rSMWCN/yLONsXB4oX7szqmo=</vt:lpwstr>
  </property>
</Properties>
</file>