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4" r:id="rId6"/>
    <p:sldId id="265" r:id="rId7"/>
    <p:sldId id="266"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6" autoAdjust="0"/>
    <p:restoredTop sz="94660"/>
  </p:normalViewPr>
  <p:slideViewPr>
    <p:cSldViewPr snapToGrid="0">
      <p:cViewPr varScale="1">
        <p:scale>
          <a:sx n="91" d="100"/>
          <a:sy n="91" d="100"/>
        </p:scale>
        <p:origin x="102"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ltLang="zh-CN" smtClean="0"/>
              <a:t>Click to edit Master title style</a:t>
            </a:r>
            <a:endParaRPr lang="zh-CN"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302309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749113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721266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734093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410321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38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825625"/>
            <a:ext cx="5181600" cy="435133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32769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384869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762957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698842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300524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E3D8A928-713B-4295-9BD6-9D47C1CB92BB}" type="datetimeFigureOut">
              <a:rPr lang="zh-CN" altLang="en-US" smtClean="0"/>
              <a:t>2021/10/20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192244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smtClean="0"/>
              <a:t>Click to edit Master title style</a:t>
            </a:r>
            <a:endParaRPr lang="zh-CN"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D8A928-713B-4295-9BD6-9D47C1CB92BB}" type="datetimeFigureOut">
              <a:rPr lang="zh-CN" altLang="en-US" smtClean="0"/>
              <a:t>2021/10/20</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3E4ADA-6938-4412-AE00-7D54CF941AE1}" type="slidenum">
              <a:rPr lang="zh-CN" altLang="en-US" smtClean="0"/>
              <a:t>‹#›</a:t>
            </a:fld>
            <a:endParaRPr lang="zh-CN" altLang="en-US"/>
          </a:p>
        </p:txBody>
      </p:sp>
    </p:spTree>
    <p:extLst>
      <p:ext uri="{BB962C8B-B14F-4D97-AF65-F5344CB8AC3E}">
        <p14:creationId xmlns:p14="http://schemas.microsoft.com/office/powerpoint/2010/main" val="2075152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file:///C:\Users\almodovarchicojl\Desktop\TSGS1_95e_EM_August2021\docs\S1-213193.zip" TargetMode="External"/><Relationship Id="rId7" Type="http://schemas.openxmlformats.org/officeDocument/2006/relationships/hyperlink" Target="file:///C:\Users\almodovarchicojl\Desktop\TSGS1_95e_EM_August2021\docs\S1-213085.zip" TargetMode="External"/><Relationship Id="rId2" Type="http://schemas.openxmlformats.org/officeDocument/2006/relationships/hyperlink" Target="file:///C:\Users\almodovarchicojl\Desktop\TSGS1_95e_EM_August2021\docs\S1-213179.zip" TargetMode="External"/><Relationship Id="rId1" Type="http://schemas.openxmlformats.org/officeDocument/2006/relationships/slideLayout" Target="../slideLayouts/slideLayout2.xml"/><Relationship Id="rId6" Type="http://schemas.openxmlformats.org/officeDocument/2006/relationships/hyperlink" Target="file:///C:\Users\almodovarchicojl\Desktop\TSGS1_95e_EM_August2021\docs\S1-213084.zip" TargetMode="External"/><Relationship Id="rId5" Type="http://schemas.openxmlformats.org/officeDocument/2006/relationships/hyperlink" Target="file:///C:\Users\almodovarchicojl\Desktop\TSGS1_95e_EM_August2021\docs\S1-213177.zip" TargetMode="External"/><Relationship Id="rId4" Type="http://schemas.openxmlformats.org/officeDocument/2006/relationships/hyperlink" Target="file:///C:\Users\almodovarchicojl\Desktop\TSGS1_95e_EM_August2021\docs\S1-213119.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3GPP SA1 clarifications on problematic UAV</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lstStyle/>
          <a:p>
            <a:r>
              <a:rPr lang="en-GB" altLang="zh-CN" dirty="0" smtClean="0"/>
              <a:t>TS 22.125 contains a controversial requirement which has been subject to discussion for several meetings. The current formulation is:</a:t>
            </a:r>
          </a:p>
          <a:p>
            <a:r>
              <a:rPr lang="en-GB" altLang="zh-CN" i="1" dirty="0">
                <a:solidFill>
                  <a:srgbClr val="FF0000"/>
                </a:solidFill>
              </a:rPr>
              <a:t>[R-5.1-017] The 3GPP system shall support the UTM in detection of UAV operating without authorization.</a:t>
            </a:r>
            <a:endParaRPr lang="zh-CN" altLang="zh-CN" dirty="0">
              <a:solidFill>
                <a:srgbClr val="FF0000"/>
              </a:solidFill>
            </a:endParaRPr>
          </a:p>
          <a:p>
            <a:r>
              <a:rPr lang="en-GB" altLang="zh-CN" dirty="0" smtClean="0"/>
              <a:t>At </a:t>
            </a:r>
            <a:r>
              <a:rPr lang="en-GB" altLang="zh-CN" dirty="0" smtClean="0"/>
              <a:t>SA1</a:t>
            </a:r>
            <a:r>
              <a:rPr lang="en-GB" altLang="zh-CN" dirty="0"/>
              <a:t>#</a:t>
            </a:r>
            <a:r>
              <a:rPr lang="en-GB" altLang="zh-CN" dirty="0" smtClean="0"/>
              <a:t>95e</a:t>
            </a:r>
            <a:r>
              <a:rPr lang="en-GB" altLang="zh-CN" dirty="0" smtClean="0"/>
              <a:t> </a:t>
            </a:r>
            <a:r>
              <a:rPr lang="en-GB" altLang="zh-CN" dirty="0" smtClean="0"/>
              <a:t>we </a:t>
            </a:r>
            <a:r>
              <a:rPr lang="en-GB" altLang="zh-CN" dirty="0" smtClean="0"/>
              <a:t>had </a:t>
            </a:r>
            <a:r>
              <a:rPr lang="en-GB" altLang="zh-CN" dirty="0" smtClean="0"/>
              <a:t>the following related documents:</a:t>
            </a:r>
          </a:p>
          <a:p>
            <a:endParaRPr lang="zh-CN" altLang="en-US" dirty="0"/>
          </a:p>
        </p:txBody>
      </p:sp>
      <p:graphicFrame>
        <p:nvGraphicFramePr>
          <p:cNvPr id="5" name="Table 4"/>
          <p:cNvGraphicFramePr>
            <a:graphicFrameLocks noGrp="1"/>
          </p:cNvGraphicFramePr>
          <p:nvPr>
            <p:extLst>
              <p:ext uri="{D42A27DB-BD31-4B8C-83A1-F6EECF244321}">
                <p14:modId xmlns:p14="http://schemas.microsoft.com/office/powerpoint/2010/main" val="337103904"/>
              </p:ext>
            </p:extLst>
          </p:nvPr>
        </p:nvGraphicFramePr>
        <p:xfrm>
          <a:off x="417636" y="4124435"/>
          <a:ext cx="11496067" cy="2601367"/>
        </p:xfrm>
        <a:graphic>
          <a:graphicData uri="http://schemas.openxmlformats.org/drawingml/2006/table">
            <a:tbl>
              <a:tblPr firstRow="1" firstCol="1" lastRow="1" lastCol="1" bandRow="1" bandCol="1">
                <a:tableStyleId>{69CF1AB2-1976-4502-BF36-3FF5EA218861}</a:tableStyleId>
              </a:tblPr>
              <a:tblGrid>
                <a:gridCol w="795309"/>
                <a:gridCol w="1462942"/>
                <a:gridCol w="3394026"/>
                <a:gridCol w="5843790"/>
              </a:tblGrid>
              <a:tr h="408107">
                <a:tc>
                  <a:txBody>
                    <a:bodyPr/>
                    <a:lstStyle/>
                    <a:p>
                      <a:pPr>
                        <a:lnSpc>
                          <a:spcPct val="115000"/>
                        </a:lnSpc>
                        <a:spcAft>
                          <a:spcPts val="0"/>
                        </a:spcAft>
                      </a:pPr>
                      <a:r>
                        <a:rPr lang="en-GB" sz="1600" dirty="0">
                          <a:effectLst/>
                        </a:rPr>
                        <a:t>IN</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u="sng" dirty="0">
                          <a:effectLst/>
                          <a:hlinkClick r:id="rId2"/>
                        </a:rPr>
                        <a:t>S1-213179</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nl-NL" sz="1600" b="0" dirty="0">
                          <a:effectLst/>
                        </a:rPr>
                        <a:t>S1-211273/ GSMA ACJA LS_UAV</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IN</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3"/>
                        </a:rPr>
                        <a:t>S1-213193</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S2-214916</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to GSMA-ACJA: 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OUT</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4"/>
                        </a:rPr>
                        <a:t>S1-213119</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Huawei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on 3GPP SA1 clarifications on problematic UAV</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CR</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5"/>
                        </a:rPr>
                        <a:t>S1-213177</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Huawei</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22.125v17.3.0  CR on requirements for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OUT</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u="sng">
                          <a:effectLst/>
                          <a:hlinkClick r:id="rId6"/>
                        </a:rPr>
                        <a:t>S1-213084</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Qualcomm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Reply LS on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r h="408107">
                <a:tc>
                  <a:txBody>
                    <a:bodyPr/>
                    <a:lstStyle/>
                    <a:p>
                      <a:pPr>
                        <a:lnSpc>
                          <a:spcPct val="115000"/>
                        </a:lnSpc>
                        <a:spcAft>
                          <a:spcPts val="0"/>
                        </a:spcAft>
                      </a:pPr>
                      <a:r>
                        <a:rPr lang="en-GB" sz="1600">
                          <a:effectLst/>
                        </a:rPr>
                        <a:t>CR</a:t>
                      </a:r>
                      <a:endParaRPr lang="zh-CN"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u="sng">
                          <a:effectLst/>
                          <a:hlinkClick r:id="rId7"/>
                        </a:rPr>
                        <a:t>S1-213085</a:t>
                      </a:r>
                      <a:endParaRPr lang="zh-CN" sz="1600" b="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b="0" dirty="0">
                          <a:effectLst/>
                        </a:rPr>
                        <a:t>Qualcomm </a:t>
                      </a:r>
                      <a:endParaRPr lang="zh-CN" sz="1600" b="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nSpc>
                          <a:spcPct val="115000"/>
                        </a:lnSpc>
                        <a:spcAft>
                          <a:spcPts val="0"/>
                        </a:spcAft>
                      </a:pPr>
                      <a:r>
                        <a:rPr lang="en-GB" sz="1600" dirty="0">
                          <a:effectLst/>
                        </a:rPr>
                        <a:t>22.125v17.3.0 CR on problematic UAVs</a:t>
                      </a:r>
                      <a:endParaRPr lang="zh-CN"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299343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Background</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GB" altLang="zh-CN" dirty="0" smtClean="0"/>
              <a:t>At the opening </a:t>
            </a:r>
            <a:r>
              <a:rPr lang="en-GB" altLang="zh-CN" dirty="0" smtClean="0"/>
              <a:t>call on SA1#95e, </a:t>
            </a:r>
            <a:r>
              <a:rPr lang="en-GB" altLang="zh-CN" dirty="0" smtClean="0"/>
              <a:t>there was discussion of the various proposals and one suggested way forward was to add a NOTE </a:t>
            </a:r>
            <a:r>
              <a:rPr lang="en-GB" altLang="zh-CN" dirty="0" smtClean="0"/>
              <a:t>to </a:t>
            </a:r>
            <a:r>
              <a:rPr lang="en-GB" altLang="zh-CN" dirty="0" smtClean="0"/>
              <a:t>the requirement to describe the scenarios to which it is applicable</a:t>
            </a:r>
          </a:p>
          <a:p>
            <a:r>
              <a:rPr lang="en-GB" altLang="zh-CN" dirty="0" smtClean="0"/>
              <a:t>The </a:t>
            </a:r>
            <a:r>
              <a:rPr lang="en-GB" altLang="zh-CN" dirty="0" smtClean="0"/>
              <a:t>wording of the NOTE reflects different opinions about which scenarios the 3GPP Network should notify the UTM of an airborne UE</a:t>
            </a:r>
          </a:p>
          <a:p>
            <a:r>
              <a:rPr lang="en-GB" altLang="zh-CN" dirty="0" smtClean="0"/>
              <a:t>2 proposals were discussed </a:t>
            </a:r>
            <a:r>
              <a:rPr lang="en-GB" altLang="zh-CN" dirty="0"/>
              <a:t>at </a:t>
            </a:r>
            <a:r>
              <a:rPr lang="en-GB" altLang="zh-CN" dirty="0" smtClean="0"/>
              <a:t>SA1#95e</a:t>
            </a:r>
            <a:r>
              <a:rPr lang="en-GB" altLang="zh-CN" dirty="0"/>
              <a:t> </a:t>
            </a:r>
            <a:r>
              <a:rPr lang="en-GB" altLang="zh-CN" dirty="0" smtClean="0"/>
              <a:t>which are captured on the next slide</a:t>
            </a:r>
          </a:p>
          <a:p>
            <a:r>
              <a:rPr lang="en-GB" altLang="zh-CN" dirty="0" smtClean="0"/>
              <a:t>An indicative show of hands showed that 8 companies supported Proposal 1, and 3 companies supported Proposal 2</a:t>
            </a:r>
            <a:endParaRPr lang="zh-CN" altLang="en-US" dirty="0"/>
          </a:p>
        </p:txBody>
      </p:sp>
    </p:spTree>
    <p:extLst>
      <p:ext uri="{BB962C8B-B14F-4D97-AF65-F5344CB8AC3E}">
        <p14:creationId xmlns:p14="http://schemas.microsoft.com/office/powerpoint/2010/main" val="5266630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NOTE Proposals</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20000"/>
          </a:bodyPr>
          <a:lstStyle/>
          <a:p>
            <a:r>
              <a:rPr lang="en-GB" altLang="zh-CN" dirty="0" smtClean="0"/>
              <a:t>There are currently 2 proposals:</a:t>
            </a:r>
          </a:p>
          <a:p>
            <a:r>
              <a:rPr lang="en-US" altLang="zh-CN" i="1" dirty="0" smtClean="0"/>
              <a:t>NOTE: the requirement above covers a scenario where a UAV has become airborne but </a:t>
            </a:r>
            <a:r>
              <a:rPr lang="en-US" altLang="zh-CN" b="1" i="1" dirty="0" smtClean="0"/>
              <a:t>has not received a positive authorization response from the UTM</a:t>
            </a:r>
            <a:r>
              <a:rPr lang="en-US" altLang="zh-CN" i="1" dirty="0" smtClean="0"/>
              <a:t>. In such case, some information could be made available (from the 3GPP system) to the UTM if needed, for example the UE location, its 3GPP identity and UTM credentials provided by the UAV.</a:t>
            </a:r>
          </a:p>
          <a:p>
            <a:pPr marL="0" indent="0">
              <a:buNone/>
            </a:pPr>
            <a:r>
              <a:rPr lang="en-GB" altLang="zh-CN" dirty="0" smtClean="0"/>
              <a:t>and </a:t>
            </a:r>
            <a:endParaRPr lang="en-GB" altLang="zh-CN" dirty="0"/>
          </a:p>
          <a:p>
            <a:r>
              <a:rPr lang="en-US" altLang="zh-CN" i="1" dirty="0"/>
              <a:t>NOTE: the requirement above covers a scenario where a UAV has registered with the 3GPP system and </a:t>
            </a:r>
            <a:r>
              <a:rPr lang="en-US" altLang="zh-CN" b="1" i="1" dirty="0"/>
              <a:t>has attempted but failed to get authorized by the UTM, </a:t>
            </a:r>
            <a:r>
              <a:rPr lang="en-US" altLang="zh-CN" i="1" dirty="0"/>
              <a:t>and has become airborne. </a:t>
            </a:r>
            <a:r>
              <a:rPr lang="en-US" altLang="zh-CN" i="1" dirty="0" smtClean="0"/>
              <a:t>In such case, some information could be made available (from the 3GPP system) to the UTM if needed, for example the UE location, its 3GPP identity and UTM credentials provided by the UAV.</a:t>
            </a:r>
            <a:endParaRPr lang="zh-CN" altLang="zh-CN" dirty="0" smtClean="0"/>
          </a:p>
          <a:p>
            <a:endParaRPr lang="zh-CN" altLang="en-US" dirty="0"/>
          </a:p>
        </p:txBody>
      </p:sp>
      <p:sp>
        <p:nvSpPr>
          <p:cNvPr id="4" name="Rectangle 3"/>
          <p:cNvSpPr/>
          <p:nvPr/>
        </p:nvSpPr>
        <p:spPr>
          <a:xfrm>
            <a:off x="838200" y="2175029"/>
            <a:ext cx="10515600" cy="1535837"/>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
          <p:cNvSpPr/>
          <p:nvPr/>
        </p:nvSpPr>
        <p:spPr>
          <a:xfrm>
            <a:off x="838200" y="4086904"/>
            <a:ext cx="10515600" cy="1807869"/>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280342" y="1798991"/>
            <a:ext cx="1168397" cy="369332"/>
          </a:xfrm>
          <a:prstGeom prst="rect">
            <a:avLst/>
          </a:prstGeom>
          <a:noFill/>
        </p:spPr>
        <p:txBody>
          <a:bodyPr wrap="none" rtlCol="0">
            <a:spAutoFit/>
          </a:bodyPr>
          <a:lstStyle/>
          <a:p>
            <a:r>
              <a:rPr lang="en-GB" altLang="zh-CN" dirty="0" smtClean="0">
                <a:solidFill>
                  <a:srgbClr val="FF0000"/>
                </a:solidFill>
              </a:rPr>
              <a:t>Proposal 1</a:t>
            </a:r>
            <a:endParaRPr lang="zh-CN" altLang="en-US" dirty="0">
              <a:solidFill>
                <a:srgbClr val="FF0000"/>
              </a:solidFill>
            </a:endParaRPr>
          </a:p>
        </p:txBody>
      </p:sp>
      <p:sp>
        <p:nvSpPr>
          <p:cNvPr id="7" name="TextBox 6"/>
          <p:cNvSpPr txBox="1"/>
          <p:nvPr/>
        </p:nvSpPr>
        <p:spPr>
          <a:xfrm>
            <a:off x="10232872" y="3737500"/>
            <a:ext cx="1168397" cy="369332"/>
          </a:xfrm>
          <a:prstGeom prst="rect">
            <a:avLst/>
          </a:prstGeom>
          <a:noFill/>
        </p:spPr>
        <p:txBody>
          <a:bodyPr wrap="none" rtlCol="0">
            <a:spAutoFit/>
          </a:bodyPr>
          <a:lstStyle/>
          <a:p>
            <a:r>
              <a:rPr lang="en-GB" altLang="zh-CN" dirty="0" smtClean="0">
                <a:solidFill>
                  <a:srgbClr val="FF0000"/>
                </a:solidFill>
              </a:rPr>
              <a:t>Proposal 2</a:t>
            </a:r>
            <a:endParaRPr lang="zh-CN" altLang="en-US" dirty="0">
              <a:solidFill>
                <a:srgbClr val="FF0000"/>
              </a:solidFill>
            </a:endParaRPr>
          </a:p>
        </p:txBody>
      </p:sp>
    </p:spTree>
    <p:extLst>
      <p:ext uri="{BB962C8B-B14F-4D97-AF65-F5344CB8AC3E}">
        <p14:creationId xmlns:p14="http://schemas.microsoft.com/office/powerpoint/2010/main" val="41169550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NOTE Analysis</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GB" altLang="zh-CN" dirty="0" smtClean="0"/>
              <a:t>Proposal 1: Covers every scenario where the 3GPP Network detects an airborne UE which has not been authorised by the UTM (e.g. did not attempt, refused, incomplete)</a:t>
            </a:r>
          </a:p>
          <a:p>
            <a:pPr lvl="1"/>
            <a:r>
              <a:rPr lang="en-GB" altLang="zh-CN" b="0" dirty="0" smtClean="0">
                <a:effectLst/>
              </a:rPr>
              <a:t>S1-213179</a:t>
            </a:r>
            <a:r>
              <a:rPr lang="en-GB" altLang="zh-CN" dirty="0" smtClean="0"/>
              <a:t>/ACJA LS scenarios A, B, &amp;C</a:t>
            </a:r>
          </a:p>
          <a:p>
            <a:endParaRPr lang="en-GB" altLang="zh-CN" dirty="0" smtClean="0"/>
          </a:p>
          <a:p>
            <a:r>
              <a:rPr lang="en-GB" altLang="zh-CN" dirty="0" smtClean="0"/>
              <a:t>Proposal 2: Covers the scenario where the UTM has refused authorisation to the UAV but the UAV becomes airborne anyway</a:t>
            </a:r>
          </a:p>
          <a:p>
            <a:pPr lvl="1"/>
            <a:r>
              <a:rPr lang="en-GB" altLang="zh-CN" b="0" dirty="0" smtClean="0">
                <a:effectLst/>
              </a:rPr>
              <a:t>S1-213179</a:t>
            </a:r>
            <a:r>
              <a:rPr lang="en-GB" altLang="zh-CN" dirty="0" smtClean="0"/>
              <a:t>/ACJA LS scenario </a:t>
            </a:r>
            <a:r>
              <a:rPr lang="en-GB" altLang="zh-CN" dirty="0" smtClean="0"/>
              <a:t>C</a:t>
            </a:r>
            <a:endParaRPr lang="en-GB" altLang="zh-CN" dirty="0" smtClean="0"/>
          </a:p>
        </p:txBody>
      </p:sp>
    </p:spTree>
    <p:extLst>
      <p:ext uri="{BB962C8B-B14F-4D97-AF65-F5344CB8AC3E}">
        <p14:creationId xmlns:p14="http://schemas.microsoft.com/office/powerpoint/2010/main" val="14022300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45724" y="6134470"/>
            <a:ext cx="10777492" cy="355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45724" y="3614692"/>
            <a:ext cx="10777492" cy="3551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54214" y="3271993"/>
            <a:ext cx="1755289" cy="369332"/>
          </a:xfrm>
          <a:prstGeom prst="rect">
            <a:avLst/>
          </a:prstGeom>
          <a:noFill/>
        </p:spPr>
        <p:txBody>
          <a:bodyPr wrap="none" rtlCol="0">
            <a:spAutoFit/>
          </a:bodyPr>
          <a:lstStyle/>
          <a:p>
            <a:r>
              <a:rPr lang="en-GB" altLang="zh-CN" dirty="0" smtClean="0">
                <a:solidFill>
                  <a:srgbClr val="FF0000"/>
                </a:solidFill>
              </a:rPr>
              <a:t>Height threshold</a:t>
            </a:r>
            <a:endParaRPr lang="zh-CN" altLang="en-US" dirty="0">
              <a:solidFill>
                <a:srgbClr val="FF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6601" y="2046712"/>
            <a:ext cx="1080301" cy="76123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7024" y="2372558"/>
            <a:ext cx="389878" cy="389878"/>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87" y="1692768"/>
            <a:ext cx="2790825" cy="459105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5608" y="3122305"/>
            <a:ext cx="389878" cy="389878"/>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5314" y="2143589"/>
            <a:ext cx="875653" cy="367169"/>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279" y="2263852"/>
            <a:ext cx="389878" cy="389878"/>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3627" y="2295524"/>
            <a:ext cx="389878" cy="389878"/>
          </a:xfrm>
          <a:prstGeom prst="rect">
            <a:avLst/>
          </a:prstGeom>
        </p:spPr>
      </p:pic>
      <p:sp>
        <p:nvSpPr>
          <p:cNvPr id="24" name="Rectangle 23"/>
          <p:cNvSpPr/>
          <p:nvPr/>
        </p:nvSpPr>
        <p:spPr>
          <a:xfrm>
            <a:off x="2577510"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22151" y="1389217"/>
            <a:ext cx="1719282" cy="369332"/>
          </a:xfrm>
          <a:prstGeom prst="rect">
            <a:avLst/>
          </a:prstGeom>
          <a:noFill/>
        </p:spPr>
        <p:txBody>
          <a:bodyPr wrap="square" rtlCol="0">
            <a:spAutoFit/>
          </a:bodyPr>
          <a:lstStyle/>
          <a:p>
            <a:pPr algn="ctr"/>
            <a:r>
              <a:rPr lang="en-GB" altLang="zh-CN" dirty="0" smtClean="0">
                <a:solidFill>
                  <a:srgbClr val="FF0000"/>
                </a:solidFill>
              </a:rPr>
              <a:t>Did not attempt</a:t>
            </a:r>
            <a:endParaRPr lang="zh-CN" altLang="en-US" dirty="0">
              <a:solidFill>
                <a:srgbClr val="FF0000"/>
              </a:solidFill>
            </a:endParaRP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6540" y="2143589"/>
            <a:ext cx="875653" cy="367169"/>
          </a:xfrm>
          <a:prstGeom prst="rect">
            <a:avLst/>
          </a:prstGeom>
        </p:spPr>
      </p:pic>
      <p:sp>
        <p:nvSpPr>
          <p:cNvPr id="28" name="Rectangle 27"/>
          <p:cNvSpPr/>
          <p:nvPr/>
        </p:nvSpPr>
        <p:spPr>
          <a:xfrm>
            <a:off x="4388736"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233377" y="1389217"/>
            <a:ext cx="1719282" cy="369332"/>
          </a:xfrm>
          <a:prstGeom prst="rect">
            <a:avLst/>
          </a:prstGeom>
          <a:noFill/>
        </p:spPr>
        <p:txBody>
          <a:bodyPr wrap="square" rtlCol="0">
            <a:spAutoFit/>
          </a:bodyPr>
          <a:lstStyle/>
          <a:p>
            <a:pPr algn="ctr"/>
            <a:r>
              <a:rPr lang="en-GB" altLang="zh-CN" dirty="0" smtClean="0">
                <a:solidFill>
                  <a:srgbClr val="FF0000"/>
                </a:solidFill>
              </a:rPr>
              <a:t>Incomplete</a:t>
            </a:r>
            <a:endParaRPr lang="zh-CN" altLang="en-US" dirty="0">
              <a:solidFill>
                <a:srgbClr val="FF0000"/>
              </a:solidFill>
            </a:endParaRPr>
          </a:p>
        </p:txBody>
      </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472" y="2143589"/>
            <a:ext cx="875653" cy="367169"/>
          </a:xfrm>
          <a:prstGeom prst="rect">
            <a:avLst/>
          </a:prstGeom>
        </p:spPr>
      </p:pic>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5437" y="2263852"/>
            <a:ext cx="389878" cy="389878"/>
          </a:xfrm>
          <a:prstGeom prst="rect">
            <a:avLst/>
          </a:prstGeom>
        </p:spPr>
      </p:pic>
      <p:sp>
        <p:nvSpPr>
          <p:cNvPr id="32" name="Rectangle 31"/>
          <p:cNvSpPr/>
          <p:nvPr/>
        </p:nvSpPr>
        <p:spPr>
          <a:xfrm>
            <a:off x="6257668"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102309" y="1389217"/>
            <a:ext cx="1719282" cy="369332"/>
          </a:xfrm>
          <a:prstGeom prst="rect">
            <a:avLst/>
          </a:prstGeom>
          <a:noFill/>
        </p:spPr>
        <p:txBody>
          <a:bodyPr wrap="square" rtlCol="0">
            <a:spAutoFit/>
          </a:bodyPr>
          <a:lstStyle/>
          <a:p>
            <a:pPr algn="ctr"/>
            <a:r>
              <a:rPr lang="en-GB" altLang="zh-CN" dirty="0" smtClean="0">
                <a:solidFill>
                  <a:srgbClr val="FF0000"/>
                </a:solidFill>
              </a:rPr>
              <a:t>Rejected</a:t>
            </a:r>
            <a:endParaRPr lang="zh-CN" altLang="en-US" dirty="0">
              <a:solidFill>
                <a:srgbClr val="FF0000"/>
              </a:solidFill>
            </a:endParaRPr>
          </a:p>
        </p:txBody>
      </p:sp>
      <p:sp>
        <p:nvSpPr>
          <p:cNvPr id="34" name="TextBox 33"/>
          <p:cNvSpPr txBox="1"/>
          <p:nvPr/>
        </p:nvSpPr>
        <p:spPr>
          <a:xfrm>
            <a:off x="2422150" y="1090714"/>
            <a:ext cx="5244081" cy="369332"/>
          </a:xfrm>
          <a:prstGeom prst="rect">
            <a:avLst/>
          </a:prstGeom>
          <a:noFill/>
        </p:spPr>
        <p:txBody>
          <a:bodyPr wrap="square" rtlCol="0">
            <a:spAutoFit/>
          </a:bodyPr>
          <a:lstStyle/>
          <a:p>
            <a:pPr algn="ctr"/>
            <a:r>
              <a:rPr lang="en-GB" altLang="zh-CN" dirty="0" smtClean="0">
                <a:solidFill>
                  <a:srgbClr val="FF0000"/>
                </a:solidFill>
              </a:rPr>
              <a:t>UTM Registration</a:t>
            </a:r>
            <a:endParaRPr lang="zh-CN" altLang="en-US" dirty="0">
              <a:solidFill>
                <a:srgbClr val="FF0000"/>
              </a:solidFill>
            </a:endParaRPr>
          </a:p>
        </p:txBody>
      </p:sp>
      <p:sp>
        <p:nvSpPr>
          <p:cNvPr id="23" name="Title 1"/>
          <p:cNvSpPr>
            <a:spLocks noGrp="1"/>
          </p:cNvSpPr>
          <p:nvPr>
            <p:ph type="title"/>
          </p:nvPr>
        </p:nvSpPr>
        <p:spPr>
          <a:xfrm>
            <a:off x="838200" y="365125"/>
            <a:ext cx="10515600" cy="1325563"/>
          </a:xfrm>
        </p:spPr>
        <p:txBody>
          <a:bodyPr/>
          <a:lstStyle/>
          <a:p>
            <a:pPr>
              <a:lnSpc>
                <a:spcPct val="115000"/>
              </a:lnSpc>
              <a:spcAft>
                <a:spcPts val="0"/>
              </a:spcAft>
            </a:pPr>
            <a:r>
              <a:rPr lang="en-GB" altLang="zh-CN" dirty="0" smtClean="0">
                <a:effectLst/>
              </a:rPr>
              <a:t>Proposal 1</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67556" y="3122305"/>
            <a:ext cx="723530" cy="723530"/>
          </a:xfrm>
          <a:prstGeom prst="rect">
            <a:avLst/>
          </a:prstGeom>
        </p:spPr>
      </p:pic>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0046" y="2246809"/>
            <a:ext cx="723530" cy="723530"/>
          </a:xfrm>
          <a:prstGeom prst="rect">
            <a:avLst/>
          </a:prstGeom>
        </p:spPr>
      </p:pic>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03466" y="2263852"/>
            <a:ext cx="723530" cy="723530"/>
          </a:xfrm>
          <a:prstGeom prst="rect">
            <a:avLst/>
          </a:prstGeom>
        </p:spPr>
      </p:pic>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5963" y="2256994"/>
            <a:ext cx="723530" cy="723530"/>
          </a:xfrm>
          <a:prstGeom prst="rect">
            <a:avLst/>
          </a:prstGeom>
        </p:spPr>
      </p:pic>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8460" y="2246809"/>
            <a:ext cx="723530" cy="723530"/>
          </a:xfrm>
          <a:prstGeom prst="rect">
            <a:avLst/>
          </a:prstGeom>
        </p:spPr>
      </p:pic>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6231" y="5258974"/>
            <a:ext cx="723530" cy="723530"/>
          </a:xfrm>
          <a:prstGeom prst="rect">
            <a:avLst/>
          </a:prstGeom>
        </p:spPr>
      </p:pic>
      <p:sp>
        <p:nvSpPr>
          <p:cNvPr id="39" name="TextBox 38"/>
          <p:cNvSpPr txBox="1"/>
          <p:nvPr/>
        </p:nvSpPr>
        <p:spPr>
          <a:xfrm>
            <a:off x="8515165" y="5436073"/>
            <a:ext cx="1705467" cy="369332"/>
          </a:xfrm>
          <a:prstGeom prst="rect">
            <a:avLst/>
          </a:prstGeom>
          <a:noFill/>
        </p:spPr>
        <p:txBody>
          <a:bodyPr wrap="none" rtlCol="0">
            <a:spAutoFit/>
          </a:bodyPr>
          <a:lstStyle/>
          <a:p>
            <a:r>
              <a:rPr lang="en-GB" altLang="zh-CN" dirty="0" smtClean="0">
                <a:solidFill>
                  <a:srgbClr val="FF0000"/>
                </a:solidFill>
              </a:rPr>
              <a:t>= report to UTM</a:t>
            </a:r>
            <a:endParaRPr lang="zh-CN" altLang="en-US" dirty="0">
              <a:solidFill>
                <a:srgbClr val="FF0000"/>
              </a:solidFill>
            </a:endParaRPr>
          </a:p>
        </p:txBody>
      </p:sp>
    </p:spTree>
    <p:extLst>
      <p:ext uri="{BB962C8B-B14F-4D97-AF65-F5344CB8AC3E}">
        <p14:creationId xmlns:p14="http://schemas.microsoft.com/office/powerpoint/2010/main" val="20781791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745724" y="6134470"/>
            <a:ext cx="10777492" cy="355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45724" y="3614692"/>
            <a:ext cx="10777492" cy="35511"/>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854214" y="3271993"/>
            <a:ext cx="1755289" cy="369332"/>
          </a:xfrm>
          <a:prstGeom prst="rect">
            <a:avLst/>
          </a:prstGeom>
          <a:noFill/>
        </p:spPr>
        <p:txBody>
          <a:bodyPr wrap="none" rtlCol="0">
            <a:spAutoFit/>
          </a:bodyPr>
          <a:lstStyle/>
          <a:p>
            <a:r>
              <a:rPr lang="en-GB" altLang="zh-CN" dirty="0" smtClean="0">
                <a:solidFill>
                  <a:srgbClr val="FF0000"/>
                </a:solidFill>
              </a:rPr>
              <a:t>Height threshold</a:t>
            </a:r>
            <a:endParaRPr lang="zh-CN" altLang="en-US" dirty="0">
              <a:solidFill>
                <a:srgbClr val="FF0000"/>
              </a:solidFill>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6601" y="2046712"/>
            <a:ext cx="1080301" cy="76123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7024" y="2372558"/>
            <a:ext cx="389878" cy="389878"/>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87" y="1692768"/>
            <a:ext cx="2790825" cy="459105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5608" y="3122305"/>
            <a:ext cx="389878" cy="389878"/>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5314" y="2143589"/>
            <a:ext cx="875653" cy="367169"/>
          </a:xfrm>
          <a:prstGeom prst="rect">
            <a:avLst/>
          </a:prstGeom>
        </p:spPr>
      </p:pic>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279" y="2263852"/>
            <a:ext cx="389878" cy="389878"/>
          </a:xfrm>
          <a:prstGeom prst="rect">
            <a:avLst/>
          </a:prstGeom>
        </p:spPr>
      </p:pic>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3627" y="2295524"/>
            <a:ext cx="389878" cy="389878"/>
          </a:xfrm>
          <a:prstGeom prst="rect">
            <a:avLst/>
          </a:prstGeom>
        </p:spPr>
      </p:pic>
      <p:sp>
        <p:nvSpPr>
          <p:cNvPr id="24" name="Rectangle 23"/>
          <p:cNvSpPr/>
          <p:nvPr/>
        </p:nvSpPr>
        <p:spPr>
          <a:xfrm>
            <a:off x="2577510"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22151" y="1389217"/>
            <a:ext cx="1719282" cy="369332"/>
          </a:xfrm>
          <a:prstGeom prst="rect">
            <a:avLst/>
          </a:prstGeom>
          <a:noFill/>
        </p:spPr>
        <p:txBody>
          <a:bodyPr wrap="square" rtlCol="0">
            <a:spAutoFit/>
          </a:bodyPr>
          <a:lstStyle/>
          <a:p>
            <a:pPr algn="ctr"/>
            <a:r>
              <a:rPr lang="en-GB" altLang="zh-CN" dirty="0" smtClean="0">
                <a:solidFill>
                  <a:srgbClr val="FF0000"/>
                </a:solidFill>
              </a:rPr>
              <a:t>Did not attempt</a:t>
            </a:r>
            <a:endParaRPr lang="zh-CN" altLang="en-US" dirty="0">
              <a:solidFill>
                <a:srgbClr val="FF0000"/>
              </a:solidFill>
            </a:endParaRP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66540" y="2143589"/>
            <a:ext cx="875653" cy="367169"/>
          </a:xfrm>
          <a:prstGeom prst="rect">
            <a:avLst/>
          </a:prstGeom>
        </p:spPr>
      </p:pic>
      <p:sp>
        <p:nvSpPr>
          <p:cNvPr id="28" name="Rectangle 27"/>
          <p:cNvSpPr/>
          <p:nvPr/>
        </p:nvSpPr>
        <p:spPr>
          <a:xfrm>
            <a:off x="4388736"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233377" y="1389217"/>
            <a:ext cx="1719282" cy="369332"/>
          </a:xfrm>
          <a:prstGeom prst="rect">
            <a:avLst/>
          </a:prstGeom>
          <a:noFill/>
        </p:spPr>
        <p:txBody>
          <a:bodyPr wrap="square" rtlCol="0">
            <a:spAutoFit/>
          </a:bodyPr>
          <a:lstStyle/>
          <a:p>
            <a:pPr algn="ctr"/>
            <a:r>
              <a:rPr lang="en-GB" altLang="zh-CN" dirty="0" smtClean="0">
                <a:solidFill>
                  <a:srgbClr val="FF0000"/>
                </a:solidFill>
              </a:rPr>
              <a:t>Incomplete</a:t>
            </a:r>
            <a:endParaRPr lang="zh-CN" altLang="en-US" dirty="0">
              <a:solidFill>
                <a:srgbClr val="FF0000"/>
              </a:solidFill>
            </a:endParaRPr>
          </a:p>
        </p:txBody>
      </p:sp>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472" y="2143589"/>
            <a:ext cx="875653" cy="367169"/>
          </a:xfrm>
          <a:prstGeom prst="rect">
            <a:avLst/>
          </a:prstGeom>
        </p:spPr>
      </p:pic>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5437" y="2263852"/>
            <a:ext cx="389878" cy="389878"/>
          </a:xfrm>
          <a:prstGeom prst="rect">
            <a:avLst/>
          </a:prstGeom>
        </p:spPr>
      </p:pic>
      <p:sp>
        <p:nvSpPr>
          <p:cNvPr id="32" name="Rectangle 31"/>
          <p:cNvSpPr/>
          <p:nvPr/>
        </p:nvSpPr>
        <p:spPr>
          <a:xfrm>
            <a:off x="6257668" y="1742840"/>
            <a:ext cx="1408564" cy="106440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102309" y="1389217"/>
            <a:ext cx="1719282" cy="369332"/>
          </a:xfrm>
          <a:prstGeom prst="rect">
            <a:avLst/>
          </a:prstGeom>
          <a:noFill/>
        </p:spPr>
        <p:txBody>
          <a:bodyPr wrap="square" rtlCol="0">
            <a:spAutoFit/>
          </a:bodyPr>
          <a:lstStyle/>
          <a:p>
            <a:pPr algn="ctr"/>
            <a:r>
              <a:rPr lang="en-GB" altLang="zh-CN" dirty="0" smtClean="0">
                <a:solidFill>
                  <a:srgbClr val="FF0000"/>
                </a:solidFill>
              </a:rPr>
              <a:t>Rejected</a:t>
            </a:r>
            <a:endParaRPr lang="zh-CN" altLang="en-US" dirty="0">
              <a:solidFill>
                <a:srgbClr val="FF0000"/>
              </a:solidFill>
            </a:endParaRPr>
          </a:p>
        </p:txBody>
      </p:sp>
      <p:sp>
        <p:nvSpPr>
          <p:cNvPr id="34" name="TextBox 33"/>
          <p:cNvSpPr txBox="1"/>
          <p:nvPr/>
        </p:nvSpPr>
        <p:spPr>
          <a:xfrm>
            <a:off x="2422150" y="1090714"/>
            <a:ext cx="5244081" cy="369332"/>
          </a:xfrm>
          <a:prstGeom prst="rect">
            <a:avLst/>
          </a:prstGeom>
          <a:noFill/>
        </p:spPr>
        <p:txBody>
          <a:bodyPr wrap="square" rtlCol="0">
            <a:spAutoFit/>
          </a:bodyPr>
          <a:lstStyle/>
          <a:p>
            <a:pPr algn="ctr"/>
            <a:r>
              <a:rPr lang="en-GB" altLang="zh-CN" dirty="0" smtClean="0">
                <a:solidFill>
                  <a:srgbClr val="FF0000"/>
                </a:solidFill>
              </a:rPr>
              <a:t>UTM Registration</a:t>
            </a:r>
            <a:endParaRPr lang="zh-CN" altLang="en-US" dirty="0">
              <a:solidFill>
                <a:srgbClr val="FF0000"/>
              </a:solidFill>
            </a:endParaRPr>
          </a:p>
        </p:txBody>
      </p:sp>
      <p:sp>
        <p:nvSpPr>
          <p:cNvPr id="23" name="Title 1"/>
          <p:cNvSpPr>
            <a:spLocks noGrp="1"/>
          </p:cNvSpPr>
          <p:nvPr>
            <p:ph type="title"/>
          </p:nvPr>
        </p:nvSpPr>
        <p:spPr>
          <a:xfrm>
            <a:off x="838200" y="365125"/>
            <a:ext cx="10515600" cy="1325563"/>
          </a:xfrm>
        </p:spPr>
        <p:txBody>
          <a:bodyPr/>
          <a:lstStyle/>
          <a:p>
            <a:pPr>
              <a:lnSpc>
                <a:spcPct val="115000"/>
              </a:lnSpc>
              <a:spcAft>
                <a:spcPts val="0"/>
              </a:spcAft>
            </a:pPr>
            <a:r>
              <a:rPr lang="en-GB" altLang="zh-CN" dirty="0" smtClean="0">
                <a:effectLst/>
              </a:rPr>
              <a:t>Proposal 2</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5963" y="2256994"/>
            <a:ext cx="723530" cy="723530"/>
          </a:xfrm>
          <a:prstGeom prst="rect">
            <a:avLst/>
          </a:prstGeom>
        </p:spPr>
      </p:pic>
      <p:pic>
        <p:nvPicPr>
          <p:cNvPr id="38" name="Picture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66231" y="5258974"/>
            <a:ext cx="723530" cy="723530"/>
          </a:xfrm>
          <a:prstGeom prst="rect">
            <a:avLst/>
          </a:prstGeom>
        </p:spPr>
      </p:pic>
      <p:sp>
        <p:nvSpPr>
          <p:cNvPr id="39" name="TextBox 38"/>
          <p:cNvSpPr txBox="1"/>
          <p:nvPr/>
        </p:nvSpPr>
        <p:spPr>
          <a:xfrm>
            <a:off x="8515165" y="5436073"/>
            <a:ext cx="1705467" cy="369332"/>
          </a:xfrm>
          <a:prstGeom prst="rect">
            <a:avLst/>
          </a:prstGeom>
          <a:noFill/>
        </p:spPr>
        <p:txBody>
          <a:bodyPr wrap="none" rtlCol="0">
            <a:spAutoFit/>
          </a:bodyPr>
          <a:lstStyle/>
          <a:p>
            <a:r>
              <a:rPr lang="en-GB" altLang="zh-CN" dirty="0" smtClean="0">
                <a:solidFill>
                  <a:srgbClr val="FF0000"/>
                </a:solidFill>
              </a:rPr>
              <a:t>= report to UTM</a:t>
            </a:r>
            <a:endParaRPr lang="zh-CN" altLang="en-US" dirty="0">
              <a:solidFill>
                <a:srgbClr val="FF0000"/>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98021" y="2980523"/>
            <a:ext cx="669679" cy="669679"/>
          </a:xfrm>
          <a:prstGeom prst="rect">
            <a:avLst/>
          </a:prstGeom>
        </p:spPr>
      </p:pic>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826910" y="2326750"/>
            <a:ext cx="669679" cy="669679"/>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664448" y="2334404"/>
            <a:ext cx="669679" cy="669679"/>
          </a:xfrm>
          <a:prstGeom prst="rect">
            <a:avLst/>
          </a:prstGeom>
        </p:spPr>
      </p:pic>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389761" y="2418603"/>
            <a:ext cx="669679" cy="669679"/>
          </a:xfrm>
          <a:prstGeom prst="rect">
            <a:avLst/>
          </a:prstGeom>
        </p:spPr>
      </p:pic>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695667" y="4557497"/>
            <a:ext cx="669679" cy="669679"/>
          </a:xfrm>
          <a:prstGeom prst="rect">
            <a:avLst/>
          </a:prstGeom>
        </p:spPr>
      </p:pic>
      <p:sp>
        <p:nvSpPr>
          <p:cNvPr id="44" name="TextBox 43"/>
          <p:cNvSpPr txBox="1"/>
          <p:nvPr/>
        </p:nvSpPr>
        <p:spPr>
          <a:xfrm>
            <a:off x="8455455" y="4689486"/>
            <a:ext cx="2375522" cy="369332"/>
          </a:xfrm>
          <a:prstGeom prst="rect">
            <a:avLst/>
          </a:prstGeom>
          <a:noFill/>
        </p:spPr>
        <p:txBody>
          <a:bodyPr wrap="none" rtlCol="0">
            <a:spAutoFit/>
          </a:bodyPr>
          <a:lstStyle/>
          <a:p>
            <a:r>
              <a:rPr lang="en-GB" altLang="zh-CN" dirty="0" smtClean="0">
                <a:solidFill>
                  <a:srgbClr val="FF0000"/>
                </a:solidFill>
              </a:rPr>
              <a:t>= do not report to UTM</a:t>
            </a:r>
            <a:endParaRPr lang="zh-CN" altLang="en-US" dirty="0">
              <a:solidFill>
                <a:srgbClr val="FF0000"/>
              </a:solidFill>
            </a:endParaRPr>
          </a:p>
        </p:txBody>
      </p:sp>
    </p:spTree>
    <p:extLst>
      <p:ext uri="{BB962C8B-B14F-4D97-AF65-F5344CB8AC3E}">
        <p14:creationId xmlns:p14="http://schemas.microsoft.com/office/powerpoint/2010/main" val="31210631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0"/>
              </a:spcAft>
            </a:pPr>
            <a:r>
              <a:rPr lang="en-GB" altLang="zh-CN" dirty="0" smtClean="0">
                <a:effectLst/>
              </a:rPr>
              <a:t>Conclusion</a:t>
            </a:r>
            <a:endParaRPr lang="zh-CN" altLang="zh-CN"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GB" altLang="zh-CN" dirty="0" smtClean="0"/>
              <a:t>At this meeting, Huawei proposes a CR to implement Proposal 1</a:t>
            </a:r>
          </a:p>
          <a:p>
            <a:pPr marL="0" indent="0">
              <a:buNone/>
            </a:pPr>
            <a:endParaRPr lang="en-GB" altLang="zh-CN" dirty="0" smtClean="0"/>
          </a:p>
        </p:txBody>
      </p:sp>
    </p:spTree>
    <p:extLst>
      <p:ext uri="{BB962C8B-B14F-4D97-AF65-F5344CB8AC3E}">
        <p14:creationId xmlns:p14="http://schemas.microsoft.com/office/powerpoint/2010/main" val="22217772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356</Words>
  <Application>Microsoft Office PowerPoint</Application>
  <PresentationFormat>Widescreen</PresentationFormat>
  <Paragraphs>63</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SimSun</vt:lpstr>
      <vt:lpstr>SimSun</vt:lpstr>
      <vt:lpstr>Arial</vt:lpstr>
      <vt:lpstr>Calibri</vt:lpstr>
      <vt:lpstr>Calibri Light</vt:lpstr>
      <vt:lpstr>Times New Roman</vt:lpstr>
      <vt:lpstr>Office Theme</vt:lpstr>
      <vt:lpstr>3GPP SA1 clarifications on problematic UAV</vt:lpstr>
      <vt:lpstr>Background</vt:lpstr>
      <vt:lpstr>NOTE Proposals</vt:lpstr>
      <vt:lpstr>NOTE Analysis</vt:lpstr>
      <vt:lpstr>Proposal 1</vt:lpstr>
      <vt:lpstr>Proposal 2</vt:lpstr>
      <vt:lpstr>Conclusion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Problematic UAV</dc:title>
  <dc:creator>Edward Hall</dc:creator>
  <cp:lastModifiedBy>Edward Hall</cp:lastModifiedBy>
  <cp:revision>13</cp:revision>
  <dcterms:created xsi:type="dcterms:W3CDTF">2021-08-31T12:20:47Z</dcterms:created>
  <dcterms:modified xsi:type="dcterms:W3CDTF">2021-10-20T11:48:02Z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1634567590</vt:lpwstr>
  </property>
</Properties>
</file>