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5"/>
  </p:notesMasterIdLst>
  <p:handoutMasterIdLst>
    <p:handoutMasterId r:id="rId16"/>
  </p:handoutMasterIdLst>
  <p:sldIdLst>
    <p:sldId id="256" r:id="rId2"/>
    <p:sldId id="276" r:id="rId3"/>
    <p:sldId id="274" r:id="rId4"/>
    <p:sldId id="268" r:id="rId5"/>
    <p:sldId id="297" r:id="rId6"/>
    <p:sldId id="277" r:id="rId7"/>
    <p:sldId id="298" r:id="rId8"/>
    <p:sldId id="288" r:id="rId9"/>
    <p:sldId id="299" r:id="rId10"/>
    <p:sldId id="300" r:id="rId11"/>
    <p:sldId id="278" r:id="rId12"/>
    <p:sldId id="301" r:id="rId13"/>
    <p:sldId id="26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g CHEN (Xiaomi)" initials="CD" lastIdx="0" clrIdx="0">
    <p:extLst>
      <p:ext uri="{19B8F6BF-5375-455C-9EA6-DF929625EA0E}">
        <p15:presenceInfo xmlns:p15="http://schemas.microsoft.com/office/powerpoint/2012/main" userId="Dong CHEN (Xiaom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1C7D0C-753C-4A79-A664-A4CD13E15755}" v="12" dt="2021-07-23T06:33:16.669"/>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71" autoAdjust="0"/>
    <p:restoredTop sz="94376" autoAdjust="0"/>
  </p:normalViewPr>
  <p:slideViewPr>
    <p:cSldViewPr snapToGrid="0" snapToObjects="1">
      <p:cViewPr varScale="1">
        <p:scale>
          <a:sx n="70" d="100"/>
          <a:sy n="70" d="100"/>
        </p:scale>
        <p:origin x="604" y="52"/>
      </p:cViewPr>
      <p:guideLst/>
    </p:cSldViewPr>
  </p:slideViewPr>
  <p:notesTextViewPr>
    <p:cViewPr>
      <p:scale>
        <a:sx n="1" d="1"/>
        <a:sy n="1" d="1"/>
      </p:scale>
      <p:origin x="0" y="0"/>
    </p:cViewPr>
  </p:notesTextViewPr>
  <p:notesViewPr>
    <p:cSldViewPr snapToGrid="0" snapToObjects="1">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mpel MaryLuc" userId="387622ec-6bd1-4ad9-9c99-bac97b0e1f4d" providerId="ADAL" clId="{A51C7D0C-753C-4A79-A664-A4CD13E15755}"/>
    <pc:docChg chg="custSel addSld delSld modSld sldOrd">
      <pc:chgData name="Champel MaryLuc" userId="387622ec-6bd1-4ad9-9c99-bac97b0e1f4d" providerId="ADAL" clId="{A51C7D0C-753C-4A79-A664-A4CD13E15755}" dt="2021-07-23T06:42:36.712" v="294" actId="403"/>
      <pc:docMkLst>
        <pc:docMk/>
      </pc:docMkLst>
      <pc:sldChg chg="modSp mod">
        <pc:chgData name="Champel MaryLuc" userId="387622ec-6bd1-4ad9-9c99-bac97b0e1f4d" providerId="ADAL" clId="{A51C7D0C-753C-4A79-A664-A4CD13E15755}" dt="2021-07-23T06:10:32.351" v="123" actId="20577"/>
        <pc:sldMkLst>
          <pc:docMk/>
          <pc:sldMk cId="1817454420" sldId="258"/>
        </pc:sldMkLst>
        <pc:spChg chg="mod">
          <ac:chgData name="Champel MaryLuc" userId="387622ec-6bd1-4ad9-9c99-bac97b0e1f4d" providerId="ADAL" clId="{A51C7D0C-753C-4A79-A664-A4CD13E15755}" dt="2021-07-23T06:10:32.351" v="123" actId="20577"/>
          <ac:spMkLst>
            <pc:docMk/>
            <pc:sldMk cId="1817454420" sldId="258"/>
            <ac:spMk id="3" creationId="{3F16E9EF-6AEB-F542-BAED-934187C560E4}"/>
          </ac:spMkLst>
        </pc:spChg>
      </pc:sldChg>
      <pc:sldChg chg="del">
        <pc:chgData name="Champel MaryLuc" userId="387622ec-6bd1-4ad9-9c99-bac97b0e1f4d" providerId="ADAL" clId="{A51C7D0C-753C-4A79-A664-A4CD13E15755}" dt="2021-07-23T06:33:14.209" v="197" actId="47"/>
        <pc:sldMkLst>
          <pc:docMk/>
          <pc:sldMk cId="3678730095" sldId="265"/>
        </pc:sldMkLst>
      </pc:sldChg>
      <pc:sldChg chg="modSp mod">
        <pc:chgData name="Champel MaryLuc" userId="387622ec-6bd1-4ad9-9c99-bac97b0e1f4d" providerId="ADAL" clId="{A51C7D0C-753C-4A79-A664-A4CD13E15755}" dt="2021-07-23T06:19:55.187" v="137" actId="20577"/>
        <pc:sldMkLst>
          <pc:docMk/>
          <pc:sldMk cId="1926165508" sldId="268"/>
        </pc:sldMkLst>
        <pc:spChg chg="mod">
          <ac:chgData name="Champel MaryLuc" userId="387622ec-6bd1-4ad9-9c99-bac97b0e1f4d" providerId="ADAL" clId="{A51C7D0C-753C-4A79-A664-A4CD13E15755}" dt="2021-07-23T06:19:55.187" v="137" actId="20577"/>
          <ac:spMkLst>
            <pc:docMk/>
            <pc:sldMk cId="1926165508" sldId="268"/>
            <ac:spMk id="2" creationId="{11F6F296-E014-A14C-86AE-B91A504D7B4D}"/>
          </ac:spMkLst>
        </pc:spChg>
        <pc:spChg chg="mod">
          <ac:chgData name="Champel MaryLuc" userId="387622ec-6bd1-4ad9-9c99-bac97b0e1f4d" providerId="ADAL" clId="{A51C7D0C-753C-4A79-A664-A4CD13E15755}" dt="2021-07-23T06:15:52.463" v="125"/>
          <ac:spMkLst>
            <pc:docMk/>
            <pc:sldMk cId="1926165508" sldId="268"/>
            <ac:spMk id="10" creationId="{7575654C-795F-0149-8C44-6F68EA483D3A}"/>
          </ac:spMkLst>
        </pc:spChg>
      </pc:sldChg>
      <pc:sldChg chg="addSp delSp modSp mod">
        <pc:chgData name="Champel MaryLuc" userId="387622ec-6bd1-4ad9-9c99-bac97b0e1f4d" providerId="ADAL" clId="{A51C7D0C-753C-4A79-A664-A4CD13E15755}" dt="2021-07-23T06:42:36.712" v="294" actId="403"/>
        <pc:sldMkLst>
          <pc:docMk/>
          <pc:sldMk cId="2678137388" sldId="269"/>
        </pc:sldMkLst>
        <pc:spChg chg="mod">
          <ac:chgData name="Champel MaryLuc" userId="387622ec-6bd1-4ad9-9c99-bac97b0e1f4d" providerId="ADAL" clId="{A51C7D0C-753C-4A79-A664-A4CD13E15755}" dt="2021-07-23T06:42:25.892" v="289" actId="20577"/>
          <ac:spMkLst>
            <pc:docMk/>
            <pc:sldMk cId="2678137388" sldId="269"/>
            <ac:spMk id="2" creationId="{11F6F296-E014-A14C-86AE-B91A504D7B4D}"/>
          </ac:spMkLst>
        </pc:spChg>
        <pc:spChg chg="mod">
          <ac:chgData name="Champel MaryLuc" userId="387622ec-6bd1-4ad9-9c99-bac97b0e1f4d" providerId="ADAL" clId="{A51C7D0C-753C-4A79-A664-A4CD13E15755}" dt="2021-07-23T06:42:36.712" v="294" actId="403"/>
          <ac:spMkLst>
            <pc:docMk/>
            <pc:sldMk cId="2678137388" sldId="269"/>
            <ac:spMk id="3" creationId="{7575654C-795F-0149-8C44-6F68EA483D3A}"/>
          </ac:spMkLst>
        </pc:spChg>
        <pc:spChg chg="del">
          <ac:chgData name="Champel MaryLuc" userId="387622ec-6bd1-4ad9-9c99-bac97b0e1f4d" providerId="ADAL" clId="{A51C7D0C-753C-4A79-A664-A4CD13E15755}" dt="2021-07-22T11:01:53.210" v="1" actId="478"/>
          <ac:spMkLst>
            <pc:docMk/>
            <pc:sldMk cId="2678137388" sldId="269"/>
            <ac:spMk id="6" creationId="{00000000-0000-0000-0000-000000000000}"/>
          </ac:spMkLst>
        </pc:spChg>
        <pc:spChg chg="add mod">
          <ac:chgData name="Champel MaryLuc" userId="387622ec-6bd1-4ad9-9c99-bac97b0e1f4d" providerId="ADAL" clId="{A51C7D0C-753C-4A79-A664-A4CD13E15755}" dt="2021-07-23T06:26:02.581" v="161"/>
          <ac:spMkLst>
            <pc:docMk/>
            <pc:sldMk cId="2678137388" sldId="269"/>
            <ac:spMk id="8" creationId="{3A432111-505E-4061-88A2-4B7A86B82F01}"/>
          </ac:spMkLst>
        </pc:spChg>
        <pc:spChg chg="add mod">
          <ac:chgData name="Champel MaryLuc" userId="387622ec-6bd1-4ad9-9c99-bac97b0e1f4d" providerId="ADAL" clId="{A51C7D0C-753C-4A79-A664-A4CD13E15755}" dt="2021-07-23T06:26:05.171" v="162"/>
          <ac:spMkLst>
            <pc:docMk/>
            <pc:sldMk cId="2678137388" sldId="269"/>
            <ac:spMk id="9" creationId="{46DA7275-6EAE-4756-8F83-8670D9C548BF}"/>
          </ac:spMkLst>
        </pc:spChg>
        <pc:picChg chg="add mod">
          <ac:chgData name="Champel MaryLuc" userId="387622ec-6bd1-4ad9-9c99-bac97b0e1f4d" providerId="ADAL" clId="{A51C7D0C-753C-4A79-A664-A4CD13E15755}" dt="2021-07-22T11:02:03.974" v="6" actId="1076"/>
          <ac:picMkLst>
            <pc:docMk/>
            <pc:sldMk cId="2678137388" sldId="269"/>
            <ac:picMk id="5" creationId="{F663DCEF-59EB-466A-83E8-2C6BA8900229}"/>
          </ac:picMkLst>
        </pc:picChg>
        <pc:picChg chg="del">
          <ac:chgData name="Champel MaryLuc" userId="387622ec-6bd1-4ad9-9c99-bac97b0e1f4d" providerId="ADAL" clId="{A51C7D0C-753C-4A79-A664-A4CD13E15755}" dt="2021-07-22T11:01:51.470" v="0" actId="478"/>
          <ac:picMkLst>
            <pc:docMk/>
            <pc:sldMk cId="2678137388" sldId="269"/>
            <ac:picMk id="7" creationId="{00000000-0000-0000-0000-000000000000}"/>
          </ac:picMkLst>
        </pc:picChg>
      </pc:sldChg>
      <pc:sldChg chg="addSp delSp modSp add mod ord">
        <pc:chgData name="Champel MaryLuc" userId="387622ec-6bd1-4ad9-9c99-bac97b0e1f4d" providerId="ADAL" clId="{A51C7D0C-753C-4A79-A664-A4CD13E15755}" dt="2021-07-23T06:42:16.950" v="285"/>
        <pc:sldMkLst>
          <pc:docMk/>
          <pc:sldMk cId="3173718661" sldId="270"/>
        </pc:sldMkLst>
        <pc:spChg chg="mod">
          <ac:chgData name="Champel MaryLuc" userId="387622ec-6bd1-4ad9-9c99-bac97b0e1f4d" providerId="ADAL" clId="{A51C7D0C-753C-4A79-A664-A4CD13E15755}" dt="2021-07-23T06:26:18.899" v="194" actId="20577"/>
          <ac:spMkLst>
            <pc:docMk/>
            <pc:sldMk cId="3173718661" sldId="270"/>
            <ac:spMk id="2" creationId="{11F6F296-E014-A14C-86AE-B91A504D7B4D}"/>
          </ac:spMkLst>
        </pc:spChg>
        <pc:spChg chg="del">
          <ac:chgData name="Champel MaryLuc" userId="387622ec-6bd1-4ad9-9c99-bac97b0e1f4d" providerId="ADAL" clId="{A51C7D0C-753C-4A79-A664-A4CD13E15755}" dt="2021-07-23T06:26:30.090" v="196" actId="478"/>
          <ac:spMkLst>
            <pc:docMk/>
            <pc:sldMk cId="3173718661" sldId="270"/>
            <ac:spMk id="3" creationId="{7575654C-795F-0149-8C44-6F68EA483D3A}"/>
          </ac:spMkLst>
        </pc:spChg>
        <pc:spChg chg="del">
          <ac:chgData name="Champel MaryLuc" userId="387622ec-6bd1-4ad9-9c99-bac97b0e1f4d" providerId="ADAL" clId="{A51C7D0C-753C-4A79-A664-A4CD13E15755}" dt="2021-07-23T06:36:07.583" v="269" actId="478"/>
          <ac:spMkLst>
            <pc:docMk/>
            <pc:sldMk cId="3173718661" sldId="270"/>
            <ac:spMk id="4" creationId="{158257AD-AC22-EF42-97F0-0F4767B04737}"/>
          </ac:spMkLst>
        </pc:spChg>
        <pc:spChg chg="add del mod">
          <ac:chgData name="Champel MaryLuc" userId="387622ec-6bd1-4ad9-9c99-bac97b0e1f4d" providerId="ADAL" clId="{A51C7D0C-753C-4A79-A664-A4CD13E15755}" dt="2021-07-23T06:36:07.583" v="269" actId="478"/>
          <ac:spMkLst>
            <pc:docMk/>
            <pc:sldMk cId="3173718661" sldId="270"/>
            <ac:spMk id="7" creationId="{28E85927-73DE-4B4A-99D7-CCD176DD7D6D}"/>
          </ac:spMkLst>
        </pc:spChg>
        <pc:spChg chg="del">
          <ac:chgData name="Champel MaryLuc" userId="387622ec-6bd1-4ad9-9c99-bac97b0e1f4d" providerId="ADAL" clId="{A51C7D0C-753C-4A79-A664-A4CD13E15755}" dt="2021-07-23T06:36:07.583" v="269" actId="478"/>
          <ac:spMkLst>
            <pc:docMk/>
            <pc:sldMk cId="3173718661" sldId="270"/>
            <ac:spMk id="8" creationId="{3A432111-505E-4061-88A2-4B7A86B82F01}"/>
          </ac:spMkLst>
        </pc:spChg>
        <pc:spChg chg="del">
          <ac:chgData name="Champel MaryLuc" userId="387622ec-6bd1-4ad9-9c99-bac97b0e1f4d" providerId="ADAL" clId="{A51C7D0C-753C-4A79-A664-A4CD13E15755}" dt="2021-07-23T06:36:07.583" v="269" actId="478"/>
          <ac:spMkLst>
            <pc:docMk/>
            <pc:sldMk cId="3173718661" sldId="270"/>
            <ac:spMk id="9" creationId="{46DA7275-6EAE-4756-8F83-8670D9C548BF}"/>
          </ac:spMkLst>
        </pc:spChg>
        <pc:picChg chg="del">
          <ac:chgData name="Champel MaryLuc" userId="387622ec-6bd1-4ad9-9c99-bac97b0e1f4d" providerId="ADAL" clId="{A51C7D0C-753C-4A79-A664-A4CD13E15755}" dt="2021-07-23T06:26:21.626" v="195" actId="478"/>
          <ac:picMkLst>
            <pc:docMk/>
            <pc:sldMk cId="3173718661" sldId="270"/>
            <ac:picMk id="5" creationId="{F663DCEF-59EB-466A-83E8-2C6BA8900229}"/>
          </ac:picMkLst>
        </pc:picChg>
      </pc:sldChg>
      <pc:sldChg chg="delSp modSp add mod ord">
        <pc:chgData name="Champel MaryLuc" userId="387622ec-6bd1-4ad9-9c99-bac97b0e1f4d" providerId="ADAL" clId="{A51C7D0C-753C-4A79-A664-A4CD13E15755}" dt="2021-07-23T06:42:18.927" v="287"/>
        <pc:sldMkLst>
          <pc:docMk/>
          <pc:sldMk cId="3091505440" sldId="271"/>
        </pc:sldMkLst>
        <pc:spChg chg="mod">
          <ac:chgData name="Champel MaryLuc" userId="387622ec-6bd1-4ad9-9c99-bac97b0e1f4d" providerId="ADAL" clId="{A51C7D0C-753C-4A79-A664-A4CD13E15755}" dt="2021-07-23T06:41:12.649" v="283" actId="20577"/>
          <ac:spMkLst>
            <pc:docMk/>
            <pc:sldMk cId="3091505440" sldId="271"/>
            <ac:spMk id="2" creationId="{11F6F296-E014-A14C-86AE-B91A504D7B4D}"/>
          </ac:spMkLst>
        </pc:spChg>
        <pc:spChg chg="del">
          <ac:chgData name="Champel MaryLuc" userId="387622ec-6bd1-4ad9-9c99-bac97b0e1f4d" providerId="ADAL" clId="{A51C7D0C-753C-4A79-A664-A4CD13E15755}" dt="2021-07-23T06:35:57.506" v="266" actId="478"/>
          <ac:spMkLst>
            <pc:docMk/>
            <pc:sldMk cId="3091505440" sldId="271"/>
            <ac:spMk id="7" creationId="{28E85927-73DE-4B4A-99D7-CCD176DD7D6D}"/>
          </ac:spMkLst>
        </pc:spChg>
        <pc:spChg chg="del">
          <ac:chgData name="Champel MaryLuc" userId="387622ec-6bd1-4ad9-9c99-bac97b0e1f4d" providerId="ADAL" clId="{A51C7D0C-753C-4A79-A664-A4CD13E15755}" dt="2021-07-23T06:36:03.052" v="268" actId="478"/>
          <ac:spMkLst>
            <pc:docMk/>
            <pc:sldMk cId="3091505440" sldId="271"/>
            <ac:spMk id="8" creationId="{3A432111-505E-4061-88A2-4B7A86B82F01}"/>
          </ac:spMkLst>
        </pc:spChg>
        <pc:spChg chg="del">
          <ac:chgData name="Champel MaryLuc" userId="387622ec-6bd1-4ad9-9c99-bac97b0e1f4d" providerId="ADAL" clId="{A51C7D0C-753C-4A79-A664-A4CD13E15755}" dt="2021-07-23T06:36:00.279" v="267" actId="478"/>
          <ac:spMkLst>
            <pc:docMk/>
            <pc:sldMk cId="3091505440" sldId="271"/>
            <ac:spMk id="9" creationId="{46DA7275-6EAE-4756-8F83-8670D9C548BF}"/>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157B04-EBB6-457A-A72F-9F254DBE914F}" type="datetimeFigureOut">
              <a:rPr lang="zh-CN" altLang="en-US" smtClean="0"/>
              <a:t>2021/10/29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F21A78-A81D-43A2-98C6-5D4628C7ED28}" type="slidenum">
              <a:rPr lang="zh-CN" altLang="en-US" smtClean="0"/>
              <a:t>‹#›</a:t>
            </a:fld>
            <a:endParaRPr lang="zh-CN" altLang="en-US"/>
          </a:p>
        </p:txBody>
      </p:sp>
    </p:spTree>
    <p:extLst>
      <p:ext uri="{BB962C8B-B14F-4D97-AF65-F5344CB8AC3E}">
        <p14:creationId xmlns:p14="http://schemas.microsoft.com/office/powerpoint/2010/main" val="2356078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639EB-EEF8-6E47-8414-FA616B0607BB}" type="datetimeFigureOut">
              <a:rPr kumimoji="1" lang="zh-CN" altLang="en-US" smtClean="0"/>
              <a:t>2021/10/29</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681D-31D1-4340-952E-15D9F277D240}" type="slidenum">
              <a:rPr kumimoji="1" lang="zh-CN" altLang="en-US" smtClean="0"/>
              <a:t>‹#›</a:t>
            </a:fld>
            <a:endParaRPr kumimoji="1" lang="zh-CN" altLang="en-US"/>
          </a:p>
        </p:txBody>
      </p:sp>
    </p:spTree>
    <p:extLst>
      <p:ext uri="{BB962C8B-B14F-4D97-AF65-F5344CB8AC3E}">
        <p14:creationId xmlns:p14="http://schemas.microsoft.com/office/powerpoint/2010/main" val="299420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AF454-2660-6242-AA6F-F50935F3099E}"/>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6C8C5D-54C1-4D49-9EA3-827F30B8CA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EA4D1DBD-12A4-7A47-9EA6-8A9C8F48C531}"/>
              </a:ext>
            </a:extLst>
          </p:cNvPr>
          <p:cNvSpPr>
            <a:spLocks noGrp="1"/>
          </p:cNvSpPr>
          <p:nvPr>
            <p:ph type="dt" sz="half" idx="10"/>
          </p:nvPr>
        </p:nvSpPr>
        <p:spPr/>
        <p:txBody>
          <a:bodyPr/>
          <a:lstStyle/>
          <a:p>
            <a:fld id="{8576F856-DF7D-A34A-8017-B856314443B7}" type="datetime1">
              <a:rPr kumimoji="1" lang="zh-CN" altLang="en-US" smtClean="0"/>
              <a:t>2021/10/29</a:t>
            </a:fld>
            <a:endParaRPr kumimoji="1" lang="zh-CN" altLang="en-US"/>
          </a:p>
        </p:txBody>
      </p:sp>
      <p:sp>
        <p:nvSpPr>
          <p:cNvPr id="5" name="页脚占位符 4">
            <a:extLst>
              <a:ext uri="{FF2B5EF4-FFF2-40B4-BE49-F238E27FC236}">
                <a16:creationId xmlns:a16="http://schemas.microsoft.com/office/drawing/2014/main" id="{06810942-F1A4-8144-B190-A15647634172}"/>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D1FD59C0-2185-B740-AFB6-BF51A112489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6908482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DD8584-9652-2942-A6AC-788E40ADB3E7}"/>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D471777-0B6D-734A-90D1-9AF40938D227}"/>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1BE8F98-754B-264F-8518-F6CAA31B7997}"/>
              </a:ext>
            </a:extLst>
          </p:cNvPr>
          <p:cNvSpPr>
            <a:spLocks noGrp="1"/>
          </p:cNvSpPr>
          <p:nvPr>
            <p:ph type="dt" sz="half" idx="10"/>
          </p:nvPr>
        </p:nvSpPr>
        <p:spPr/>
        <p:txBody>
          <a:bodyPr/>
          <a:lstStyle/>
          <a:p>
            <a:fld id="{6B1F33C4-EF8D-0247-9951-1BD6A9AD70F4}" type="datetime1">
              <a:rPr kumimoji="1" lang="zh-CN" altLang="en-US" smtClean="0"/>
              <a:t>2021/10/29</a:t>
            </a:fld>
            <a:endParaRPr kumimoji="1" lang="zh-CN" altLang="en-US"/>
          </a:p>
        </p:txBody>
      </p:sp>
      <p:sp>
        <p:nvSpPr>
          <p:cNvPr id="5" name="页脚占位符 4">
            <a:extLst>
              <a:ext uri="{FF2B5EF4-FFF2-40B4-BE49-F238E27FC236}">
                <a16:creationId xmlns:a16="http://schemas.microsoft.com/office/drawing/2014/main" id="{4DE40BF2-367A-1E4B-8352-BF1E0C6D771F}"/>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EB03E908-A9D8-F54D-A1FE-B5C62AEBA8BD}"/>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607719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6351E0-3BB7-5945-A4AA-2F6C9765BE9E}"/>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5D4F9342-B19E-E048-9D04-01344AE96B20}"/>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FD7C8F5-B3B0-2542-BC1E-2F59A260ABB9}"/>
              </a:ext>
            </a:extLst>
          </p:cNvPr>
          <p:cNvSpPr>
            <a:spLocks noGrp="1"/>
          </p:cNvSpPr>
          <p:nvPr>
            <p:ph type="dt" sz="half" idx="10"/>
          </p:nvPr>
        </p:nvSpPr>
        <p:spPr/>
        <p:txBody>
          <a:bodyPr/>
          <a:lstStyle/>
          <a:p>
            <a:fld id="{B4645FA4-9104-5F45-8058-CA857328AB30}" type="datetime1">
              <a:rPr kumimoji="1" lang="zh-CN" altLang="en-US" smtClean="0"/>
              <a:t>2021/10/29</a:t>
            </a:fld>
            <a:endParaRPr kumimoji="1" lang="zh-CN" altLang="en-US"/>
          </a:p>
        </p:txBody>
      </p:sp>
      <p:sp>
        <p:nvSpPr>
          <p:cNvPr id="5" name="页脚占位符 4">
            <a:extLst>
              <a:ext uri="{FF2B5EF4-FFF2-40B4-BE49-F238E27FC236}">
                <a16:creationId xmlns:a16="http://schemas.microsoft.com/office/drawing/2014/main" id="{B84098DB-48EF-2F4A-8A85-E69B0BA8C232}"/>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0F457F11-E395-C843-8885-141D89D35A6D}"/>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2088563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75C1BF-9A50-C34D-8787-7F4C349FBB78}"/>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EC3245EA-20E9-5E47-90A4-43793A03BE7E}"/>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0957C921-990E-104A-A259-6B3CC00FFE9D}"/>
              </a:ext>
            </a:extLst>
          </p:cNvPr>
          <p:cNvSpPr>
            <a:spLocks noGrp="1"/>
          </p:cNvSpPr>
          <p:nvPr>
            <p:ph type="dt" sz="half" idx="10"/>
          </p:nvPr>
        </p:nvSpPr>
        <p:spPr/>
        <p:txBody>
          <a:bodyPr/>
          <a:lstStyle/>
          <a:p>
            <a:fld id="{27A8C36B-A7C3-A243-9DE0-69FCDE76ECB1}" type="datetime1">
              <a:rPr kumimoji="1" lang="zh-CN" altLang="en-US" smtClean="0"/>
              <a:t>2021/10/29</a:t>
            </a:fld>
            <a:endParaRPr kumimoji="1" lang="zh-CN" altLang="en-US"/>
          </a:p>
        </p:txBody>
      </p:sp>
      <p:sp>
        <p:nvSpPr>
          <p:cNvPr id="5" name="页脚占位符 4">
            <a:extLst>
              <a:ext uri="{FF2B5EF4-FFF2-40B4-BE49-F238E27FC236}">
                <a16:creationId xmlns:a16="http://schemas.microsoft.com/office/drawing/2014/main" id="{34E79210-7008-634C-AC86-7D267FFFB796}"/>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D1A8B7C3-F965-CD41-A20B-D2E2FC2BD1B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487395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07367-3F93-F044-A7FD-9FA37DF3ECB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A29F08B1-183F-2447-B166-C96C831924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188D18DD-CC47-FD47-BD42-B96B04B3AC21}"/>
              </a:ext>
            </a:extLst>
          </p:cNvPr>
          <p:cNvSpPr>
            <a:spLocks noGrp="1"/>
          </p:cNvSpPr>
          <p:nvPr>
            <p:ph type="dt" sz="half" idx="10"/>
          </p:nvPr>
        </p:nvSpPr>
        <p:spPr/>
        <p:txBody>
          <a:bodyPr/>
          <a:lstStyle/>
          <a:p>
            <a:fld id="{13640F92-B9F8-DB4F-A9D2-EB6369146C19}" type="datetime1">
              <a:rPr kumimoji="1" lang="zh-CN" altLang="en-US" smtClean="0"/>
              <a:t>2021/10/29</a:t>
            </a:fld>
            <a:endParaRPr kumimoji="1" lang="zh-CN" altLang="en-US"/>
          </a:p>
        </p:txBody>
      </p:sp>
      <p:sp>
        <p:nvSpPr>
          <p:cNvPr id="5" name="页脚占位符 4">
            <a:extLst>
              <a:ext uri="{FF2B5EF4-FFF2-40B4-BE49-F238E27FC236}">
                <a16:creationId xmlns:a16="http://schemas.microsoft.com/office/drawing/2014/main" id="{CF0D1813-A02F-0945-BFDE-1B13AC1A80FC}"/>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灯片编号占位符 5">
            <a:extLst>
              <a:ext uri="{FF2B5EF4-FFF2-40B4-BE49-F238E27FC236}">
                <a16:creationId xmlns:a16="http://schemas.microsoft.com/office/drawing/2014/main" id="{46730C87-711F-5442-87BF-DB45C39D85FF}"/>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568681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4E3A05-3EEA-204E-965D-BFC2BC9EED8B}"/>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1D562571-9E62-9C4C-AAC6-5187D9A686C2}"/>
              </a:ext>
            </a:extLst>
          </p:cNvPr>
          <p:cNvSpPr>
            <a:spLocks noGrp="1"/>
          </p:cNvSpPr>
          <p:nvPr>
            <p:ph sz="half" idx="1"/>
          </p:nvPr>
        </p:nvSpPr>
        <p:spPr>
          <a:xfrm>
            <a:off x="838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9CDB7C3E-09A7-5945-A444-98657AF77D27}"/>
              </a:ext>
            </a:extLst>
          </p:cNvPr>
          <p:cNvSpPr>
            <a:spLocks noGrp="1"/>
          </p:cNvSpPr>
          <p:nvPr>
            <p:ph sz="half" idx="2"/>
          </p:nvPr>
        </p:nvSpPr>
        <p:spPr>
          <a:xfrm>
            <a:off x="6172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E99B4EB9-2A71-1B42-B149-0A8D613C0B2D}"/>
              </a:ext>
            </a:extLst>
          </p:cNvPr>
          <p:cNvSpPr>
            <a:spLocks noGrp="1"/>
          </p:cNvSpPr>
          <p:nvPr>
            <p:ph type="dt" sz="half" idx="10"/>
          </p:nvPr>
        </p:nvSpPr>
        <p:spPr/>
        <p:txBody>
          <a:bodyPr/>
          <a:lstStyle/>
          <a:p>
            <a:fld id="{3A6E5F7D-49B1-CD4B-91C8-643EBEA6D66E}" type="datetime1">
              <a:rPr kumimoji="1" lang="zh-CN" altLang="en-US" smtClean="0"/>
              <a:t>2021/10/29</a:t>
            </a:fld>
            <a:endParaRPr kumimoji="1" lang="zh-CN" altLang="en-US"/>
          </a:p>
        </p:txBody>
      </p:sp>
      <p:sp>
        <p:nvSpPr>
          <p:cNvPr id="6" name="页脚占位符 5">
            <a:extLst>
              <a:ext uri="{FF2B5EF4-FFF2-40B4-BE49-F238E27FC236}">
                <a16:creationId xmlns:a16="http://schemas.microsoft.com/office/drawing/2014/main" id="{345B68CC-771D-154F-8C19-2C962ABB1E37}"/>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289C5A79-A075-6B41-A3E3-9C288FEE2611}"/>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23774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5132655-DBBB-9943-91C9-9764121AE08F}"/>
              </a:ext>
            </a:extLst>
          </p:cNvPr>
          <p:cNvSpPr>
            <a:spLocks noGrp="1"/>
          </p:cNvSpPr>
          <p:nvPr>
            <p:ph type="title"/>
          </p:nvPr>
        </p:nvSpPr>
        <p:spPr>
          <a:xfrm>
            <a:off x="839788" y="168532"/>
            <a:ext cx="10515600" cy="651600"/>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24BD3C98-F868-B34C-923D-EC2FD3A3A1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39831E66-3E95-A64B-8984-FC91FB634AEE}"/>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FA1DEF85-B3AC-D741-9623-06B8D959D5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79657DB3-D97C-094F-A46E-EEBD75B01D0A}"/>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180C9269-7116-E743-9E33-8D1D7CB5782B}"/>
              </a:ext>
            </a:extLst>
          </p:cNvPr>
          <p:cNvSpPr>
            <a:spLocks noGrp="1"/>
          </p:cNvSpPr>
          <p:nvPr>
            <p:ph type="dt" sz="half" idx="10"/>
          </p:nvPr>
        </p:nvSpPr>
        <p:spPr/>
        <p:txBody>
          <a:bodyPr/>
          <a:lstStyle/>
          <a:p>
            <a:fld id="{99CADA70-639B-144E-BB93-9789C5F6810B}" type="datetime1">
              <a:rPr kumimoji="1" lang="zh-CN" altLang="en-US" smtClean="0"/>
              <a:t>2021/10/29</a:t>
            </a:fld>
            <a:endParaRPr kumimoji="1" lang="zh-CN" altLang="en-US"/>
          </a:p>
        </p:txBody>
      </p:sp>
      <p:sp>
        <p:nvSpPr>
          <p:cNvPr id="8" name="页脚占位符 7">
            <a:extLst>
              <a:ext uri="{FF2B5EF4-FFF2-40B4-BE49-F238E27FC236}">
                <a16:creationId xmlns:a16="http://schemas.microsoft.com/office/drawing/2014/main" id="{63657815-DC3D-9445-9DE7-597318CAD723}"/>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9" name="灯片编号占位符 8">
            <a:extLst>
              <a:ext uri="{FF2B5EF4-FFF2-40B4-BE49-F238E27FC236}">
                <a16:creationId xmlns:a16="http://schemas.microsoft.com/office/drawing/2014/main" id="{74130B05-4792-7442-AC7A-C6BC8C0F6197}"/>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1211833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A70447-B069-9549-94C9-163196C947AE}"/>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73306290-2100-2046-8EEC-82A56F3B8DE1}"/>
              </a:ext>
            </a:extLst>
          </p:cNvPr>
          <p:cNvSpPr>
            <a:spLocks noGrp="1"/>
          </p:cNvSpPr>
          <p:nvPr>
            <p:ph type="dt" sz="half" idx="10"/>
          </p:nvPr>
        </p:nvSpPr>
        <p:spPr/>
        <p:txBody>
          <a:bodyPr/>
          <a:lstStyle/>
          <a:p>
            <a:fld id="{C9E330C6-3D13-A14F-8933-43F915614881}" type="datetime1">
              <a:rPr kumimoji="1" lang="zh-CN" altLang="en-US" smtClean="0"/>
              <a:t>2021/10/29</a:t>
            </a:fld>
            <a:endParaRPr kumimoji="1" lang="zh-CN" altLang="en-US"/>
          </a:p>
        </p:txBody>
      </p:sp>
      <p:sp>
        <p:nvSpPr>
          <p:cNvPr id="4" name="页脚占位符 3">
            <a:extLst>
              <a:ext uri="{FF2B5EF4-FFF2-40B4-BE49-F238E27FC236}">
                <a16:creationId xmlns:a16="http://schemas.microsoft.com/office/drawing/2014/main" id="{635BAAC2-9136-DC4A-A5A1-F50E60FA7471}"/>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灯片编号占位符 4">
            <a:extLst>
              <a:ext uri="{FF2B5EF4-FFF2-40B4-BE49-F238E27FC236}">
                <a16:creationId xmlns:a16="http://schemas.microsoft.com/office/drawing/2014/main" id="{C9F72A8D-5ABD-D540-9A82-D335C8212ECB}"/>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06901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2ECAE1A-4167-C24A-8288-5B82A0F82076}"/>
              </a:ext>
            </a:extLst>
          </p:cNvPr>
          <p:cNvSpPr>
            <a:spLocks noGrp="1"/>
          </p:cNvSpPr>
          <p:nvPr>
            <p:ph type="dt" sz="half" idx="10"/>
          </p:nvPr>
        </p:nvSpPr>
        <p:spPr/>
        <p:txBody>
          <a:bodyPr/>
          <a:lstStyle/>
          <a:p>
            <a:fld id="{89AE899C-7C01-D14D-A792-2E01769799F4}" type="datetime1">
              <a:rPr kumimoji="1" lang="zh-CN" altLang="en-US" smtClean="0"/>
              <a:t>2021/10/29</a:t>
            </a:fld>
            <a:endParaRPr kumimoji="1" lang="zh-CN" altLang="en-US"/>
          </a:p>
        </p:txBody>
      </p:sp>
      <p:sp>
        <p:nvSpPr>
          <p:cNvPr id="3" name="页脚占位符 2">
            <a:extLst>
              <a:ext uri="{FF2B5EF4-FFF2-40B4-BE49-F238E27FC236}">
                <a16:creationId xmlns:a16="http://schemas.microsoft.com/office/drawing/2014/main" id="{8ABFA798-7723-CB45-85E4-5B44A0D23837}"/>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4" name="灯片编号占位符 3">
            <a:extLst>
              <a:ext uri="{FF2B5EF4-FFF2-40B4-BE49-F238E27FC236}">
                <a16:creationId xmlns:a16="http://schemas.microsoft.com/office/drawing/2014/main" id="{F41CFE18-A0A6-9E44-9AE7-FB6DBFA02F5F}"/>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263822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5E58AD-5175-AC45-9096-3AB65FE653BF}"/>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B8484F83-9092-F840-B00D-68B8159A95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F0CBC034-AC80-174D-A073-2A4B6495B3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4DF14244-9531-1F42-B565-8EDE05CE993B}"/>
              </a:ext>
            </a:extLst>
          </p:cNvPr>
          <p:cNvSpPr>
            <a:spLocks noGrp="1"/>
          </p:cNvSpPr>
          <p:nvPr>
            <p:ph type="dt" sz="half" idx="10"/>
          </p:nvPr>
        </p:nvSpPr>
        <p:spPr/>
        <p:txBody>
          <a:bodyPr/>
          <a:lstStyle/>
          <a:p>
            <a:fld id="{3475FC9F-95DB-BE42-8F6D-6ACAF1B147A4}" type="datetime1">
              <a:rPr kumimoji="1" lang="zh-CN" altLang="en-US" smtClean="0"/>
              <a:t>2021/10/29</a:t>
            </a:fld>
            <a:endParaRPr kumimoji="1" lang="zh-CN" altLang="en-US"/>
          </a:p>
        </p:txBody>
      </p:sp>
      <p:sp>
        <p:nvSpPr>
          <p:cNvPr id="6" name="页脚占位符 5">
            <a:extLst>
              <a:ext uri="{FF2B5EF4-FFF2-40B4-BE49-F238E27FC236}">
                <a16:creationId xmlns:a16="http://schemas.microsoft.com/office/drawing/2014/main" id="{E8E80B5C-4AD2-1245-B66D-C103DF69660D}"/>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FFA94451-7D7B-6148-B6F6-470C2A6B964B}"/>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345266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9556E5-A87F-9441-AE4B-7FF04E1BE169}"/>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A354285D-244B-EA4A-B105-699348F279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a:extLst>
              <a:ext uri="{FF2B5EF4-FFF2-40B4-BE49-F238E27FC236}">
                <a16:creationId xmlns:a16="http://schemas.microsoft.com/office/drawing/2014/main" id="{DC3A6D1F-A4DD-F74D-8B2B-64A80E01A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5EF152D8-2B18-FD4A-99E3-E95AA79AA5DF}"/>
              </a:ext>
            </a:extLst>
          </p:cNvPr>
          <p:cNvSpPr>
            <a:spLocks noGrp="1"/>
          </p:cNvSpPr>
          <p:nvPr>
            <p:ph type="dt" sz="half" idx="10"/>
          </p:nvPr>
        </p:nvSpPr>
        <p:spPr/>
        <p:txBody>
          <a:bodyPr/>
          <a:lstStyle/>
          <a:p>
            <a:fld id="{2B9DA05F-5AD9-814D-BE0E-B82CEAD51BD2}" type="datetime1">
              <a:rPr kumimoji="1" lang="zh-CN" altLang="en-US" smtClean="0"/>
              <a:t>2021/10/29</a:t>
            </a:fld>
            <a:endParaRPr kumimoji="1" lang="zh-CN" altLang="en-US"/>
          </a:p>
        </p:txBody>
      </p:sp>
      <p:sp>
        <p:nvSpPr>
          <p:cNvPr id="6" name="页脚占位符 5">
            <a:extLst>
              <a:ext uri="{FF2B5EF4-FFF2-40B4-BE49-F238E27FC236}">
                <a16:creationId xmlns:a16="http://schemas.microsoft.com/office/drawing/2014/main" id="{08B111C2-73B9-624C-A79F-14E1DE0353D8}"/>
              </a:ext>
            </a:extLst>
          </p:cNvPr>
          <p:cNvSpPr>
            <a:spLocks noGrp="1"/>
          </p:cNvSpPr>
          <p:nvPr>
            <p:ph type="ftr" sz="quarter" idx="11"/>
          </p:nvPr>
        </p:nvSpPr>
        <p:spPr>
          <a:xfrm>
            <a:off x="4038600" y="6356350"/>
            <a:ext cx="4114800" cy="365125"/>
          </a:xfrm>
          <a:prstGeom prst="rect">
            <a:avLst/>
          </a:prstGeom>
        </p:spPr>
        <p:txBody>
          <a:body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7" name="灯片编号占位符 6">
            <a:extLst>
              <a:ext uri="{FF2B5EF4-FFF2-40B4-BE49-F238E27FC236}">
                <a16:creationId xmlns:a16="http://schemas.microsoft.com/office/drawing/2014/main" id="{CACEA014-932D-6D4B-94E9-4967372549A8}"/>
              </a:ext>
            </a:extLst>
          </p:cNvPr>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extLst>
      <p:ext uri="{BB962C8B-B14F-4D97-AF65-F5344CB8AC3E}">
        <p14:creationId xmlns:p14="http://schemas.microsoft.com/office/powerpoint/2010/main" val="3313067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F31E41-08A4-654B-B79D-22A0753F0C7A}"/>
              </a:ext>
            </a:extLst>
          </p:cNvPr>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p>
        </p:txBody>
      </p:sp>
      <p:sp>
        <p:nvSpPr>
          <p:cNvPr id="3" name="文本占位符 2">
            <a:extLst>
              <a:ext uri="{FF2B5EF4-FFF2-40B4-BE49-F238E27FC236}">
                <a16:creationId xmlns:a16="http://schemas.microsoft.com/office/drawing/2014/main" id="{3F8E2861-A27E-FC4C-BF74-7D9E56CC4646}"/>
              </a:ext>
            </a:extLst>
          </p:cNvPr>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5982F4D1-67BD-914B-B6E1-07E4C5545B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t>2021/10/29</a:t>
            </a:fld>
            <a:endParaRPr kumimoji="1" lang="zh-CN" altLang="en-US"/>
          </a:p>
        </p:txBody>
      </p:sp>
      <p:sp>
        <p:nvSpPr>
          <p:cNvPr id="6" name="灯片编号占位符 5">
            <a:extLst>
              <a:ext uri="{FF2B5EF4-FFF2-40B4-BE49-F238E27FC236}">
                <a16:creationId xmlns:a16="http://schemas.microsoft.com/office/drawing/2014/main" id="{BCEA9A28-E5CE-3A4B-89AC-2EB3E9AF1C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t>‹#›</a:t>
            </a:fld>
            <a:endParaRPr kumimoji="1" lang="zh-CN" altLang="en-US"/>
          </a:p>
        </p:txBody>
      </p:sp>
      <p:sp>
        <p:nvSpPr>
          <p:cNvPr id="8" name="页脚占位符 7">
            <a:extLst>
              <a:ext uri="{FF2B5EF4-FFF2-40B4-BE49-F238E27FC236}">
                <a16:creationId xmlns:a16="http://schemas.microsoft.com/office/drawing/2014/main" id="{6B002783-B503-884E-AE94-E6DC12B9C7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kumimoji="0" lang="zh-CN" altLang="en-US" sz="110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dirty="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0" lang="zh-CN" altLang="en-US" sz="1200" b="0" i="0" u="none" strike="noStrike" kern="1200" cap="all" spc="0" normalizeH="0" baseline="0" noProof="0" dirty="0">
              <a:ln>
                <a:noFill/>
              </a:ln>
              <a:solidFill>
                <a:prstClr val="black"/>
              </a:solidFill>
              <a:effectLst/>
              <a:uLnTx/>
              <a:uFillTx/>
              <a:latin typeface="+mn-lt"/>
              <a:ea typeface="+mn-ea"/>
              <a:cs typeface="+mn-cs"/>
            </a:endParaRPr>
          </a:p>
        </p:txBody>
      </p:sp>
      <p:cxnSp>
        <p:nvCxnSpPr>
          <p:cNvPr id="9" name="Straight Connector 9">
            <a:extLst>
              <a:ext uri="{FF2B5EF4-FFF2-40B4-BE49-F238E27FC236}">
                <a16:creationId xmlns:a16="http://schemas.microsoft.com/office/drawing/2014/main" id="{42C4E038-87AE-254B-9457-AAEEAD0C988E}"/>
              </a:ext>
            </a:extLst>
          </p:cNvPr>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Image 8">
            <a:extLst>
              <a:ext uri="{FF2B5EF4-FFF2-40B4-BE49-F238E27FC236}">
                <a16:creationId xmlns:a16="http://schemas.microsoft.com/office/drawing/2014/main" id="{04083B96-F9BE-45E6-BCE1-56F5EDC97DD8}"/>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28485165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7528BC-98B7-0348-8EFB-308604AC6023}"/>
              </a:ext>
            </a:extLst>
          </p:cNvPr>
          <p:cNvSpPr>
            <a:spLocks noGrp="1"/>
          </p:cNvSpPr>
          <p:nvPr>
            <p:ph type="ctrTitle"/>
          </p:nvPr>
        </p:nvSpPr>
        <p:spPr>
          <a:xfrm>
            <a:off x="398121" y="1759789"/>
            <a:ext cx="11562538" cy="1715560"/>
          </a:xfrm>
        </p:spPr>
        <p:txBody>
          <a:bodyPr>
            <a:normAutofit fontScale="90000"/>
          </a:bodyPr>
          <a:lstStyle/>
          <a:p>
            <a:r>
              <a:rPr kumimoji="1" lang="en-US" altLang="zh-CN" b="1" dirty="0" smtClean="0"/>
              <a:t/>
            </a:r>
            <a:br>
              <a:rPr kumimoji="1" lang="en-US" altLang="zh-CN" b="1" dirty="0" smtClean="0"/>
            </a:br>
            <a:r>
              <a:rPr kumimoji="1" lang="en-US" altLang="zh-CN" b="1" dirty="0" smtClean="0"/>
              <a:t> 3GPP based </a:t>
            </a:r>
            <a:br>
              <a:rPr kumimoji="1" lang="en-US" altLang="zh-CN" b="1" dirty="0" smtClean="0"/>
            </a:br>
            <a:r>
              <a:rPr kumimoji="1" lang="en-US" altLang="zh-CN" b="1" dirty="0" smtClean="0"/>
              <a:t>Wireless Sensing </a:t>
            </a:r>
            <a:r>
              <a:rPr kumimoji="1" lang="en-US" altLang="zh-CN" b="1" dirty="0"/>
              <a:t>Services</a:t>
            </a:r>
            <a:endParaRPr kumimoji="1" lang="zh-CN" altLang="en-US" b="1" dirty="0"/>
          </a:p>
        </p:txBody>
      </p:sp>
      <p:sp>
        <p:nvSpPr>
          <p:cNvPr id="4" name="页脚占位符 3">
            <a:extLst>
              <a:ext uri="{FF2B5EF4-FFF2-40B4-BE49-F238E27FC236}">
                <a16:creationId xmlns:a16="http://schemas.microsoft.com/office/drawing/2014/main" id="{23B98000-15DC-B94C-8BD0-0060867C8672}"/>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5" name="标题 1">
            <a:extLst>
              <a:ext uri="{FF2B5EF4-FFF2-40B4-BE49-F238E27FC236}">
                <a16:creationId xmlns:a16="http://schemas.microsoft.com/office/drawing/2014/main" id="{6E7528BC-98B7-0348-8EFB-308604AC6023}"/>
              </a:ext>
            </a:extLst>
          </p:cNvPr>
          <p:cNvSpPr txBox="1">
            <a:spLocks/>
          </p:cNvSpPr>
          <p:nvPr/>
        </p:nvSpPr>
        <p:spPr>
          <a:xfrm>
            <a:off x="1607390" y="4759400"/>
            <a:ext cx="9144000" cy="86740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kumimoji="1" lang="en-US" altLang="zh-CN" sz="2800" dirty="0" smtClean="0">
                <a:solidFill>
                  <a:srgbClr val="0070C0"/>
                </a:solidFill>
              </a:rPr>
              <a:t>-</a:t>
            </a:r>
            <a:r>
              <a:rPr kumimoji="1" lang="en-US" altLang="zh-CN" sz="2800" dirty="0">
                <a:solidFill>
                  <a:srgbClr val="0070C0"/>
                </a:solidFill>
              </a:rPr>
              <a:t>Motivations, Use cases and Objectives</a:t>
            </a:r>
            <a:endParaRPr kumimoji="1" lang="zh-CN" altLang="en-US" sz="2800" dirty="0">
              <a:solidFill>
                <a:srgbClr val="0070C0"/>
              </a:solidFill>
            </a:endParaRPr>
          </a:p>
        </p:txBody>
      </p:sp>
      <p:sp>
        <p:nvSpPr>
          <p:cNvPr id="6" name="矩形 5"/>
          <p:cNvSpPr/>
          <p:nvPr/>
        </p:nvSpPr>
        <p:spPr>
          <a:xfrm>
            <a:off x="8153400" y="55935"/>
            <a:ext cx="3237915" cy="707886"/>
          </a:xfrm>
          <a:prstGeom prst="rect">
            <a:avLst/>
          </a:prstGeom>
        </p:spPr>
        <p:txBody>
          <a:bodyPr wrap="square">
            <a:spAutoFit/>
          </a:bodyPr>
          <a:lstStyle/>
          <a:p>
            <a:pPr>
              <a:spcAft>
                <a:spcPts val="0"/>
              </a:spcAft>
            </a:pPr>
            <a:r>
              <a:rPr lang="en-GB" altLang="zh-CN" sz="2000" b="1" i="1" dirty="0" smtClean="0">
                <a:latin typeface="Arial" panose="020B0604020202020204" pitchFamily="34" charset="0"/>
                <a:ea typeface="MS Mincho"/>
                <a:cs typeface="Times New Roman" panose="02020603050405020304" pitchFamily="18" charset="0"/>
              </a:rPr>
              <a:t>S1-214101</a:t>
            </a:r>
          </a:p>
          <a:p>
            <a:pPr>
              <a:spcAft>
                <a:spcPts val="0"/>
              </a:spcAft>
            </a:pPr>
            <a:r>
              <a:rPr lang="en-GB" altLang="zh-CN" sz="2000" b="1" i="1" dirty="0" smtClean="0">
                <a:latin typeface="Arial" panose="020B0604020202020204" pitchFamily="34" charset="0"/>
                <a:ea typeface="MS Mincho"/>
                <a:cs typeface="Times New Roman" panose="02020603050405020304" pitchFamily="18" charset="0"/>
              </a:rPr>
              <a:t>Revision of S1-213078</a:t>
            </a:r>
            <a:endParaRPr lang="zh-CN" altLang="zh-CN" sz="1200" dirty="0">
              <a:latin typeface="Arial" panose="020B0604020202020204" pitchFamily="34" charset="0"/>
              <a:ea typeface="MS Mincho"/>
              <a:cs typeface="Times New Roman" panose="02020603050405020304" pitchFamily="18" charset="0"/>
            </a:endParaRPr>
          </a:p>
        </p:txBody>
      </p:sp>
      <p:sp>
        <p:nvSpPr>
          <p:cNvPr id="8" name="矩形 7"/>
          <p:cNvSpPr/>
          <p:nvPr/>
        </p:nvSpPr>
        <p:spPr>
          <a:xfrm>
            <a:off x="398121" y="102102"/>
            <a:ext cx="5962422" cy="677108"/>
          </a:xfrm>
          <a:prstGeom prst="rect">
            <a:avLst/>
          </a:prstGeom>
        </p:spPr>
        <p:txBody>
          <a:bodyPr wrap="square">
            <a:spAutoFit/>
          </a:bodyPr>
          <a:lstStyle/>
          <a:p>
            <a:pPr>
              <a:spcAft>
                <a:spcPts val="0"/>
              </a:spcAft>
            </a:pPr>
            <a:r>
              <a:rPr lang="en-GB" altLang="zh-CN" b="1" dirty="0">
                <a:latin typeface="Arial" panose="020B0604020202020204" pitchFamily="34" charset="0"/>
                <a:ea typeface="MS Mincho"/>
                <a:cs typeface="Times New Roman" panose="02020603050405020304" pitchFamily="18" charset="0"/>
              </a:rPr>
              <a:t>3GPP TSG-SA1 Meeting #</a:t>
            </a:r>
            <a:r>
              <a:rPr lang="en-GB" altLang="zh-CN" b="1" dirty="0" smtClean="0">
                <a:latin typeface="Arial" panose="020B0604020202020204" pitchFamily="34" charset="0"/>
                <a:ea typeface="MS Mincho"/>
                <a:cs typeface="Times New Roman" panose="02020603050405020304" pitchFamily="18" charset="0"/>
              </a:rPr>
              <a:t>96e</a:t>
            </a:r>
            <a:r>
              <a:rPr lang="en-GB" altLang="zh-CN" sz="2000" b="1" i="1" dirty="0">
                <a:latin typeface="Arial" panose="020B0604020202020204" pitchFamily="34" charset="0"/>
                <a:ea typeface="MS Mincho"/>
                <a:cs typeface="Times New Roman" panose="02020603050405020304" pitchFamily="18" charset="0"/>
              </a:rPr>
              <a:t>	</a:t>
            </a:r>
            <a:r>
              <a:rPr lang="en-GB" altLang="zh-CN" sz="2000" b="1" i="1" dirty="0" smtClean="0">
                <a:latin typeface="Arial" panose="020B0604020202020204" pitchFamily="34" charset="0"/>
                <a:ea typeface="MS Mincho"/>
                <a:cs typeface="Times New Roman" panose="02020603050405020304" pitchFamily="18" charset="0"/>
              </a:rPr>
              <a:t>                                                                                 </a:t>
            </a:r>
            <a:r>
              <a:rPr lang="en-GB" altLang="zh-CN" b="1" dirty="0" smtClean="0">
                <a:latin typeface="Arial" panose="020B0604020202020204" pitchFamily="34" charset="0"/>
                <a:ea typeface="MS Mincho"/>
                <a:cs typeface="Times New Roman" panose="02020603050405020304" pitchFamily="18" charset="0"/>
              </a:rPr>
              <a:t>Electronic Meeting, 08 November - 18 Nov 2021</a:t>
            </a:r>
            <a:endParaRPr lang="zh-CN" altLang="en-US" dirty="0"/>
          </a:p>
        </p:txBody>
      </p:sp>
    </p:spTree>
    <p:extLst>
      <p:ext uri="{BB962C8B-B14F-4D97-AF65-F5344CB8AC3E}">
        <p14:creationId xmlns:p14="http://schemas.microsoft.com/office/powerpoint/2010/main" val="1537322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GB" altLang="zh-CN" sz="4000" dirty="0">
                <a:solidFill>
                  <a:srgbClr val="000000">
                    <a:lumMod val="85000"/>
                    <a:lumOff val="15000"/>
                  </a:srgbClr>
                </a:solidFill>
                <a:latin typeface="Calibri" panose="020F0502020204030204"/>
              </a:rPr>
              <a:t>Sensing </a:t>
            </a:r>
            <a:r>
              <a:rPr kumimoji="1" lang="en-US" altLang="zh-CN" sz="4000" dirty="0">
                <a:solidFill>
                  <a:srgbClr val="000000">
                    <a:lumMod val="85000"/>
                    <a:lumOff val="15000"/>
                  </a:srgbClr>
                </a:solidFill>
                <a:latin typeface="Calibri" panose="020F0502020204030204"/>
              </a:rPr>
              <a:t>data collection</a:t>
            </a:r>
            <a:endParaRPr kumimoji="1" lang="zh-CN" altLang="en-US" sz="4000" dirty="0">
              <a:solidFill>
                <a:srgbClr val="000000">
                  <a:lumMod val="85000"/>
                  <a:lumOff val="15000"/>
                </a:srgbClr>
              </a:solidFill>
              <a:latin typeface="Calibri" panose="020F0502020204030204"/>
            </a:endParaRPr>
          </a:p>
        </p:txBody>
      </p:sp>
      <p:sp>
        <p:nvSpPr>
          <p:cNvPr id="6" name="Rectangle 4"/>
          <p:cNvSpPr>
            <a:spLocks noChangeArrowheads="1"/>
          </p:cNvSpPr>
          <p:nvPr/>
        </p:nvSpPr>
        <p:spPr bwMode="auto">
          <a:xfrm>
            <a:off x="0" y="0"/>
            <a:ext cx="6223247" cy="51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41303" y="1069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84699" y="1009565"/>
            <a:ext cx="11316070" cy="646331"/>
          </a:xfrm>
          <a:prstGeom prst="rect">
            <a:avLst/>
          </a:prstGeom>
        </p:spPr>
        <p:txBody>
          <a:bodyPr wrap="square">
            <a:spAutoFit/>
          </a:bodyPr>
          <a:lstStyle/>
          <a:p>
            <a:pPr lvl="1"/>
            <a:r>
              <a:rPr lang="en-US" altLang="zh-CN" dirty="0"/>
              <a:t>Sensing information can be derived at UE or network side</a:t>
            </a:r>
            <a:r>
              <a:rPr lang="zh-CN" altLang="en-US" dirty="0"/>
              <a:t>，</a:t>
            </a:r>
            <a:r>
              <a:rPr lang="en-US" altLang="zh-CN" dirty="0"/>
              <a:t>based on sensing data collected from multiple sources</a:t>
            </a:r>
          </a:p>
        </p:txBody>
      </p:sp>
      <p:sp>
        <p:nvSpPr>
          <p:cNvPr id="10" name="矩形 9"/>
          <p:cNvSpPr/>
          <p:nvPr/>
        </p:nvSpPr>
        <p:spPr>
          <a:xfrm>
            <a:off x="6354562" y="5165454"/>
            <a:ext cx="4867922" cy="646331"/>
          </a:xfrm>
          <a:prstGeom prst="rect">
            <a:avLst/>
          </a:prstGeom>
        </p:spPr>
        <p:txBody>
          <a:bodyPr wrap="square">
            <a:spAutoFit/>
          </a:bodyPr>
          <a:lstStyle/>
          <a:p>
            <a:r>
              <a:rPr lang="en-GB" altLang="zh-CN" dirty="0" smtClean="0"/>
              <a:t>Sensing </a:t>
            </a:r>
            <a:r>
              <a:rPr lang="en-GB" altLang="zh-CN" dirty="0"/>
              <a:t>information aggregation &amp; processing at n</a:t>
            </a:r>
            <a:r>
              <a:rPr lang="en-GB" altLang="zh-CN" dirty="0" smtClean="0"/>
              <a:t>etwork</a:t>
            </a:r>
            <a:endParaRPr lang="zh-CN" altLang="en-US" dirty="0"/>
          </a:p>
        </p:txBody>
      </p:sp>
      <p:sp>
        <p:nvSpPr>
          <p:cNvPr id="11" name="矩形 10"/>
          <p:cNvSpPr/>
          <p:nvPr/>
        </p:nvSpPr>
        <p:spPr>
          <a:xfrm>
            <a:off x="506539" y="5165454"/>
            <a:ext cx="4766797" cy="646331"/>
          </a:xfrm>
          <a:prstGeom prst="rect">
            <a:avLst/>
          </a:prstGeom>
        </p:spPr>
        <p:txBody>
          <a:bodyPr wrap="square">
            <a:spAutoFit/>
          </a:bodyPr>
          <a:lstStyle/>
          <a:p>
            <a:r>
              <a:rPr lang="en-GB" altLang="zh-CN" dirty="0" smtClean="0"/>
              <a:t>Sensing </a:t>
            </a:r>
            <a:r>
              <a:rPr lang="en-GB" altLang="zh-CN" dirty="0"/>
              <a:t>information aggregation &amp; processing at </a:t>
            </a:r>
            <a:r>
              <a:rPr lang="en-GB" altLang="zh-CN" dirty="0" smtClean="0"/>
              <a:t>UE</a:t>
            </a:r>
            <a:endParaRPr lang="zh-CN" altLang="en-US" dirty="0"/>
          </a:p>
        </p:txBody>
      </p:sp>
      <p:pic>
        <p:nvPicPr>
          <p:cNvPr id="12" name="图片 11"/>
          <p:cNvPicPr>
            <a:picLocks noChangeAspect="1"/>
          </p:cNvPicPr>
          <p:nvPr/>
        </p:nvPicPr>
        <p:blipFill>
          <a:blip r:embed="rId2"/>
          <a:stretch>
            <a:fillRect/>
          </a:stretch>
        </p:blipFill>
        <p:spPr>
          <a:xfrm>
            <a:off x="506540" y="2290439"/>
            <a:ext cx="5388233" cy="2343473"/>
          </a:xfrm>
          <a:prstGeom prst="rect">
            <a:avLst/>
          </a:prstGeom>
        </p:spPr>
      </p:pic>
      <p:pic>
        <p:nvPicPr>
          <p:cNvPr id="13" name="图片 12"/>
          <p:cNvPicPr>
            <a:picLocks noChangeAspect="1"/>
          </p:cNvPicPr>
          <p:nvPr/>
        </p:nvPicPr>
        <p:blipFill>
          <a:blip r:embed="rId3"/>
          <a:stretch>
            <a:fillRect/>
          </a:stretch>
        </p:blipFill>
        <p:spPr>
          <a:xfrm>
            <a:off x="6118436" y="1979721"/>
            <a:ext cx="5270179" cy="3092896"/>
          </a:xfrm>
          <a:prstGeom prst="rect">
            <a:avLst/>
          </a:prstGeom>
        </p:spPr>
      </p:pic>
    </p:spTree>
    <p:extLst>
      <p:ext uri="{BB962C8B-B14F-4D97-AF65-F5344CB8AC3E}">
        <p14:creationId xmlns:p14="http://schemas.microsoft.com/office/powerpoint/2010/main" val="15387747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22250-2F38-E147-B44D-7C29F4B01C56}"/>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Relationship with </a:t>
            </a:r>
            <a:r>
              <a:rPr kumimoji="1" lang="en-US" altLang="zh-CN" sz="4000" dirty="0" smtClean="0">
                <a:solidFill>
                  <a:srgbClr val="000000">
                    <a:lumMod val="85000"/>
                    <a:lumOff val="15000"/>
                  </a:srgbClr>
                </a:solidFill>
                <a:latin typeface="Calibri" panose="020F0502020204030204"/>
              </a:rPr>
              <a:t>Stage 2 R18 </a:t>
            </a:r>
            <a:r>
              <a:rPr kumimoji="1" lang="en-US" altLang="zh-CN" sz="4000" dirty="0">
                <a:solidFill>
                  <a:srgbClr val="000000">
                    <a:lumMod val="85000"/>
                    <a:lumOff val="15000"/>
                  </a:srgbClr>
                </a:solidFill>
                <a:latin typeface="Calibri" panose="020F0502020204030204"/>
              </a:rPr>
              <a:t>proposal on sensing</a:t>
            </a:r>
            <a:endParaRPr kumimoji="1" lang="zh-CN" altLang="en-US" sz="4000" dirty="0">
              <a:solidFill>
                <a:srgbClr val="000000">
                  <a:lumMod val="85000"/>
                  <a:lumOff val="15000"/>
                </a:srgbClr>
              </a:solidFill>
              <a:latin typeface="Calibri" panose="020F0502020204030204"/>
            </a:endParaRPr>
          </a:p>
        </p:txBody>
      </p:sp>
      <p:sp>
        <p:nvSpPr>
          <p:cNvPr id="3" name="内容占位符 2">
            <a:extLst>
              <a:ext uri="{FF2B5EF4-FFF2-40B4-BE49-F238E27FC236}">
                <a16:creationId xmlns:a16="http://schemas.microsoft.com/office/drawing/2014/main" id="{7087A574-D9EE-8542-855D-87BEAD1F775D}"/>
              </a:ext>
            </a:extLst>
          </p:cNvPr>
          <p:cNvSpPr>
            <a:spLocks noGrp="1"/>
          </p:cNvSpPr>
          <p:nvPr>
            <p:ph idx="1"/>
          </p:nvPr>
        </p:nvSpPr>
        <p:spPr>
          <a:xfrm>
            <a:off x="560439" y="1123949"/>
            <a:ext cx="11080955" cy="5232401"/>
          </a:xfrm>
        </p:spPr>
        <p:txBody>
          <a:bodyPr>
            <a:normAutofit/>
          </a:bodyPr>
          <a:lstStyle/>
          <a:p>
            <a:pPr hangingPunct="0"/>
            <a:r>
              <a:rPr lang="en-US" altLang="zh-CN" dirty="0" smtClean="0"/>
              <a:t>Stage 2 R18 proposal “5G </a:t>
            </a:r>
            <a:r>
              <a:rPr lang="en-US" altLang="zh-CN" dirty="0"/>
              <a:t>Architecture enhancements for Harmonized Communication and Sensing </a:t>
            </a:r>
            <a:r>
              <a:rPr lang="en-US" altLang="zh-CN" dirty="0" smtClean="0"/>
              <a:t>service</a:t>
            </a:r>
            <a:r>
              <a:rPr lang="en-US" altLang="zh-CN" dirty="0"/>
              <a:t>” (</a:t>
            </a:r>
            <a:r>
              <a:rPr lang="en-GB" altLang="zh-CN" dirty="0"/>
              <a:t>S2-2107636</a:t>
            </a:r>
            <a:r>
              <a:rPr lang="en-US" altLang="zh-CN" dirty="0"/>
              <a:t>)</a:t>
            </a:r>
          </a:p>
          <a:p>
            <a:pPr lvl="1"/>
            <a:r>
              <a:rPr lang="en-US" altLang="zh-CN" dirty="0" smtClean="0"/>
              <a:t>Only focusing on the support of specific use cases (e.g. </a:t>
            </a:r>
            <a:r>
              <a:rPr lang="en-US" altLang="zh-CN" dirty="0"/>
              <a:t>UAV/UFO intrusion into the forbidden </a:t>
            </a:r>
            <a:r>
              <a:rPr lang="en-US" altLang="zh-CN" dirty="0" smtClean="0"/>
              <a:t>area, Occupy </a:t>
            </a:r>
            <a:r>
              <a:rPr lang="en-US" altLang="zh-CN" dirty="0"/>
              <a:t>Emergency </a:t>
            </a:r>
            <a:r>
              <a:rPr lang="en-US" altLang="zh-CN" dirty="0" smtClean="0"/>
              <a:t>lane and </a:t>
            </a:r>
            <a:r>
              <a:rPr lang="en-US" altLang="zh-CN" dirty="0"/>
              <a:t>Railway Intrusion </a:t>
            </a:r>
            <a:r>
              <a:rPr lang="en-US" altLang="zh-CN" dirty="0" smtClean="0"/>
              <a:t>Detection, etc.) </a:t>
            </a:r>
          </a:p>
          <a:p>
            <a:pPr lvl="1"/>
            <a:r>
              <a:rPr lang="en-US" altLang="zh-CN" dirty="0" smtClean="0"/>
              <a:t>Based on </a:t>
            </a:r>
            <a:r>
              <a:rPr lang="en-US" altLang="zh-CN" dirty="0"/>
              <a:t>network </a:t>
            </a:r>
            <a:r>
              <a:rPr lang="en-US" altLang="zh-CN" dirty="0" smtClean="0"/>
              <a:t>based sensing over </a:t>
            </a:r>
            <a:r>
              <a:rPr lang="en-US" altLang="zh-CN" dirty="0"/>
              <a:t>existing communication system and measurements </a:t>
            </a:r>
            <a:endParaRPr lang="en-US" altLang="zh-CN" dirty="0" smtClean="0"/>
          </a:p>
          <a:p>
            <a:pPr lvl="1" hangingPunct="0"/>
            <a:r>
              <a:rPr lang="en-US" altLang="zh-CN" dirty="0"/>
              <a:t>no impact to </a:t>
            </a:r>
            <a:r>
              <a:rPr lang="en-US" altLang="zh-CN" dirty="0" smtClean="0"/>
              <a:t>UE</a:t>
            </a:r>
          </a:p>
          <a:p>
            <a:pPr lvl="1" hangingPunct="0"/>
            <a:r>
              <a:rPr lang="en-US" altLang="zh-CN" dirty="0" smtClean="0"/>
              <a:t>no </a:t>
            </a:r>
            <a:r>
              <a:rPr lang="en-US" altLang="zh-CN" dirty="0"/>
              <a:t>impact to </a:t>
            </a:r>
            <a:r>
              <a:rPr lang="en-US" altLang="zh-CN" dirty="0" smtClean="0"/>
              <a:t>RAN1/RAN2 </a:t>
            </a:r>
            <a:r>
              <a:rPr lang="en-US" altLang="zh-CN" dirty="0"/>
              <a:t>work</a:t>
            </a:r>
            <a:endParaRPr lang="en-US" altLang="zh-CN" dirty="0" smtClean="0"/>
          </a:p>
          <a:p>
            <a:pPr marL="228600" lvl="1" hangingPunct="0">
              <a:spcBef>
                <a:spcPts val="1000"/>
              </a:spcBef>
            </a:pPr>
            <a:endParaRPr lang="en-US" altLang="zh-CN" sz="2800" dirty="0" smtClean="0"/>
          </a:p>
          <a:p>
            <a:pPr marL="228600" lvl="1" hangingPunct="0">
              <a:spcBef>
                <a:spcPts val="1000"/>
              </a:spcBef>
            </a:pPr>
            <a:r>
              <a:rPr lang="en-US" altLang="zh-CN" sz="2800" dirty="0" smtClean="0"/>
              <a:t>This R19 </a:t>
            </a:r>
            <a:r>
              <a:rPr lang="en-US" altLang="zh-CN" sz="2800" dirty="0"/>
              <a:t>SID </a:t>
            </a:r>
            <a:r>
              <a:rPr lang="en-US" altLang="zh-CN" sz="2800" dirty="0" smtClean="0"/>
              <a:t>studies </a:t>
            </a:r>
            <a:r>
              <a:rPr lang="en-US" altLang="zh-CN" sz="2800" dirty="0"/>
              <a:t>use </a:t>
            </a:r>
            <a:r>
              <a:rPr lang="en-US" altLang="zh-CN" sz="2800" dirty="0" smtClean="0"/>
              <a:t>cases, scenarios and service requirements without any restrictions, with the expectation of potential RAN, CN and UE enhancements</a:t>
            </a:r>
            <a:r>
              <a:rPr lang="en-US" altLang="zh-CN" dirty="0" smtClean="0"/>
              <a:t>.</a:t>
            </a:r>
            <a:endParaRPr lang="en-US" altLang="zh-CN" dirty="0"/>
          </a:p>
        </p:txBody>
      </p:sp>
      <p:sp>
        <p:nvSpPr>
          <p:cNvPr id="4" name="页脚占位符 3">
            <a:extLst>
              <a:ext uri="{FF2B5EF4-FFF2-40B4-BE49-F238E27FC236}">
                <a16:creationId xmlns:a16="http://schemas.microsoft.com/office/drawing/2014/main" id="{0C02219A-33E7-3640-8A14-6714C29216D8}"/>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Tree>
    <p:extLst>
      <p:ext uri="{BB962C8B-B14F-4D97-AF65-F5344CB8AC3E}">
        <p14:creationId xmlns:p14="http://schemas.microsoft.com/office/powerpoint/2010/main" val="1594100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22250-2F38-E147-B44D-7C29F4B01C56}"/>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Objectives and requirements</a:t>
            </a:r>
            <a:endParaRPr kumimoji="1" lang="zh-CN" altLang="en-US" sz="4000" dirty="0">
              <a:solidFill>
                <a:srgbClr val="000000">
                  <a:lumMod val="85000"/>
                  <a:lumOff val="15000"/>
                </a:srgbClr>
              </a:solidFill>
              <a:latin typeface="Calibri" panose="020F0502020204030204"/>
            </a:endParaRPr>
          </a:p>
        </p:txBody>
      </p:sp>
      <p:sp>
        <p:nvSpPr>
          <p:cNvPr id="4" name="页脚占位符 3">
            <a:extLst>
              <a:ext uri="{FF2B5EF4-FFF2-40B4-BE49-F238E27FC236}">
                <a16:creationId xmlns:a16="http://schemas.microsoft.com/office/drawing/2014/main" id="{0C02219A-33E7-3640-8A14-6714C29216D8}"/>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8" name="矩形 7"/>
          <p:cNvSpPr/>
          <p:nvPr/>
        </p:nvSpPr>
        <p:spPr>
          <a:xfrm>
            <a:off x="220980" y="948624"/>
            <a:ext cx="11750040" cy="5478423"/>
          </a:xfrm>
          <a:prstGeom prst="rect">
            <a:avLst/>
          </a:prstGeom>
        </p:spPr>
        <p:txBody>
          <a:bodyPr wrap="square">
            <a:spAutoFit/>
          </a:bodyPr>
          <a:lstStyle/>
          <a:p>
            <a:pPr hangingPunct="0">
              <a:spcAft>
                <a:spcPts val="600"/>
              </a:spcAft>
              <a:tabLst>
                <a:tab pos="457200" algn="l"/>
              </a:tabLst>
            </a:pPr>
            <a:r>
              <a:rPr lang="en-GB" altLang="zh-CN" sz="2000" dirty="0"/>
              <a:t>The objective of this study item is to identify the use cases and potential requirements for 5GS support of enhanced services and communication utilizing sensing capabilities available in 5G devices and/or networks.. Aspects to be studied include:</a:t>
            </a:r>
            <a:endParaRPr lang="zh-CN" altLang="zh-CN" sz="2000" dirty="0"/>
          </a:p>
          <a:p>
            <a:pPr marL="342900" lvl="0" indent="-342900" hangingPunct="0">
              <a:spcAft>
                <a:spcPts val="600"/>
              </a:spcAft>
              <a:buFont typeface="Arial" panose="020B0604020202020204" pitchFamily="34" charset="0"/>
              <a:buChar char="-"/>
            </a:pPr>
            <a:r>
              <a:rPr lang="en-GB" altLang="zh-CN" sz="2000" dirty="0">
                <a:latin typeface="+mn-ea"/>
              </a:rPr>
              <a:t>identification of new use cases and enhanced sensing services</a:t>
            </a:r>
            <a:endParaRPr lang="zh-CN" altLang="zh-CN" sz="2000" dirty="0">
              <a:latin typeface="+mn-ea"/>
            </a:endParaRPr>
          </a:p>
          <a:p>
            <a:pPr marL="342900" lvl="0" indent="-342900" hangingPunct="0">
              <a:spcAft>
                <a:spcPts val="600"/>
              </a:spcAft>
              <a:buFont typeface="Arial" panose="020B0604020202020204" pitchFamily="34" charset="0"/>
              <a:buChar char="-"/>
            </a:pPr>
            <a:r>
              <a:rPr lang="en-GB" altLang="zh-CN" sz="2000" dirty="0">
                <a:latin typeface="+mn-ea"/>
              </a:rPr>
              <a:t>identification </a:t>
            </a:r>
            <a:r>
              <a:rPr lang="en-US" altLang="zh-CN" sz="2000" dirty="0">
                <a:latin typeface="+mn-ea"/>
              </a:rPr>
              <a:t>potential requirements pertaining to sensing and communication, including</a:t>
            </a:r>
            <a:r>
              <a:rPr lang="en-GB" altLang="zh-CN" sz="2000" dirty="0">
                <a:latin typeface="+mn-ea"/>
              </a:rPr>
              <a:t>:</a:t>
            </a:r>
            <a:endParaRPr lang="zh-CN" altLang="zh-CN" sz="2000" dirty="0">
              <a:latin typeface="+mn-ea"/>
            </a:endParaRPr>
          </a:p>
          <a:p>
            <a:pPr marL="742950" lvl="1" indent="-285750" hangingPunct="0">
              <a:spcAft>
                <a:spcPts val="900"/>
              </a:spcAft>
              <a:buFont typeface="Arial" panose="020B0604020202020204" pitchFamily="34" charset="0"/>
              <a:buChar char="-"/>
            </a:pPr>
            <a:r>
              <a:rPr lang="en-US" altLang="zh-CN" sz="2000" dirty="0">
                <a:latin typeface="+mn-ea"/>
              </a:rPr>
              <a:t>discovery, authorization and provisioning/control of sensing service and entities involved in </a:t>
            </a:r>
            <a:r>
              <a:rPr lang="en-GB" altLang="zh-CN" sz="2000" dirty="0">
                <a:latin typeface="+mn-ea"/>
              </a:rPr>
              <a:t>cooperative sensing</a:t>
            </a:r>
            <a:r>
              <a:rPr lang="en-US" altLang="zh-CN" sz="2000" dirty="0">
                <a:latin typeface="+mn-ea"/>
              </a:rPr>
              <a:t>	</a:t>
            </a:r>
            <a:endParaRPr lang="zh-CN" altLang="zh-CN" sz="2000" dirty="0">
              <a:latin typeface="+mn-ea"/>
            </a:endParaRPr>
          </a:p>
          <a:p>
            <a:pPr marL="742950" lvl="1" indent="-285750" hangingPunct="0">
              <a:spcAft>
                <a:spcPts val="900"/>
              </a:spcAft>
              <a:buFont typeface="Arial" panose="020B0604020202020204" pitchFamily="34" charset="0"/>
              <a:buChar char="-"/>
            </a:pPr>
            <a:r>
              <a:rPr lang="en-US" altLang="zh-CN" sz="2000" dirty="0">
                <a:latin typeface="+mn-ea"/>
              </a:rPr>
              <a:t>Configuration of sensing related information to be collected and/or exchanged, e.g. about the object(s) to be detected, </a:t>
            </a:r>
            <a:r>
              <a:rPr lang="en-GB" altLang="zh-CN" sz="2000" dirty="0">
                <a:latin typeface="+mn-ea"/>
              </a:rPr>
              <a:t>sensing availability, other sensing parameters</a:t>
            </a:r>
            <a:endParaRPr lang="zh-CN" altLang="zh-CN" sz="2000" dirty="0">
              <a:latin typeface="+mn-ea"/>
            </a:endParaRPr>
          </a:p>
          <a:p>
            <a:pPr marL="742950" lvl="1" indent="-285750" hangingPunct="0">
              <a:spcAft>
                <a:spcPts val="900"/>
              </a:spcAft>
              <a:buFont typeface="Arial" panose="020B0604020202020204" pitchFamily="34" charset="0"/>
              <a:buChar char="-"/>
            </a:pPr>
            <a:r>
              <a:rPr lang="en-US" altLang="zh-CN" sz="2000" dirty="0">
                <a:latin typeface="+mn-ea"/>
              </a:rPr>
              <a:t>Communication and sensing performance requirements, e.g., </a:t>
            </a:r>
            <a:endParaRPr lang="zh-CN" altLang="zh-CN" sz="2000" dirty="0">
              <a:latin typeface="+mn-ea"/>
            </a:endParaRPr>
          </a:p>
          <a:p>
            <a:pPr marL="1143000" lvl="2" indent="-228600" hangingPunct="0">
              <a:spcAft>
                <a:spcPts val="900"/>
              </a:spcAft>
              <a:buFont typeface="Arial" panose="020B0604020202020204" pitchFamily="34" charset="0"/>
              <a:buChar char="-"/>
            </a:pPr>
            <a:r>
              <a:rPr lang="en-US" altLang="zh-CN" sz="2000" dirty="0">
                <a:latin typeface="+mn-ea"/>
              </a:rPr>
              <a:t>Sensing distance, angle, motion, velocity, image resolution, frequency, latency, accuracy, energy efficiency,   </a:t>
            </a:r>
            <a:endParaRPr lang="zh-CN" altLang="zh-CN" sz="2000" dirty="0">
              <a:latin typeface="+mn-ea"/>
            </a:endParaRPr>
          </a:p>
          <a:p>
            <a:pPr marL="1143000" lvl="2" indent="-228600" hangingPunct="0">
              <a:spcAft>
                <a:spcPts val="600"/>
              </a:spcAft>
              <a:buFont typeface="Arial" panose="020B0604020202020204" pitchFamily="34" charset="0"/>
              <a:buChar char="-"/>
            </a:pPr>
            <a:r>
              <a:rPr lang="en-GB" altLang="zh-CN" sz="2000" dirty="0">
                <a:latin typeface="+mn-ea"/>
              </a:rPr>
              <a:t>Communication requirements for transferring sensing information and/or enabling enhanced sensing services</a:t>
            </a:r>
            <a:endParaRPr lang="zh-CN" altLang="zh-CN" sz="2000" dirty="0">
              <a:latin typeface="+mn-ea"/>
            </a:endParaRPr>
          </a:p>
          <a:p>
            <a:pPr marL="342900" lvl="0" indent="-342900" hangingPunct="0">
              <a:spcAft>
                <a:spcPts val="600"/>
              </a:spcAft>
              <a:buFont typeface="Arial" panose="020B0604020202020204" pitchFamily="34" charset="0"/>
              <a:buChar char="-"/>
            </a:pPr>
            <a:r>
              <a:rPr lang="en-GB" altLang="zh-CN" sz="2000" dirty="0">
                <a:latin typeface="+mn-ea"/>
              </a:rPr>
              <a:t>Other aspects: security and privacy, charging, use of radio </a:t>
            </a:r>
            <a:r>
              <a:rPr lang="en-GB" altLang="zh-CN" sz="2000" dirty="0" smtClean="0">
                <a:latin typeface="+mn-ea"/>
              </a:rPr>
              <a:t>resources</a:t>
            </a:r>
            <a:endParaRPr lang="zh-CN" altLang="zh-CN" sz="2000" dirty="0">
              <a:latin typeface="+mn-ea"/>
            </a:endParaRPr>
          </a:p>
        </p:txBody>
      </p:sp>
    </p:spTree>
    <p:extLst>
      <p:ext uri="{BB962C8B-B14F-4D97-AF65-F5344CB8AC3E}">
        <p14:creationId xmlns:p14="http://schemas.microsoft.com/office/powerpoint/2010/main" val="8173789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222250-2F38-E147-B44D-7C29F4B01C56}"/>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Objectives and requirements</a:t>
            </a:r>
            <a:endParaRPr kumimoji="1" lang="zh-CN" altLang="en-US" sz="4000" dirty="0">
              <a:solidFill>
                <a:srgbClr val="000000">
                  <a:lumMod val="85000"/>
                  <a:lumOff val="15000"/>
                </a:srgbClr>
              </a:solidFill>
              <a:latin typeface="Calibri" panose="020F0502020204030204"/>
            </a:endParaRPr>
          </a:p>
        </p:txBody>
      </p:sp>
      <p:sp>
        <p:nvSpPr>
          <p:cNvPr id="4" name="页脚占位符 3">
            <a:extLst>
              <a:ext uri="{FF2B5EF4-FFF2-40B4-BE49-F238E27FC236}">
                <a16:creationId xmlns:a16="http://schemas.microsoft.com/office/drawing/2014/main" id="{0C02219A-33E7-3640-8A14-6714C29216D8}"/>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8" name="矩形 7"/>
          <p:cNvSpPr/>
          <p:nvPr/>
        </p:nvSpPr>
        <p:spPr>
          <a:xfrm>
            <a:off x="219456" y="1049208"/>
            <a:ext cx="11750040" cy="2015745"/>
          </a:xfrm>
          <a:prstGeom prst="rect">
            <a:avLst/>
          </a:prstGeom>
        </p:spPr>
        <p:txBody>
          <a:bodyPr wrap="square">
            <a:spAutoFit/>
          </a:bodyPr>
          <a:lstStyle/>
          <a:p>
            <a:pPr hangingPunct="0">
              <a:spcAft>
                <a:spcPts val="900"/>
              </a:spcAft>
            </a:pPr>
            <a:r>
              <a:rPr lang="en-GB" altLang="zh-CN" sz="2000" dirty="0" smtClean="0">
                <a:latin typeface="+mn-ea"/>
              </a:rPr>
              <a:t>The </a:t>
            </a:r>
            <a:r>
              <a:rPr lang="en-GB" altLang="zh-CN" sz="2000" dirty="0">
                <a:latin typeface="+mn-ea"/>
              </a:rPr>
              <a:t>following scenarios and options should be considered:</a:t>
            </a:r>
            <a:endParaRPr lang="zh-CN" altLang="zh-CN" sz="2000" dirty="0">
              <a:latin typeface="+mn-ea"/>
            </a:endParaRPr>
          </a:p>
          <a:p>
            <a:pPr marL="342900" lvl="0" indent="-342900">
              <a:lnSpc>
                <a:spcPct val="107000"/>
              </a:lnSpc>
              <a:spcAft>
                <a:spcPts val="800"/>
              </a:spcAft>
              <a:buFont typeface="Calibri" panose="020F0502020204030204" pitchFamily="34" charset="0"/>
              <a:buChar char="-"/>
            </a:pPr>
            <a:r>
              <a:rPr lang="en-GB" altLang="zh-CN" sz="2000" dirty="0">
                <a:latin typeface="+mn-ea"/>
                <a:cs typeface="Times New Roman" panose="02020603050405020304" pitchFamily="18" charset="0"/>
              </a:rPr>
              <a:t>5G-based wireless sensing and/or other type of sensors can be used (radar, </a:t>
            </a:r>
            <a:r>
              <a:rPr lang="en-GB" altLang="zh-CN" sz="2000" dirty="0" err="1">
                <a:latin typeface="+mn-ea"/>
                <a:cs typeface="Times New Roman" panose="02020603050405020304" pitchFamily="18" charset="0"/>
              </a:rPr>
              <a:t>lidar</a:t>
            </a:r>
            <a:r>
              <a:rPr lang="en-GB" altLang="zh-CN" sz="2000" dirty="0">
                <a:latin typeface="+mn-ea"/>
                <a:cs typeface="Times New Roman" panose="02020603050405020304" pitchFamily="18" charset="0"/>
              </a:rPr>
              <a:t>, ultrasound, cameras, motion sensors, etc.)</a:t>
            </a:r>
            <a:endParaRPr lang="zh-CN" altLang="zh-CN" sz="2000" dirty="0">
              <a:latin typeface="+mn-ea"/>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tabLst>
                <a:tab pos="228600" algn="l"/>
              </a:tabLst>
            </a:pPr>
            <a:r>
              <a:rPr lang="en-GB" altLang="zh-CN" sz="2000" dirty="0">
                <a:latin typeface="+mn-ea"/>
                <a:cs typeface="Times New Roman" panose="02020603050405020304" pitchFamily="18" charset="0"/>
              </a:rPr>
              <a:t>Sensing could be provided directly by the UE and/or </a:t>
            </a:r>
            <a:r>
              <a:rPr lang="en-GB" altLang="zh-CN" sz="2000" dirty="0" err="1">
                <a:latin typeface="+mn-ea"/>
                <a:cs typeface="Times New Roman" panose="02020603050405020304" pitchFamily="18" charset="0"/>
              </a:rPr>
              <a:t>gNB</a:t>
            </a:r>
            <a:r>
              <a:rPr lang="en-GB" altLang="zh-CN" sz="2000" dirty="0">
                <a:latin typeface="+mn-ea"/>
                <a:cs typeface="Times New Roman" panose="02020603050405020304" pitchFamily="18" charset="0"/>
              </a:rPr>
              <a:t> and/or other devices/entities; </a:t>
            </a:r>
            <a:endParaRPr lang="zh-CN" altLang="zh-CN" sz="2000" dirty="0">
              <a:latin typeface="+mn-ea"/>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tabLst>
                <a:tab pos="228600" algn="l"/>
              </a:tabLst>
            </a:pPr>
            <a:r>
              <a:rPr lang="en-GB" altLang="zh-CN" sz="2000" dirty="0">
                <a:latin typeface="+mn-ea"/>
                <a:cs typeface="Times New Roman" panose="02020603050405020304" pitchFamily="18" charset="0"/>
              </a:rPr>
              <a:t>Other sensors can be connected to the UE and/or network using 5G connectivity.</a:t>
            </a:r>
            <a:endParaRPr lang="zh-CN" altLang="zh-CN" sz="2000" dirty="0">
              <a:effectLst/>
              <a:latin typeface="+mn-ea"/>
              <a:cs typeface="Times New Roman" panose="02020603050405020304" pitchFamily="18" charset="0"/>
            </a:endParaRPr>
          </a:p>
        </p:txBody>
      </p:sp>
    </p:spTree>
    <p:extLst>
      <p:ext uri="{BB962C8B-B14F-4D97-AF65-F5344CB8AC3E}">
        <p14:creationId xmlns:p14="http://schemas.microsoft.com/office/powerpoint/2010/main" val="29908252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kumimoji="1" lang="en-US" altLang="zh-CN" dirty="0">
                <a:solidFill>
                  <a:srgbClr val="000000">
                    <a:lumMod val="85000"/>
                    <a:lumOff val="15000"/>
                  </a:srgbClr>
                </a:solidFill>
                <a:latin typeface="Calibri" panose="020F0502020204030204"/>
              </a:rPr>
              <a:t>Traditional wireless sensing technology</a:t>
            </a:r>
            <a:endParaRPr lang="zh-CN" altLang="en-US" dirty="0"/>
          </a:p>
        </p:txBody>
      </p:sp>
      <p:sp>
        <p:nvSpPr>
          <p:cNvPr id="4" name="页脚占位符 3"/>
          <p:cNvSpPr>
            <a:spLocks noGrp="1"/>
          </p:cNvSpPr>
          <p:nvPr>
            <p:ph type="ftr" sz="quarter" idx="11"/>
          </p:nvPr>
        </p:nvSpPr>
        <p:spPr/>
        <p:txBody>
          <a:bodyPr/>
          <a:lstStyle/>
          <a:p>
            <a:pPr>
              <a:defRPr/>
            </a:pPr>
            <a:r>
              <a:rPr kumimoji="0" lang="zh-CN" altLang="en-US" sz="1100" b="0" i="0" u="none" strike="noStrike" kern="1200" cap="all" spc="0" normalizeH="0" baseline="0" noProof="0" smtClean="0">
                <a:ln>
                  <a:noFill/>
                </a:ln>
                <a:solidFill>
                  <a:prstClr val="black"/>
                </a:solidFill>
                <a:effectLst/>
                <a:uLnTx/>
                <a:uFillTx/>
                <a:latin typeface="+mn-lt"/>
                <a:ea typeface="+mn-ea"/>
                <a:cs typeface="+mn-cs"/>
              </a:rPr>
              <a:t>标准化与新技术部</a:t>
            </a:r>
            <a:endParaRPr kumimoji="0" lang="en-US" altLang="zh-CN" sz="1100" b="0" i="0" u="none" strike="noStrike" kern="1200" cap="all" spc="0" normalizeH="0" baseline="0" noProof="0" smtClean="0">
              <a:ln>
                <a:noFill/>
              </a:ln>
              <a:solidFill>
                <a:prstClr val="black"/>
              </a:solidFill>
              <a:effectLst/>
              <a:uLnTx/>
              <a:uFillTx/>
              <a:latin typeface="+mn-lt"/>
              <a:ea typeface="+mn-ea"/>
              <a:cs typeface="+mn-cs"/>
            </a:endParaRPr>
          </a:p>
          <a:p>
            <a:pPr>
              <a:defRPr/>
            </a:pPr>
            <a:r>
              <a:rPr kumimoji="0" lang="en-US" altLang="zh-CN" sz="1200" b="0" i="0" u="none" strike="noStrike" kern="1200" cap="all" spc="0" normalizeH="0" baseline="0" noProof="0" smtClean="0">
                <a:ln>
                  <a:noFill/>
                </a:ln>
                <a:solidFill>
                  <a:prstClr val="black"/>
                </a:solidFill>
                <a:effectLst/>
                <a:uLnTx/>
                <a:uFillTx/>
                <a:latin typeface="+mn-lt"/>
                <a:ea typeface="+mn-ea"/>
                <a:cs typeface="+mn-cs"/>
              </a:rPr>
              <a:t>Copy right 2020,  all rights reserved</a:t>
            </a:r>
            <a:endParaRPr kumimoji="1" lang="zh-CN" altLang="en-US" dirty="0"/>
          </a:p>
        </p:txBody>
      </p:sp>
      <p:sp>
        <p:nvSpPr>
          <p:cNvPr id="6" name="内容占位符 2"/>
          <p:cNvSpPr txBox="1">
            <a:spLocks/>
          </p:cNvSpPr>
          <p:nvPr/>
        </p:nvSpPr>
        <p:spPr>
          <a:xfrm>
            <a:off x="560439" y="1324280"/>
            <a:ext cx="11061290" cy="408684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0">
              <a:buClr>
                <a:srgbClr val="E48312"/>
              </a:buClr>
            </a:pPr>
            <a:r>
              <a:rPr kumimoji="1" lang="en-US" altLang="zh-CN" sz="2400" b="0" dirty="0" smtClean="0">
                <a:solidFill>
                  <a:srgbClr val="000000">
                    <a:lumMod val="85000"/>
                    <a:lumOff val="15000"/>
                  </a:srgbClr>
                </a:solidFill>
                <a:latin typeface="Calibri" panose="020F0502020204030204"/>
              </a:rPr>
              <a:t>Traditional wireless sensing technology,  in which reflected radio wave from transmitter is used to detect the target objects information, such as shape, size, speed, location, air quality,  etc.,  has been wildly applied in </a:t>
            </a:r>
            <a:r>
              <a:rPr kumimoji="1" lang="en-US" altLang="zh-CN" sz="2400" dirty="0" smtClean="0">
                <a:solidFill>
                  <a:srgbClr val="000000">
                    <a:lumMod val="85000"/>
                    <a:lumOff val="15000"/>
                  </a:srgbClr>
                </a:solidFill>
                <a:latin typeface="Calibri" panose="020F0502020204030204"/>
              </a:rPr>
              <a:t>Radar</a:t>
            </a:r>
            <a:r>
              <a:rPr kumimoji="1" lang="en-US" altLang="zh-CN" sz="2400" b="0" dirty="0" smtClean="0">
                <a:solidFill>
                  <a:srgbClr val="000000">
                    <a:lumMod val="85000"/>
                    <a:lumOff val="15000"/>
                  </a:srgbClr>
                </a:solidFill>
                <a:latin typeface="Calibri" panose="020F0502020204030204"/>
              </a:rPr>
              <a:t>, </a:t>
            </a:r>
            <a:r>
              <a:rPr kumimoji="1" lang="en-US" altLang="zh-CN" sz="2400" dirty="0" smtClean="0">
                <a:solidFill>
                  <a:srgbClr val="000000">
                    <a:lumMod val="85000"/>
                    <a:lumOff val="15000"/>
                  </a:srgbClr>
                </a:solidFill>
                <a:latin typeface="Calibri" panose="020F0502020204030204"/>
              </a:rPr>
              <a:t>LiDAR</a:t>
            </a:r>
            <a:r>
              <a:rPr kumimoji="1" lang="en-US" altLang="zh-CN" sz="2400" b="0" dirty="0" smtClean="0">
                <a:solidFill>
                  <a:srgbClr val="000000">
                    <a:lumMod val="85000"/>
                    <a:lumOff val="15000"/>
                  </a:srgbClr>
                </a:solidFill>
                <a:latin typeface="Calibri" panose="020F0502020204030204"/>
              </a:rPr>
              <a:t>, </a:t>
            </a:r>
            <a:r>
              <a:rPr kumimoji="1" lang="en-US" altLang="zh-CN" sz="2400" dirty="0" err="1" smtClean="0">
                <a:solidFill>
                  <a:srgbClr val="000000">
                    <a:lumMod val="85000"/>
                    <a:lumOff val="15000"/>
                  </a:srgbClr>
                </a:solidFill>
                <a:latin typeface="Calibri" panose="020F0502020204030204"/>
              </a:rPr>
              <a:t>WiFi</a:t>
            </a:r>
            <a:r>
              <a:rPr kumimoji="1" lang="en-US" altLang="zh-CN" sz="2400" dirty="0" smtClean="0">
                <a:solidFill>
                  <a:srgbClr val="000000">
                    <a:lumMod val="85000"/>
                    <a:lumOff val="15000"/>
                  </a:srgbClr>
                </a:solidFill>
                <a:latin typeface="Calibri" panose="020F0502020204030204"/>
              </a:rPr>
              <a:t> Sensing </a:t>
            </a:r>
            <a:r>
              <a:rPr kumimoji="1" lang="en-US" altLang="zh-CN" sz="2400" b="0" dirty="0" smtClean="0">
                <a:solidFill>
                  <a:srgbClr val="000000">
                    <a:lumMod val="85000"/>
                    <a:lumOff val="15000"/>
                  </a:srgbClr>
                </a:solidFill>
                <a:latin typeface="Calibri" panose="020F0502020204030204"/>
              </a:rPr>
              <a:t>and so on.</a:t>
            </a:r>
          </a:p>
          <a:p>
            <a:pPr>
              <a:buClr>
                <a:srgbClr val="E48312"/>
              </a:buClr>
            </a:pPr>
            <a:r>
              <a:rPr kumimoji="1" lang="en-US" altLang="zh-CN" sz="2400" b="0" dirty="0">
                <a:solidFill>
                  <a:srgbClr val="000000">
                    <a:lumMod val="85000"/>
                    <a:lumOff val="15000"/>
                  </a:srgbClr>
                </a:solidFill>
                <a:latin typeface="Calibri" panose="020F0502020204030204"/>
              </a:rPr>
              <a:t>I</a:t>
            </a:r>
            <a:r>
              <a:rPr kumimoji="1" lang="en-US" altLang="zh-CN" sz="2400" b="0" dirty="0" smtClean="0">
                <a:solidFill>
                  <a:srgbClr val="000000">
                    <a:lumMod val="85000"/>
                    <a:lumOff val="15000"/>
                  </a:srgbClr>
                </a:solidFill>
                <a:latin typeface="Calibri" panose="020F0502020204030204"/>
              </a:rPr>
              <a:t>ssues of the traditional wireless sensing technology</a:t>
            </a:r>
          </a:p>
          <a:p>
            <a:pPr lvl="1">
              <a:buClr>
                <a:srgbClr val="E48312"/>
              </a:buClr>
              <a:buFont typeface="Arial" panose="020B0604020202020204" pitchFamily="34" charset="0"/>
              <a:buChar char="•"/>
            </a:pPr>
            <a:r>
              <a:rPr kumimoji="1" lang="en-US" altLang="zh-CN" sz="2000" b="0" dirty="0" smtClean="0">
                <a:solidFill>
                  <a:srgbClr val="000000">
                    <a:lumMod val="85000"/>
                    <a:lumOff val="15000"/>
                  </a:srgbClr>
                </a:solidFill>
                <a:latin typeface="Calibri" panose="020F0502020204030204"/>
              </a:rPr>
              <a:t>Interference among devices using same spectrum</a:t>
            </a: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Limitation of sensing </a:t>
            </a:r>
            <a:r>
              <a:rPr kumimoji="1" lang="en-US" altLang="zh-CN" sz="2000" dirty="0" smtClean="0">
                <a:solidFill>
                  <a:srgbClr val="000000">
                    <a:lumMod val="85000"/>
                    <a:lumOff val="15000"/>
                  </a:srgbClr>
                </a:solidFill>
                <a:latin typeface="Calibri" panose="020F0502020204030204"/>
              </a:rPr>
              <a:t>range, i.e. distance and angles</a:t>
            </a:r>
            <a:endParaRPr kumimoji="1" lang="en-US" altLang="zh-CN" sz="2000" dirty="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High Cost for dedicated components e.g., Radar/LiDAR </a:t>
            </a:r>
            <a:r>
              <a:rPr kumimoji="1" lang="en-US" altLang="zh-CN" sz="2000" dirty="0" smtClean="0">
                <a:solidFill>
                  <a:srgbClr val="000000">
                    <a:lumMod val="85000"/>
                    <a:lumOff val="15000"/>
                  </a:srgbClr>
                </a:solidFill>
                <a:latin typeface="Calibri" panose="020F0502020204030204"/>
              </a:rPr>
              <a:t>device</a:t>
            </a:r>
            <a:endParaRPr kumimoji="1" lang="en-US" altLang="zh-CN" sz="2000" dirty="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Operators can only provide connectivity for sensing data transmission from UE </a:t>
            </a:r>
          </a:p>
          <a:p>
            <a:pPr lvl="1">
              <a:buClr>
                <a:srgbClr val="E48312"/>
              </a:buClr>
              <a:buFont typeface="Arial" panose="020B0604020202020204" pitchFamily="34" charset="0"/>
              <a:buChar char="•"/>
            </a:pPr>
            <a:r>
              <a:rPr kumimoji="1" lang="en-US" altLang="zh-CN" sz="2000" dirty="0" smtClean="0">
                <a:solidFill>
                  <a:srgbClr val="000000">
                    <a:lumMod val="85000"/>
                    <a:lumOff val="15000"/>
                  </a:srgbClr>
                </a:solidFill>
                <a:latin typeface="Calibri" panose="020F0502020204030204"/>
              </a:rPr>
              <a:t>Overlay network for the communication among wireless sensing devices </a:t>
            </a:r>
            <a:endParaRPr kumimoji="1" lang="en-US" altLang="zh-CN" sz="2000" b="0" dirty="0" smtClean="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b="0" dirty="0" smtClean="0">
                <a:solidFill>
                  <a:srgbClr val="000000">
                    <a:lumMod val="85000"/>
                    <a:lumOff val="15000"/>
                  </a:srgbClr>
                </a:solidFill>
                <a:latin typeface="Calibri" panose="020F0502020204030204"/>
              </a:rPr>
              <a:t>Dedicated </a:t>
            </a:r>
            <a:r>
              <a:rPr kumimoji="1" lang="en-US" altLang="zh-CN" sz="2000" dirty="0" smtClean="0">
                <a:solidFill>
                  <a:srgbClr val="000000">
                    <a:lumMod val="85000"/>
                    <a:lumOff val="15000"/>
                  </a:srgbClr>
                </a:solidFill>
                <a:latin typeface="Calibri" panose="020F0502020204030204"/>
              </a:rPr>
              <a:t>system, separated from service applications</a:t>
            </a:r>
            <a:endParaRPr kumimoji="1" lang="en-US" altLang="zh-CN" sz="2000" b="0" dirty="0" smtClean="0">
              <a:solidFill>
                <a:srgbClr val="000000">
                  <a:lumMod val="85000"/>
                  <a:lumOff val="15000"/>
                </a:srgbClr>
              </a:solidFill>
              <a:latin typeface="Calibri" panose="020F0502020204030204"/>
            </a:endParaRPr>
          </a:p>
        </p:txBody>
      </p:sp>
      <p:grpSp>
        <p:nvGrpSpPr>
          <p:cNvPr id="49" name="组合 48"/>
          <p:cNvGrpSpPr/>
          <p:nvPr/>
        </p:nvGrpSpPr>
        <p:grpSpPr>
          <a:xfrm>
            <a:off x="6545595" y="4339561"/>
            <a:ext cx="5307183" cy="1926504"/>
            <a:chOff x="6452961" y="3262126"/>
            <a:chExt cx="5307183" cy="1926504"/>
          </a:xfrm>
        </p:grpSpPr>
        <p:pic>
          <p:nvPicPr>
            <p:cNvPr id="9" name="图片 8"/>
            <p:cNvPicPr>
              <a:picLocks noChangeAspect="1"/>
            </p:cNvPicPr>
            <p:nvPr/>
          </p:nvPicPr>
          <p:blipFill>
            <a:blip r:embed="rId2"/>
            <a:stretch>
              <a:fillRect/>
            </a:stretch>
          </p:blipFill>
          <p:spPr>
            <a:xfrm>
              <a:off x="10038247" y="3479677"/>
              <a:ext cx="1211826" cy="1030618"/>
            </a:xfrm>
            <a:prstGeom prst="rect">
              <a:avLst/>
            </a:prstGeom>
          </p:spPr>
        </p:pic>
        <p:grpSp>
          <p:nvGrpSpPr>
            <p:cNvPr id="36" name="组合 35"/>
            <p:cNvGrpSpPr/>
            <p:nvPr/>
          </p:nvGrpSpPr>
          <p:grpSpPr>
            <a:xfrm>
              <a:off x="7650224" y="3262126"/>
              <a:ext cx="1820349" cy="1149849"/>
              <a:chOff x="3607614" y="3646792"/>
              <a:chExt cx="1820349" cy="1970085"/>
            </a:xfrm>
          </p:grpSpPr>
          <p:sp>
            <p:nvSpPr>
              <p:cNvPr id="26" name="任意多边形 25"/>
              <p:cNvSpPr/>
              <p:nvPr/>
            </p:nvSpPr>
            <p:spPr>
              <a:xfrm>
                <a:off x="3607614" y="4497574"/>
                <a:ext cx="174240" cy="298384"/>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4386096" y="4271523"/>
                <a:ext cx="166377" cy="760754"/>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796512" y="4051223"/>
                <a:ext cx="174239" cy="1264738"/>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3953295" y="4431067"/>
                <a:ext cx="174240" cy="431400"/>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5186628" y="3646792"/>
                <a:ext cx="241335" cy="1970085"/>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1040640">
              <a:off x="8572836" y="3502023"/>
              <a:ext cx="1461980" cy="861637"/>
              <a:chOff x="7850750" y="4344671"/>
              <a:chExt cx="1461980" cy="1264738"/>
            </a:xfrm>
            <a:noFill/>
          </p:grpSpPr>
          <p:sp>
            <p:nvSpPr>
              <p:cNvPr id="31" name="任意多边形 30"/>
              <p:cNvSpPr/>
              <p:nvPr/>
            </p:nvSpPr>
            <p:spPr>
              <a:xfrm>
                <a:off x="7850750" y="4822714"/>
                <a:ext cx="174240" cy="298384"/>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8629232" y="4596663"/>
                <a:ext cx="166377" cy="760754"/>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9138491" y="4344671"/>
                <a:ext cx="174239" cy="1264738"/>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8196431" y="4756207"/>
                <a:ext cx="174240" cy="431400"/>
              </a:xfrm>
              <a:custGeom>
                <a:avLst/>
                <a:gdLst>
                  <a:gd name="connsiteX0" fmla="*/ 0 w 174240"/>
                  <a:gd name="connsiteY0" fmla="*/ 0 h 298384"/>
                  <a:gd name="connsiteX1" fmla="*/ 173255 w 174240"/>
                  <a:gd name="connsiteY1" fmla="*/ 144379 h 298384"/>
                  <a:gd name="connsiteX2" fmla="*/ 57752 w 174240"/>
                  <a:gd name="connsiteY2" fmla="*/ 298384 h 298384"/>
                </a:gdLst>
                <a:ahLst/>
                <a:cxnLst>
                  <a:cxn ang="0">
                    <a:pos x="connsiteX0" y="connsiteY0"/>
                  </a:cxn>
                  <a:cxn ang="0">
                    <a:pos x="connsiteX1" y="connsiteY1"/>
                  </a:cxn>
                  <a:cxn ang="0">
                    <a:pos x="connsiteX2" y="connsiteY2"/>
                  </a:cxn>
                </a:cxnLst>
                <a:rect l="l" t="t" r="r" b="b"/>
                <a:pathLst>
                  <a:path w="174240" h="298384">
                    <a:moveTo>
                      <a:pt x="0" y="0"/>
                    </a:moveTo>
                    <a:cubicBezTo>
                      <a:pt x="81815" y="47324"/>
                      <a:pt x="163630" y="94648"/>
                      <a:pt x="173255" y="144379"/>
                    </a:cubicBezTo>
                    <a:cubicBezTo>
                      <a:pt x="182880" y="194110"/>
                      <a:pt x="120316" y="246247"/>
                      <a:pt x="57752" y="298384"/>
                    </a:cubicBezTo>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452961" y="4542299"/>
              <a:ext cx="1371503" cy="646331"/>
            </a:xfrm>
            <a:prstGeom prst="rect">
              <a:avLst/>
            </a:prstGeom>
            <a:noFill/>
          </p:spPr>
          <p:txBody>
            <a:bodyPr wrap="square" rtlCol="0">
              <a:spAutoFit/>
            </a:bodyPr>
            <a:lstStyle/>
            <a:p>
              <a:r>
                <a:rPr lang="en-US" altLang="zh-CN" dirty="0" smtClean="0"/>
                <a:t>Transmitter/Receiver </a:t>
              </a:r>
              <a:endParaRPr lang="zh-CN" altLang="en-US" dirty="0"/>
            </a:p>
          </p:txBody>
        </p:sp>
        <p:sp>
          <p:nvSpPr>
            <p:cNvPr id="39" name="文本框 38"/>
            <p:cNvSpPr txBox="1"/>
            <p:nvPr/>
          </p:nvSpPr>
          <p:spPr>
            <a:xfrm>
              <a:off x="9698225" y="4511109"/>
              <a:ext cx="2061919" cy="369332"/>
            </a:xfrm>
            <a:prstGeom prst="rect">
              <a:avLst/>
            </a:prstGeom>
            <a:noFill/>
          </p:spPr>
          <p:txBody>
            <a:bodyPr wrap="square" rtlCol="0">
              <a:spAutoFit/>
            </a:bodyPr>
            <a:lstStyle/>
            <a:p>
              <a:r>
                <a:rPr lang="en-US" altLang="zh-CN" dirty="0" smtClean="0"/>
                <a:t>Reflective Object</a:t>
              </a:r>
              <a:endParaRPr lang="zh-CN" altLang="en-US" dirty="0"/>
            </a:p>
          </p:txBody>
        </p:sp>
        <p:pic>
          <p:nvPicPr>
            <p:cNvPr id="48" name="图片 47"/>
            <p:cNvPicPr>
              <a:picLocks noChangeAspect="1"/>
            </p:cNvPicPr>
            <p:nvPr/>
          </p:nvPicPr>
          <p:blipFill>
            <a:blip r:embed="rId3"/>
            <a:stretch>
              <a:fillRect/>
            </a:stretch>
          </p:blipFill>
          <p:spPr>
            <a:xfrm>
              <a:off x="6754186" y="3719872"/>
              <a:ext cx="816950" cy="924489"/>
            </a:xfrm>
            <a:prstGeom prst="rect">
              <a:avLst/>
            </a:prstGeom>
          </p:spPr>
        </p:pic>
      </p:grpSp>
    </p:spTree>
    <p:extLst>
      <p:ext uri="{BB962C8B-B14F-4D97-AF65-F5344CB8AC3E}">
        <p14:creationId xmlns:p14="http://schemas.microsoft.com/office/powerpoint/2010/main" val="27543619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565546-92C9-8842-A927-B2D243B48CD3}"/>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3GPP based wireless sensing service</a:t>
            </a:r>
            <a:endParaRPr kumimoji="1" lang="zh-CN" altLang="en-US" sz="4000" dirty="0">
              <a:solidFill>
                <a:srgbClr val="000000">
                  <a:lumMod val="85000"/>
                  <a:lumOff val="15000"/>
                </a:srgbClr>
              </a:solidFill>
              <a:latin typeface="Calibri" panose="020F0502020204030204"/>
            </a:endParaRPr>
          </a:p>
        </p:txBody>
      </p:sp>
      <p:sp>
        <p:nvSpPr>
          <p:cNvPr id="4" name="页脚占位符 3">
            <a:extLst>
              <a:ext uri="{FF2B5EF4-FFF2-40B4-BE49-F238E27FC236}">
                <a16:creationId xmlns:a16="http://schemas.microsoft.com/office/drawing/2014/main" id="{0719C3A8-0F87-1B4D-8EA5-311E4A8F16C0}"/>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6" name="内容占位符 2"/>
          <p:cNvSpPr txBox="1">
            <a:spLocks/>
          </p:cNvSpPr>
          <p:nvPr/>
        </p:nvSpPr>
        <p:spPr>
          <a:xfrm>
            <a:off x="560439" y="1177619"/>
            <a:ext cx="11061290" cy="372411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lvl="0">
              <a:buClr>
                <a:srgbClr val="E48312"/>
              </a:buClr>
            </a:pPr>
            <a:r>
              <a:rPr kumimoji="1" lang="en-US" altLang="zh-CN" sz="2400" b="0" dirty="0">
                <a:solidFill>
                  <a:srgbClr val="000000">
                    <a:lumMod val="85000"/>
                    <a:lumOff val="15000"/>
                  </a:srgbClr>
                </a:solidFill>
                <a:latin typeface="Calibri" panose="020F0502020204030204"/>
              </a:rPr>
              <a:t>3GPP based wireless sensing </a:t>
            </a:r>
            <a:r>
              <a:rPr kumimoji="1" lang="en-US" altLang="zh-CN" sz="2400" b="0" dirty="0" smtClean="0">
                <a:solidFill>
                  <a:srgbClr val="000000">
                    <a:lumMod val="85000"/>
                    <a:lumOff val="15000"/>
                  </a:srgbClr>
                </a:solidFill>
                <a:latin typeface="Calibri" panose="020F0502020204030204"/>
              </a:rPr>
              <a:t>service, is aim to enable 3GPP system to detect the target information </a:t>
            </a:r>
            <a:r>
              <a:rPr kumimoji="1" lang="en-US" altLang="zh-CN" sz="2400" b="0" dirty="0">
                <a:solidFill>
                  <a:srgbClr val="000000">
                    <a:lumMod val="85000"/>
                    <a:lumOff val="15000"/>
                  </a:srgbClr>
                </a:solidFill>
                <a:latin typeface="Calibri" panose="020F0502020204030204"/>
              </a:rPr>
              <a:t>(e.g., shape, size, speed, location, air quality, etc</a:t>
            </a:r>
            <a:r>
              <a:rPr kumimoji="1" lang="en-US" altLang="zh-CN" sz="2400" b="0" dirty="0" smtClean="0">
                <a:solidFill>
                  <a:srgbClr val="000000">
                    <a:lumMod val="85000"/>
                    <a:lumOff val="15000"/>
                  </a:srgbClr>
                </a:solidFill>
                <a:latin typeface="Calibri" panose="020F0502020204030204"/>
              </a:rPr>
              <a:t>.) of an object who doesn’t transmit signal,  i.e., elements of 3GPP system acting as transmitter and receiver</a:t>
            </a:r>
            <a:endParaRPr kumimoji="1" lang="en-US" altLang="zh-CN" sz="2400" b="0" dirty="0">
              <a:solidFill>
                <a:srgbClr val="000000">
                  <a:lumMod val="85000"/>
                  <a:lumOff val="15000"/>
                </a:srgbClr>
              </a:solidFill>
              <a:latin typeface="Calibri" panose="020F0502020204030204"/>
            </a:endParaRPr>
          </a:p>
          <a:p>
            <a:pPr lvl="0">
              <a:buClr>
                <a:srgbClr val="E48312"/>
              </a:buClr>
            </a:pPr>
            <a:r>
              <a:rPr kumimoji="1" lang="en-US" altLang="zh-CN" sz="2400" b="0" dirty="0" smtClean="0">
                <a:solidFill>
                  <a:srgbClr val="000000">
                    <a:lumMod val="85000"/>
                    <a:lumOff val="15000"/>
                  </a:srgbClr>
                </a:solidFill>
                <a:latin typeface="Calibri" panose="020F0502020204030204"/>
              </a:rPr>
              <a:t> </a:t>
            </a:r>
            <a:r>
              <a:rPr kumimoji="1" lang="en-US" altLang="zh-CN" sz="2400" b="0" dirty="0">
                <a:solidFill>
                  <a:srgbClr val="000000">
                    <a:lumMod val="85000"/>
                    <a:lumOff val="15000"/>
                  </a:srgbClr>
                </a:solidFill>
                <a:latin typeface="Calibri" panose="020F0502020204030204"/>
              </a:rPr>
              <a:t>A</a:t>
            </a:r>
            <a:r>
              <a:rPr kumimoji="1" lang="en-US" altLang="zh-CN" sz="2400" b="0" dirty="0" smtClean="0">
                <a:solidFill>
                  <a:srgbClr val="000000">
                    <a:lumMod val="85000"/>
                    <a:lumOff val="15000"/>
                  </a:srgbClr>
                </a:solidFill>
                <a:latin typeface="Calibri" panose="020F0502020204030204"/>
              </a:rPr>
              <a:t>dvantages:</a:t>
            </a:r>
            <a:endParaRPr kumimoji="1" lang="en-US" altLang="zh-CN" sz="2400" b="0" dirty="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b="0" dirty="0" smtClean="0">
                <a:solidFill>
                  <a:srgbClr val="000000">
                    <a:lumMod val="85000"/>
                    <a:lumOff val="15000"/>
                  </a:srgbClr>
                </a:solidFill>
                <a:latin typeface="Calibri" panose="020F0502020204030204"/>
              </a:rPr>
              <a:t>Minimize</a:t>
            </a:r>
            <a:r>
              <a:rPr kumimoji="1" lang="en-US" altLang="zh-CN" sz="2000" dirty="0" smtClean="0">
                <a:solidFill>
                  <a:srgbClr val="000000">
                    <a:lumMod val="85000"/>
                    <a:lumOff val="15000"/>
                  </a:srgbClr>
                </a:solidFill>
                <a:latin typeface="Calibri" panose="020F0502020204030204"/>
              </a:rPr>
              <a:t>d </a:t>
            </a:r>
            <a:r>
              <a:rPr kumimoji="1" lang="en-US" altLang="zh-CN" sz="2000" dirty="0">
                <a:solidFill>
                  <a:srgbClr val="000000">
                    <a:lumMod val="85000"/>
                    <a:lumOff val="15000"/>
                  </a:srgbClr>
                </a:solidFill>
                <a:latin typeface="Calibri" panose="020F0502020204030204"/>
              </a:rPr>
              <a:t>i</a:t>
            </a:r>
            <a:r>
              <a:rPr kumimoji="1" lang="en-US" altLang="zh-CN" sz="2000" b="0" dirty="0" smtClean="0">
                <a:solidFill>
                  <a:srgbClr val="000000">
                    <a:lumMod val="85000"/>
                    <a:lumOff val="15000"/>
                  </a:srgbClr>
                </a:solidFill>
                <a:latin typeface="Calibri" panose="020F0502020204030204"/>
              </a:rPr>
              <a:t>nterference, due </a:t>
            </a:r>
            <a:r>
              <a:rPr kumimoji="1" lang="en-US" altLang="zh-CN" sz="2000" dirty="0">
                <a:solidFill>
                  <a:srgbClr val="000000">
                    <a:lumMod val="85000"/>
                    <a:lumOff val="15000"/>
                  </a:srgbClr>
                </a:solidFill>
                <a:latin typeface="Calibri" panose="020F0502020204030204"/>
              </a:rPr>
              <a:t>to </a:t>
            </a:r>
            <a:r>
              <a:rPr kumimoji="1" lang="en-US" altLang="zh-CN" sz="2000" dirty="0" smtClean="0">
                <a:solidFill>
                  <a:srgbClr val="000000">
                    <a:lumMod val="85000"/>
                    <a:lumOff val="15000"/>
                  </a:srgbClr>
                </a:solidFill>
                <a:latin typeface="Calibri" panose="020F0502020204030204"/>
              </a:rPr>
              <a:t>spectrum/Resource management by 3GPP system</a:t>
            </a: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Wide range sensing via the cellular </a:t>
            </a:r>
            <a:r>
              <a:rPr kumimoji="1" lang="en-US" altLang="zh-CN" sz="2000" dirty="0" smtClean="0">
                <a:solidFill>
                  <a:srgbClr val="000000">
                    <a:lumMod val="85000"/>
                    <a:lumOff val="15000"/>
                  </a:srgbClr>
                </a:solidFill>
                <a:latin typeface="Calibri" panose="020F0502020204030204"/>
              </a:rPr>
              <a:t>network, complementary </a:t>
            </a:r>
            <a:r>
              <a:rPr kumimoji="1" lang="en-US" altLang="zh-CN" sz="2000" dirty="0">
                <a:solidFill>
                  <a:srgbClr val="000000">
                    <a:lumMod val="85000"/>
                    <a:lumOff val="15000"/>
                  </a:srgbClr>
                </a:solidFill>
                <a:latin typeface="Calibri" panose="020F0502020204030204"/>
              </a:rPr>
              <a:t>to Lidar, </a:t>
            </a:r>
            <a:r>
              <a:rPr kumimoji="1" lang="en-US" altLang="zh-CN" sz="2000" dirty="0" err="1">
                <a:solidFill>
                  <a:srgbClr val="000000">
                    <a:lumMod val="85000"/>
                    <a:lumOff val="15000"/>
                  </a:srgbClr>
                </a:solidFill>
                <a:latin typeface="Calibri" panose="020F0502020204030204"/>
              </a:rPr>
              <a:t>mmWave</a:t>
            </a:r>
            <a:r>
              <a:rPr kumimoji="1" lang="en-US" altLang="zh-CN" sz="2000" dirty="0">
                <a:solidFill>
                  <a:srgbClr val="000000">
                    <a:lumMod val="85000"/>
                    <a:lumOff val="15000"/>
                  </a:srgbClr>
                </a:solidFill>
                <a:latin typeface="Calibri" panose="020F0502020204030204"/>
              </a:rPr>
              <a:t> Radar and </a:t>
            </a:r>
            <a:r>
              <a:rPr kumimoji="1" lang="en-US" altLang="zh-CN" sz="2000" dirty="0" err="1">
                <a:solidFill>
                  <a:srgbClr val="000000">
                    <a:lumMod val="85000"/>
                    <a:lumOff val="15000"/>
                  </a:srgbClr>
                </a:solidFill>
                <a:latin typeface="Calibri" panose="020F0502020204030204"/>
              </a:rPr>
              <a:t>ToF</a:t>
            </a:r>
            <a:r>
              <a:rPr kumimoji="1" lang="en-US" altLang="zh-CN" sz="2000" dirty="0">
                <a:solidFill>
                  <a:srgbClr val="000000">
                    <a:lumMod val="85000"/>
                    <a:lumOff val="15000"/>
                  </a:srgbClr>
                </a:solidFill>
                <a:latin typeface="Calibri" panose="020F0502020204030204"/>
              </a:rPr>
              <a:t> camera </a:t>
            </a:r>
            <a:r>
              <a:rPr kumimoji="1" lang="en-US" altLang="zh-CN" sz="2000" dirty="0" smtClean="0">
                <a:solidFill>
                  <a:srgbClr val="000000">
                    <a:lumMod val="85000"/>
                    <a:lumOff val="15000"/>
                  </a:srgbClr>
                </a:solidFill>
                <a:latin typeface="Calibri" panose="020F0502020204030204"/>
              </a:rPr>
              <a:t>by providing the sensing service in wider range</a:t>
            </a:r>
            <a:endParaRPr kumimoji="1" lang="en-US" altLang="zh-CN" sz="2000" dirty="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L</a:t>
            </a:r>
            <a:r>
              <a:rPr kumimoji="1" lang="en-US" altLang="zh-CN" sz="2000" dirty="0" smtClean="0">
                <a:solidFill>
                  <a:srgbClr val="000000">
                    <a:lumMod val="85000"/>
                    <a:lumOff val="15000"/>
                  </a:srgbClr>
                </a:solidFill>
                <a:latin typeface="Calibri" panose="020F0502020204030204"/>
              </a:rPr>
              <a:t>ower </a:t>
            </a:r>
            <a:r>
              <a:rPr kumimoji="1" lang="en-US" altLang="zh-CN" sz="2000" dirty="0">
                <a:solidFill>
                  <a:srgbClr val="000000">
                    <a:lumMod val="85000"/>
                    <a:lumOff val="15000"/>
                  </a:srgbClr>
                </a:solidFill>
                <a:latin typeface="Calibri" panose="020F0502020204030204"/>
              </a:rPr>
              <a:t>cost </a:t>
            </a:r>
            <a:r>
              <a:rPr kumimoji="1" lang="en-US" altLang="zh-CN" sz="2000" dirty="0" smtClean="0">
                <a:solidFill>
                  <a:srgbClr val="000000">
                    <a:lumMod val="85000"/>
                    <a:lumOff val="15000"/>
                  </a:srgbClr>
                </a:solidFill>
                <a:latin typeface="Calibri" panose="020F0502020204030204"/>
              </a:rPr>
              <a:t>by reusing 3GPP </a:t>
            </a:r>
            <a:r>
              <a:rPr kumimoji="1" lang="en-US" altLang="zh-CN" sz="2000" dirty="0">
                <a:solidFill>
                  <a:srgbClr val="000000">
                    <a:lumMod val="85000"/>
                    <a:lumOff val="15000"/>
                  </a:srgbClr>
                </a:solidFill>
                <a:latin typeface="Calibri" panose="020F0502020204030204"/>
              </a:rPr>
              <a:t>RF module</a:t>
            </a:r>
          </a:p>
          <a:p>
            <a:pPr lvl="1">
              <a:buClr>
                <a:srgbClr val="E48312"/>
              </a:buClr>
              <a:buFont typeface="Arial" panose="020B0604020202020204" pitchFamily="34" charset="0"/>
              <a:buChar char="•"/>
            </a:pPr>
            <a:r>
              <a:rPr kumimoji="1" lang="en-US" altLang="zh-CN" sz="2000" dirty="0" smtClean="0">
                <a:solidFill>
                  <a:srgbClr val="000000">
                    <a:lumMod val="85000"/>
                    <a:lumOff val="15000"/>
                  </a:srgbClr>
                </a:solidFill>
                <a:latin typeface="Calibri" panose="020F0502020204030204"/>
              </a:rPr>
              <a:t>Native networking to enable </a:t>
            </a:r>
            <a:r>
              <a:rPr kumimoji="1" lang="en-US" altLang="zh-CN" sz="2000" dirty="0">
                <a:solidFill>
                  <a:srgbClr val="000000">
                    <a:lumMod val="85000"/>
                    <a:lumOff val="15000"/>
                  </a:srgbClr>
                </a:solidFill>
                <a:latin typeface="Calibri" panose="020F0502020204030204"/>
              </a:rPr>
              <a:t>communication among wireless sensing </a:t>
            </a:r>
            <a:r>
              <a:rPr kumimoji="1" lang="en-US" altLang="zh-CN" sz="2000" dirty="0" smtClean="0">
                <a:solidFill>
                  <a:srgbClr val="000000">
                    <a:lumMod val="85000"/>
                    <a:lumOff val="15000"/>
                  </a:srgbClr>
                </a:solidFill>
                <a:latin typeface="Calibri" panose="020F0502020204030204"/>
              </a:rPr>
              <a:t>devices</a:t>
            </a:r>
            <a:endParaRPr kumimoji="1" lang="en-US" altLang="zh-CN" sz="2000" dirty="0">
              <a:solidFill>
                <a:srgbClr val="000000">
                  <a:lumMod val="85000"/>
                  <a:lumOff val="15000"/>
                </a:srgbClr>
              </a:solidFill>
              <a:latin typeface="Calibri" panose="020F0502020204030204"/>
            </a:endParaRPr>
          </a:p>
          <a:p>
            <a:pPr lvl="1">
              <a:buClr>
                <a:srgbClr val="E48312"/>
              </a:buClr>
              <a:buFont typeface="Arial" panose="020B0604020202020204" pitchFamily="34" charset="0"/>
              <a:buChar char="•"/>
            </a:pPr>
            <a:r>
              <a:rPr kumimoji="1" lang="en-US" altLang="zh-CN" sz="2000" dirty="0" smtClean="0">
                <a:solidFill>
                  <a:srgbClr val="000000">
                    <a:lumMod val="85000"/>
                    <a:lumOff val="15000"/>
                  </a:srgbClr>
                </a:solidFill>
                <a:latin typeface="Calibri" panose="020F0502020204030204"/>
              </a:rPr>
              <a:t>Easy exposure to service </a:t>
            </a:r>
            <a:r>
              <a:rPr kumimoji="1" lang="en-US" altLang="zh-CN" sz="2000" b="0" dirty="0" smtClean="0">
                <a:solidFill>
                  <a:srgbClr val="000000">
                    <a:lumMod val="85000"/>
                    <a:lumOff val="15000"/>
                  </a:srgbClr>
                </a:solidFill>
                <a:latin typeface="Calibri" panose="020F0502020204030204"/>
              </a:rPr>
              <a:t>applications</a:t>
            </a:r>
          </a:p>
          <a:p>
            <a:pPr lvl="1">
              <a:buClr>
                <a:srgbClr val="E48312"/>
              </a:buClr>
              <a:buFont typeface="Arial" panose="020B0604020202020204" pitchFamily="34" charset="0"/>
              <a:buChar char="•"/>
            </a:pPr>
            <a:r>
              <a:rPr kumimoji="1" lang="en-US" altLang="zh-CN" sz="2000" dirty="0">
                <a:solidFill>
                  <a:srgbClr val="000000">
                    <a:lumMod val="85000"/>
                    <a:lumOff val="15000"/>
                  </a:srgbClr>
                </a:solidFill>
                <a:latin typeface="Calibri" panose="020F0502020204030204"/>
              </a:rPr>
              <a:t>Potential new business </a:t>
            </a:r>
            <a:r>
              <a:rPr kumimoji="1" lang="en-US" altLang="zh-CN" sz="2000" dirty="0" smtClean="0">
                <a:solidFill>
                  <a:srgbClr val="000000">
                    <a:lumMod val="85000"/>
                    <a:lumOff val="15000"/>
                  </a:srgbClr>
                </a:solidFill>
                <a:latin typeface="Calibri" panose="020F0502020204030204"/>
              </a:rPr>
              <a:t>opportunities </a:t>
            </a:r>
            <a:r>
              <a:rPr kumimoji="1" lang="en-US" altLang="zh-CN" sz="2000" dirty="0">
                <a:solidFill>
                  <a:srgbClr val="000000">
                    <a:lumMod val="85000"/>
                    <a:lumOff val="15000"/>
                  </a:srgbClr>
                </a:solidFill>
                <a:latin typeface="Calibri" panose="020F0502020204030204"/>
              </a:rPr>
              <a:t>for operators to </a:t>
            </a:r>
            <a:endParaRPr kumimoji="1" lang="en-US" altLang="zh-CN" sz="2000" dirty="0" smtClean="0">
              <a:solidFill>
                <a:srgbClr val="000000">
                  <a:lumMod val="85000"/>
                  <a:lumOff val="15000"/>
                </a:srgbClr>
              </a:solidFill>
              <a:latin typeface="Calibri" panose="020F0502020204030204"/>
            </a:endParaRPr>
          </a:p>
          <a:p>
            <a:pPr marL="201168" lvl="1" indent="0">
              <a:buClr>
                <a:srgbClr val="E48312"/>
              </a:buClr>
              <a:buNone/>
            </a:pPr>
            <a:r>
              <a:rPr kumimoji="1" lang="en-US" altLang="zh-CN" sz="2000" dirty="0">
                <a:solidFill>
                  <a:srgbClr val="000000">
                    <a:lumMod val="85000"/>
                    <a:lumOff val="15000"/>
                  </a:srgbClr>
                </a:solidFill>
                <a:latin typeface="Calibri" panose="020F0502020204030204"/>
              </a:rPr>
              <a:t> </a:t>
            </a:r>
            <a:r>
              <a:rPr kumimoji="1" lang="en-US" altLang="zh-CN" sz="2000" dirty="0" smtClean="0">
                <a:solidFill>
                  <a:srgbClr val="000000">
                    <a:lumMod val="85000"/>
                    <a:lumOff val="15000"/>
                  </a:srgbClr>
                </a:solidFill>
                <a:latin typeface="Calibri" panose="020F0502020204030204"/>
              </a:rPr>
              <a:t>    deploy the sensing </a:t>
            </a:r>
            <a:r>
              <a:rPr kumimoji="1" lang="en-US" altLang="zh-CN" sz="2000" dirty="0">
                <a:solidFill>
                  <a:srgbClr val="000000">
                    <a:lumMod val="85000"/>
                    <a:lumOff val="15000"/>
                  </a:srgbClr>
                </a:solidFill>
                <a:latin typeface="Calibri" panose="020F0502020204030204"/>
              </a:rPr>
              <a:t>services</a:t>
            </a:r>
          </a:p>
          <a:p>
            <a:pPr marL="201168" lvl="1" indent="0">
              <a:buClr>
                <a:srgbClr val="E48312"/>
              </a:buClr>
              <a:buNone/>
            </a:pPr>
            <a:endParaRPr kumimoji="1" lang="en-US" altLang="zh-CN" sz="2000" b="0" dirty="0" smtClean="0">
              <a:solidFill>
                <a:srgbClr val="000000">
                  <a:lumMod val="85000"/>
                  <a:lumOff val="15000"/>
                </a:srgbClr>
              </a:solidFill>
              <a:latin typeface="Calibri" panose="020F0502020204030204"/>
            </a:endParaRPr>
          </a:p>
          <a:p>
            <a:pPr marL="201168" lvl="1" indent="0">
              <a:buClr>
                <a:srgbClr val="E48312"/>
              </a:buClr>
              <a:buNone/>
            </a:pPr>
            <a:endParaRPr kumimoji="1" lang="en-US" altLang="zh-CN" sz="2000" b="0" dirty="0" smtClean="0">
              <a:solidFill>
                <a:srgbClr val="000000">
                  <a:lumMod val="85000"/>
                  <a:lumOff val="15000"/>
                </a:srgbClr>
              </a:solidFill>
              <a:latin typeface="Calibri" panose="020F0502020204030204"/>
            </a:endParaRPr>
          </a:p>
        </p:txBody>
      </p:sp>
      <p:pic>
        <p:nvPicPr>
          <p:cNvPr id="7" name="图片 6"/>
          <p:cNvPicPr>
            <a:picLocks noChangeAspect="1"/>
          </p:cNvPicPr>
          <p:nvPr/>
        </p:nvPicPr>
        <p:blipFill>
          <a:blip r:embed="rId2"/>
          <a:stretch>
            <a:fillRect/>
          </a:stretch>
        </p:blipFill>
        <p:spPr>
          <a:xfrm>
            <a:off x="6798173" y="4440834"/>
            <a:ext cx="4752273" cy="2098078"/>
          </a:xfrm>
          <a:prstGeom prst="rect">
            <a:avLst/>
          </a:prstGeom>
        </p:spPr>
      </p:pic>
    </p:spTree>
    <p:extLst>
      <p:ext uri="{BB962C8B-B14F-4D97-AF65-F5344CB8AC3E}">
        <p14:creationId xmlns:p14="http://schemas.microsoft.com/office/powerpoint/2010/main" val="29347513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Use cases </a:t>
            </a:r>
            <a:r>
              <a:rPr kumimoji="1" lang="en-US" altLang="zh-CN" sz="4000" dirty="0" smtClean="0">
                <a:solidFill>
                  <a:srgbClr val="000000">
                    <a:lumMod val="85000"/>
                    <a:lumOff val="15000"/>
                  </a:srgbClr>
                </a:solidFill>
                <a:latin typeface="Calibri" panose="020F0502020204030204"/>
              </a:rPr>
              <a:t>(1): </a:t>
            </a:r>
            <a:r>
              <a:rPr kumimoji="1" lang="en-US" altLang="zh-CN" sz="4000" dirty="0">
                <a:solidFill>
                  <a:srgbClr val="000000">
                    <a:lumMod val="85000"/>
                    <a:lumOff val="15000"/>
                  </a:srgbClr>
                </a:solidFill>
                <a:latin typeface="Calibri" panose="020F0502020204030204"/>
              </a:rPr>
              <a:t>Auto </a:t>
            </a:r>
            <a:r>
              <a:rPr kumimoji="1" lang="en-US" altLang="zh-CN" sz="4000" dirty="0" smtClean="0">
                <a:solidFill>
                  <a:srgbClr val="000000">
                    <a:lumMod val="85000"/>
                    <a:lumOff val="15000"/>
                  </a:srgbClr>
                </a:solidFill>
                <a:latin typeface="Calibri" panose="020F0502020204030204"/>
              </a:rPr>
              <a:t>driving</a:t>
            </a:r>
            <a:endParaRPr kumimoji="1" lang="zh-CN" altLang="en-US" sz="4000" dirty="0">
              <a:solidFill>
                <a:srgbClr val="000000">
                  <a:lumMod val="85000"/>
                  <a:lumOff val="15000"/>
                </a:srgbClr>
              </a:solidFill>
              <a:latin typeface="Calibri" panose="020F0502020204030204"/>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a:xfrm>
            <a:off x="456232" y="1202071"/>
            <a:ext cx="8393477" cy="1762510"/>
          </a:xfrm>
        </p:spPr>
        <p:txBody>
          <a:bodyPr>
            <a:normAutofit/>
          </a:bodyPr>
          <a:lstStyle/>
          <a:p>
            <a:pPr>
              <a:buFont typeface="Wingdings" panose="05000000000000000000" pitchFamily="2" charset="2"/>
              <a:buChar char="n"/>
            </a:pPr>
            <a:r>
              <a:rPr kumimoji="1" lang="en-US" altLang="zh-CN" sz="2000" dirty="0" smtClean="0"/>
              <a:t>A </a:t>
            </a:r>
            <a:r>
              <a:rPr kumimoji="1" lang="en-US" altLang="zh-CN" sz="2000" dirty="0"/>
              <a:t>UE on board car </a:t>
            </a:r>
            <a:r>
              <a:rPr kumimoji="1" lang="en-US" altLang="zh-CN" sz="2000" dirty="0" smtClean="0"/>
              <a:t>for </a:t>
            </a:r>
            <a:r>
              <a:rPr kumimoji="1" lang="en-US" altLang="zh-CN" sz="2000" dirty="0"/>
              <a:t>motion </a:t>
            </a:r>
            <a:r>
              <a:rPr kumimoji="1" lang="en-US" altLang="zh-CN" sz="2000" dirty="0" smtClean="0"/>
              <a:t>detection, e.g.,  </a:t>
            </a:r>
          </a:p>
          <a:p>
            <a:pPr marL="685800" lvl="3">
              <a:spcBef>
                <a:spcPts val="1000"/>
              </a:spcBef>
            </a:pPr>
            <a:r>
              <a:rPr kumimoji="1" lang="en-US" altLang="zh-CN" dirty="0"/>
              <a:t>Blind Spot Detection</a:t>
            </a:r>
          </a:p>
          <a:p>
            <a:pPr marL="685800" lvl="3">
              <a:spcBef>
                <a:spcPts val="1000"/>
              </a:spcBef>
            </a:pPr>
            <a:r>
              <a:rPr kumimoji="1" lang="en-US" altLang="zh-CN" dirty="0"/>
              <a:t>Collision Warning</a:t>
            </a:r>
          </a:p>
          <a:p>
            <a:pPr marL="685800" lvl="3">
              <a:spcBef>
                <a:spcPts val="1000"/>
              </a:spcBef>
            </a:pPr>
            <a:r>
              <a:rPr kumimoji="1" lang="en-US" altLang="zh-CN" dirty="0"/>
              <a:t>Automatic Distance Control</a:t>
            </a:r>
          </a:p>
          <a:p>
            <a:pPr>
              <a:buFont typeface="Wingdings" panose="05000000000000000000" pitchFamily="2" charset="2"/>
              <a:buChar char="n"/>
            </a:pPr>
            <a:endParaRPr kumimoji="1" lang="en-US" altLang="zh-CN" sz="2000" dirty="0"/>
          </a:p>
          <a:p>
            <a:pPr lvl="2">
              <a:buFont typeface="Wingdings" panose="05000000000000000000" pitchFamily="2" charset="2"/>
              <a:buChar char="n"/>
            </a:pPr>
            <a:endParaRPr kumimoji="1" lang="en-US" altLang="zh-CN" sz="1600" dirty="0"/>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pic>
        <p:nvPicPr>
          <p:cNvPr id="23" name="图片 22"/>
          <p:cNvPicPr>
            <a:picLocks noChangeAspect="1"/>
          </p:cNvPicPr>
          <p:nvPr/>
        </p:nvPicPr>
        <p:blipFill>
          <a:blip r:embed="rId2"/>
          <a:stretch>
            <a:fillRect/>
          </a:stretch>
        </p:blipFill>
        <p:spPr>
          <a:xfrm>
            <a:off x="2641947" y="3204436"/>
            <a:ext cx="4529870" cy="2912059"/>
          </a:xfrm>
          <a:prstGeom prst="rect">
            <a:avLst/>
          </a:prstGeom>
        </p:spPr>
      </p:pic>
    </p:spTree>
    <p:extLst>
      <p:ext uri="{BB962C8B-B14F-4D97-AF65-F5344CB8AC3E}">
        <p14:creationId xmlns:p14="http://schemas.microsoft.com/office/powerpoint/2010/main" val="19261655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p:txBody>
          <a:bodyPr>
            <a:normAutofit/>
          </a:bodyPr>
          <a:lstStyle/>
          <a:p>
            <a:r>
              <a:rPr kumimoji="1" lang="en-US" altLang="zh-CN" sz="4000" dirty="0">
                <a:solidFill>
                  <a:srgbClr val="000000">
                    <a:lumMod val="85000"/>
                    <a:lumOff val="15000"/>
                  </a:srgbClr>
                </a:solidFill>
                <a:latin typeface="Calibri" panose="020F0502020204030204"/>
              </a:rPr>
              <a:t>Use cases </a:t>
            </a:r>
            <a:r>
              <a:rPr kumimoji="1" lang="en-US" altLang="zh-CN" sz="4000" dirty="0" smtClean="0">
                <a:solidFill>
                  <a:srgbClr val="000000">
                    <a:lumMod val="85000"/>
                    <a:lumOff val="15000"/>
                  </a:srgbClr>
                </a:solidFill>
                <a:latin typeface="Calibri" panose="020F0502020204030204"/>
              </a:rPr>
              <a:t>(2): Smart Home and live</a:t>
            </a:r>
            <a:endParaRPr kumimoji="1" lang="zh-CN" altLang="en-US" sz="4000" dirty="0">
              <a:solidFill>
                <a:srgbClr val="000000">
                  <a:lumMod val="85000"/>
                  <a:lumOff val="15000"/>
                </a:srgbClr>
              </a:solidFill>
              <a:latin typeface="Calibri" panose="020F0502020204030204"/>
            </a:endParaRPr>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11" name="内容占位符 2">
            <a:extLst>
              <a:ext uri="{FF2B5EF4-FFF2-40B4-BE49-F238E27FC236}">
                <a16:creationId xmlns:a16="http://schemas.microsoft.com/office/drawing/2014/main" id="{7575654C-795F-0149-8C44-6F68EA483D3A}"/>
              </a:ext>
            </a:extLst>
          </p:cNvPr>
          <p:cNvSpPr txBox="1">
            <a:spLocks/>
          </p:cNvSpPr>
          <p:nvPr/>
        </p:nvSpPr>
        <p:spPr>
          <a:xfrm>
            <a:off x="6073376" y="1213477"/>
            <a:ext cx="5950458" cy="1762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n"/>
            </a:pPr>
            <a:r>
              <a:rPr kumimoji="1" lang="en-US" altLang="zh-CN" sz="2000" dirty="0" smtClean="0"/>
              <a:t>Sensing based AR/VR gaming, e.g.,  </a:t>
            </a:r>
          </a:p>
          <a:p>
            <a:pPr marL="685800" lvl="3">
              <a:spcBef>
                <a:spcPts val="1000"/>
              </a:spcBef>
            </a:pPr>
            <a:r>
              <a:rPr kumimoji="1" lang="en-US" altLang="zh-CN" dirty="0" smtClean="0"/>
              <a:t>Detecting players movement without any wearable device</a:t>
            </a:r>
          </a:p>
          <a:p>
            <a:pPr marL="685800" lvl="3">
              <a:spcBef>
                <a:spcPts val="1000"/>
              </a:spcBef>
            </a:pPr>
            <a:endParaRPr kumimoji="1" lang="en-US" altLang="zh-CN" dirty="0" smtClean="0"/>
          </a:p>
          <a:p>
            <a:pPr marL="685800" lvl="3">
              <a:spcBef>
                <a:spcPts val="1000"/>
              </a:spcBef>
            </a:pPr>
            <a:endParaRPr kumimoji="1" lang="en-US" altLang="zh-CN" dirty="0" smtClean="0"/>
          </a:p>
          <a:p>
            <a:pPr marL="685800" lvl="3">
              <a:spcBef>
                <a:spcPts val="1000"/>
              </a:spcBef>
            </a:pPr>
            <a:endParaRPr kumimoji="1" lang="en-US" altLang="zh-CN" dirty="0" smtClean="0"/>
          </a:p>
          <a:p>
            <a:pPr>
              <a:buFont typeface="Wingdings" panose="05000000000000000000" pitchFamily="2" charset="2"/>
              <a:buChar char="n"/>
            </a:pPr>
            <a:endParaRPr kumimoji="1" lang="en-US" altLang="zh-CN" sz="2000" dirty="0" smtClean="0"/>
          </a:p>
          <a:p>
            <a:pPr lvl="2">
              <a:buFont typeface="Wingdings" panose="05000000000000000000" pitchFamily="2" charset="2"/>
              <a:buChar char="n"/>
            </a:pPr>
            <a:endParaRPr kumimoji="1" lang="en-US" altLang="zh-CN" sz="1600" dirty="0"/>
          </a:p>
        </p:txBody>
      </p:sp>
      <p:pic>
        <p:nvPicPr>
          <p:cNvPr id="1026" name="Picture 2" descr="体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9741" y="2785436"/>
            <a:ext cx="5105400" cy="3648076"/>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823" y="3161429"/>
            <a:ext cx="4592124" cy="2581670"/>
          </a:xfrm>
          <a:prstGeom prst="rect">
            <a:avLst/>
          </a:prstGeom>
        </p:spPr>
      </p:pic>
      <p:sp>
        <p:nvSpPr>
          <p:cNvPr id="13" name="内容占位符 2">
            <a:extLst>
              <a:ext uri="{FF2B5EF4-FFF2-40B4-BE49-F238E27FC236}">
                <a16:creationId xmlns:a16="http://schemas.microsoft.com/office/drawing/2014/main" id="{7575654C-795F-0149-8C44-6F68EA483D3A}"/>
              </a:ext>
            </a:extLst>
          </p:cNvPr>
          <p:cNvSpPr txBox="1">
            <a:spLocks/>
          </p:cNvSpPr>
          <p:nvPr/>
        </p:nvSpPr>
        <p:spPr>
          <a:xfrm>
            <a:off x="376769" y="1213477"/>
            <a:ext cx="5280424" cy="1762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n"/>
            </a:pPr>
            <a:r>
              <a:rPr kumimoji="1" lang="en-US" altLang="zh-CN" sz="2000" dirty="0" smtClean="0"/>
              <a:t>Home devices controlled by gestures, e.g.,  </a:t>
            </a:r>
          </a:p>
          <a:p>
            <a:pPr marL="685800" lvl="3">
              <a:spcBef>
                <a:spcPts val="1000"/>
              </a:spcBef>
            </a:pPr>
            <a:r>
              <a:rPr kumimoji="1" lang="en-US" altLang="zh-CN" dirty="0"/>
              <a:t>Switch on/off TV, switch </a:t>
            </a:r>
            <a:r>
              <a:rPr kumimoji="1" lang="en-US" altLang="zh-CN" dirty="0" smtClean="0"/>
              <a:t>channels</a:t>
            </a:r>
          </a:p>
          <a:p>
            <a:pPr marL="685800" lvl="3">
              <a:spcBef>
                <a:spcPts val="1000"/>
              </a:spcBef>
            </a:pPr>
            <a:r>
              <a:rPr kumimoji="1" lang="en-US" altLang="zh-CN" dirty="0" smtClean="0"/>
              <a:t>Turn on/off, adjust lights</a:t>
            </a:r>
          </a:p>
          <a:p>
            <a:pPr marL="685800" lvl="3">
              <a:spcBef>
                <a:spcPts val="1000"/>
              </a:spcBef>
            </a:pPr>
            <a:r>
              <a:rPr kumimoji="1" lang="en-US" altLang="zh-CN" dirty="0" smtClean="0"/>
              <a:t>Intruder detection</a:t>
            </a:r>
          </a:p>
          <a:p>
            <a:pPr marL="685800" lvl="3">
              <a:spcBef>
                <a:spcPts val="1000"/>
              </a:spcBef>
            </a:pPr>
            <a:endParaRPr kumimoji="1" lang="en-US" altLang="zh-CN" dirty="0" smtClean="0"/>
          </a:p>
          <a:p>
            <a:pPr>
              <a:buFont typeface="Wingdings" panose="05000000000000000000" pitchFamily="2" charset="2"/>
              <a:buChar char="n"/>
            </a:pPr>
            <a:endParaRPr kumimoji="1" lang="en-US" altLang="zh-CN" sz="2000" dirty="0" smtClean="0"/>
          </a:p>
          <a:p>
            <a:pPr lvl="2">
              <a:buFont typeface="Wingdings" panose="05000000000000000000" pitchFamily="2" charset="2"/>
              <a:buChar char="n"/>
            </a:pPr>
            <a:endParaRPr kumimoji="1" lang="en-US" altLang="zh-CN" sz="1600" dirty="0"/>
          </a:p>
        </p:txBody>
      </p:sp>
      <p:pic>
        <p:nvPicPr>
          <p:cNvPr id="14" name="图片 13"/>
          <p:cNvPicPr>
            <a:picLocks noChangeAspect="1"/>
          </p:cNvPicPr>
          <p:nvPr/>
        </p:nvPicPr>
        <p:blipFill>
          <a:blip r:embed="rId4">
            <a:extLst>
              <a:ext uri="{BEBA8EAE-BF5A-486C-A8C5-ECC9F3942E4B}">
                <a14:imgProps xmlns:a14="http://schemas.microsoft.com/office/drawing/2010/main">
                  <a14:imgLayer r:embed="rId5">
                    <a14:imgEffect>
                      <a14:backgroundRemoval t="1475" b="90000" l="10000" r="94918">
                        <a14:foregroundMark x1="12951" y1="75574" x2="35902" y2="52459"/>
                        <a14:foregroundMark x1="38361" y1="30328" x2="38361" y2="30328"/>
                        <a14:foregroundMark x1="47869" y1="15574" x2="47869" y2="15574"/>
                        <a14:foregroundMark x1="56393" y1="1639" x2="56393" y2="1639"/>
                        <a14:foregroundMark x1="94918" y1="43115" x2="94918" y2="43115"/>
                      </a14:backgroundRemoval>
                    </a14:imgEffect>
                  </a14:imgLayer>
                </a14:imgProps>
              </a:ext>
              <a:ext uri="{28A0092B-C50C-407E-A947-70E740481C1C}">
                <a14:useLocalDpi xmlns:a14="http://schemas.microsoft.com/office/drawing/2010/main" val="0"/>
              </a:ext>
            </a:extLst>
          </a:blip>
          <a:stretch>
            <a:fillRect/>
          </a:stretch>
        </p:blipFill>
        <p:spPr>
          <a:xfrm>
            <a:off x="2099074" y="4609474"/>
            <a:ext cx="490728" cy="490728"/>
          </a:xfrm>
          <a:prstGeom prst="rect">
            <a:avLst/>
          </a:prstGeom>
          <a:ln>
            <a:solidFill>
              <a:srgbClr val="FF0000"/>
            </a:solidFill>
          </a:ln>
        </p:spPr>
      </p:pic>
    </p:spTree>
    <p:extLst>
      <p:ext uri="{BB962C8B-B14F-4D97-AF65-F5344CB8AC3E}">
        <p14:creationId xmlns:p14="http://schemas.microsoft.com/office/powerpoint/2010/main" val="3316044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F6F296-E014-A14C-86AE-B91A504D7B4D}"/>
              </a:ext>
            </a:extLst>
          </p:cNvPr>
          <p:cNvSpPr>
            <a:spLocks noGrp="1"/>
          </p:cNvSpPr>
          <p:nvPr>
            <p:ph type="title"/>
          </p:nvPr>
        </p:nvSpPr>
        <p:spPr>
          <a:xfrm>
            <a:off x="838200" y="169008"/>
            <a:ext cx="10934700" cy="651600"/>
          </a:xfrm>
        </p:spPr>
        <p:txBody>
          <a:bodyPr>
            <a:noAutofit/>
          </a:bodyPr>
          <a:lstStyle/>
          <a:p>
            <a:r>
              <a:rPr kumimoji="1" lang="en-US" altLang="zh-CN" sz="4000" dirty="0">
                <a:solidFill>
                  <a:srgbClr val="000000">
                    <a:lumMod val="85000"/>
                    <a:lumOff val="15000"/>
                  </a:srgbClr>
                </a:solidFill>
                <a:latin typeface="Calibri" panose="020F0502020204030204"/>
              </a:rPr>
              <a:t>Use case </a:t>
            </a:r>
            <a:r>
              <a:rPr kumimoji="1" lang="en-US" altLang="zh-CN" sz="4000" dirty="0" smtClean="0">
                <a:solidFill>
                  <a:srgbClr val="000000">
                    <a:lumMod val="85000"/>
                    <a:lumOff val="15000"/>
                  </a:srgbClr>
                </a:solidFill>
                <a:latin typeface="Calibri" panose="020F0502020204030204"/>
              </a:rPr>
              <a:t>(3): </a:t>
            </a:r>
            <a:r>
              <a:rPr kumimoji="1" lang="en-US" altLang="zh-CN" sz="4000" dirty="0">
                <a:solidFill>
                  <a:srgbClr val="000000">
                    <a:lumMod val="85000"/>
                    <a:lumOff val="15000"/>
                  </a:srgbClr>
                </a:solidFill>
                <a:latin typeface="Calibri" panose="020F0502020204030204"/>
              </a:rPr>
              <a:t>Smart Transport &amp; Dynamic 3D maps</a:t>
            </a:r>
            <a:endParaRPr kumimoji="1" lang="zh-CN" altLang="en-US" sz="4000" dirty="0">
              <a:solidFill>
                <a:srgbClr val="000000">
                  <a:lumMod val="85000"/>
                  <a:lumOff val="15000"/>
                </a:srgbClr>
              </a:solidFill>
              <a:latin typeface="Calibri" panose="020F0502020204030204"/>
            </a:endParaRPr>
          </a:p>
        </p:txBody>
      </p:sp>
      <p:sp>
        <p:nvSpPr>
          <p:cNvPr id="3" name="内容占位符 2">
            <a:extLst>
              <a:ext uri="{FF2B5EF4-FFF2-40B4-BE49-F238E27FC236}">
                <a16:creationId xmlns:a16="http://schemas.microsoft.com/office/drawing/2014/main" id="{7575654C-795F-0149-8C44-6F68EA483D3A}"/>
              </a:ext>
            </a:extLst>
          </p:cNvPr>
          <p:cNvSpPr>
            <a:spLocks noGrp="1"/>
          </p:cNvSpPr>
          <p:nvPr>
            <p:ph idx="1"/>
          </p:nvPr>
        </p:nvSpPr>
        <p:spPr>
          <a:xfrm>
            <a:off x="456233" y="1202071"/>
            <a:ext cx="5280424" cy="1762510"/>
          </a:xfrm>
        </p:spPr>
        <p:txBody>
          <a:bodyPr>
            <a:normAutofit fontScale="92500" lnSpcReduction="10000"/>
          </a:bodyPr>
          <a:lstStyle/>
          <a:p>
            <a:pPr>
              <a:buFont typeface="Wingdings" panose="05000000000000000000" pitchFamily="2" charset="2"/>
              <a:buChar char="n"/>
            </a:pPr>
            <a:r>
              <a:rPr kumimoji="1" lang="en-US" altLang="zh-CN" sz="2000" dirty="0" smtClean="0"/>
              <a:t>The UEs on board car and the base stations can detect the sensing information of the surrounding cars, e.g. distance and velocity, to report to the traffic center for further processing, e.g. to build up the traffic map, to predict traffic, to enable traffic management, and to notify the cars</a:t>
            </a:r>
          </a:p>
          <a:p>
            <a:pPr>
              <a:buFont typeface="Wingdings" panose="05000000000000000000" pitchFamily="2" charset="2"/>
              <a:buChar char="n"/>
            </a:pPr>
            <a:endParaRPr kumimoji="1" lang="en-US" altLang="zh-CN" sz="2000" dirty="0"/>
          </a:p>
          <a:p>
            <a:pPr lvl="2">
              <a:buFont typeface="Wingdings" panose="05000000000000000000" pitchFamily="2" charset="2"/>
              <a:buChar char="n"/>
            </a:pPr>
            <a:endParaRPr kumimoji="1" lang="en-US" altLang="zh-CN" sz="1600" dirty="0"/>
          </a:p>
        </p:txBody>
      </p:sp>
      <p:sp>
        <p:nvSpPr>
          <p:cNvPr id="4" name="页脚占位符 3">
            <a:extLst>
              <a:ext uri="{FF2B5EF4-FFF2-40B4-BE49-F238E27FC236}">
                <a16:creationId xmlns:a16="http://schemas.microsoft.com/office/drawing/2014/main" id="{158257AD-AC22-EF42-97F0-0F4767B04737}"/>
              </a:ext>
            </a:extLst>
          </p:cNvPr>
          <p:cNvSpPr>
            <a:spLocks noGrp="1"/>
          </p:cNvSpPr>
          <p:nvPr>
            <p:ph type="ftr" sz="quarter" idx="11"/>
          </p:nvPr>
        </p:nvSpPr>
        <p:spPr/>
        <p:txBody>
          <a:bodyPr/>
          <a:lstStyle/>
          <a:p>
            <a:pPr>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Xiao MI</a:t>
            </a:r>
          </a:p>
          <a:p>
            <a:pPr>
              <a:defRPr/>
            </a:pPr>
            <a:r>
              <a:rPr kumimoji="0" lang="en-US" altLang="zh-CN" sz="1200" b="0" i="0" u="none" strike="noStrike" kern="1200" cap="all" spc="0" normalizeH="0" baseline="0" noProof="0" dirty="0">
                <a:ln>
                  <a:noFill/>
                </a:ln>
                <a:solidFill>
                  <a:prstClr val="black"/>
                </a:solidFill>
                <a:effectLst/>
                <a:uLnTx/>
                <a:uFillTx/>
                <a:latin typeface="+mn-lt"/>
                <a:ea typeface="+mn-ea"/>
                <a:cs typeface="+mn-cs"/>
              </a:rPr>
              <a:t>Copy right 2020,  all rights reserved</a:t>
            </a:r>
            <a:endParaRPr kumimoji="1" lang="zh-CN" altLang="en-US" dirty="0"/>
          </a:p>
        </p:txBody>
      </p:sp>
      <p:sp>
        <p:nvSpPr>
          <p:cNvPr id="11" name="内容占位符 2">
            <a:extLst>
              <a:ext uri="{FF2B5EF4-FFF2-40B4-BE49-F238E27FC236}">
                <a16:creationId xmlns:a16="http://schemas.microsoft.com/office/drawing/2014/main" id="{7575654C-795F-0149-8C44-6F68EA483D3A}"/>
              </a:ext>
            </a:extLst>
          </p:cNvPr>
          <p:cNvSpPr txBox="1">
            <a:spLocks/>
          </p:cNvSpPr>
          <p:nvPr/>
        </p:nvSpPr>
        <p:spPr>
          <a:xfrm>
            <a:off x="6073376" y="1213477"/>
            <a:ext cx="5280424" cy="1762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n"/>
            </a:pPr>
            <a:r>
              <a:rPr kumimoji="1" lang="en-US" altLang="zh-CN" sz="2000" dirty="0" smtClean="0"/>
              <a:t>With the coordination of multiple UEs/</a:t>
            </a:r>
            <a:r>
              <a:rPr kumimoji="1" lang="en-US" altLang="zh-CN" sz="2000" dirty="0" err="1" smtClean="0"/>
              <a:t>gNBs</a:t>
            </a:r>
            <a:r>
              <a:rPr kumimoji="1" lang="en-US" altLang="zh-CN" sz="2000" dirty="0" smtClean="0"/>
              <a:t> to perform sensing on one and multiple objects, either static or dynamic, a dynamic 3D map can be built up based on the aggregated sensing information of the objects in a specific area or a city</a:t>
            </a:r>
          </a:p>
          <a:p>
            <a:pPr>
              <a:buFont typeface="Wingdings" panose="05000000000000000000" pitchFamily="2" charset="2"/>
              <a:buChar char="n"/>
            </a:pPr>
            <a:endParaRPr kumimoji="1" lang="en-US" altLang="zh-CN" sz="2000" dirty="0" smtClean="0"/>
          </a:p>
          <a:p>
            <a:pPr lvl="2">
              <a:buFont typeface="Wingdings" panose="05000000000000000000" pitchFamily="2" charset="2"/>
              <a:buChar char="n"/>
            </a:pPr>
            <a:endParaRPr kumimoji="1" lang="en-US" altLang="zh-CN" sz="1600"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406" y="3039109"/>
            <a:ext cx="3808598" cy="3435205"/>
          </a:xfrm>
          <a:prstGeom prst="rect">
            <a:avLst/>
          </a:prstGeom>
        </p:spPr>
      </p:pic>
      <p:pic>
        <p:nvPicPr>
          <p:cNvPr id="9" name="Picture 4">
            <a:extLst>
              <a:ext uri="{FF2B5EF4-FFF2-40B4-BE49-F238E27FC236}">
                <a16:creationId xmlns:a16="http://schemas.microsoft.com/office/drawing/2014/main" id="{F663DCEF-59EB-466A-83E8-2C6BA8900229}"/>
              </a:ext>
            </a:extLst>
          </p:cNvPr>
          <p:cNvPicPr>
            <a:picLocks noChangeAspect="1"/>
          </p:cNvPicPr>
          <p:nvPr/>
        </p:nvPicPr>
        <p:blipFill>
          <a:blip r:embed="rId3"/>
          <a:stretch>
            <a:fillRect/>
          </a:stretch>
        </p:blipFill>
        <p:spPr>
          <a:xfrm>
            <a:off x="6636088" y="3089281"/>
            <a:ext cx="4317059" cy="3449631"/>
          </a:xfrm>
          <a:prstGeom prst="rect">
            <a:avLst/>
          </a:prstGeom>
        </p:spPr>
      </p:pic>
    </p:spTree>
    <p:extLst>
      <p:ext uri="{BB962C8B-B14F-4D97-AF65-F5344CB8AC3E}">
        <p14:creationId xmlns:p14="http://schemas.microsoft.com/office/powerpoint/2010/main" val="40185994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sz="4000" dirty="0" smtClean="0">
                <a:solidFill>
                  <a:srgbClr val="000000">
                    <a:lumMod val="85000"/>
                    <a:lumOff val="15000"/>
                  </a:srgbClr>
                </a:solidFill>
                <a:latin typeface="Calibri" panose="020F0502020204030204"/>
              </a:rPr>
              <a:t>Definition </a:t>
            </a:r>
            <a:r>
              <a:rPr kumimoji="1" lang="en-US" altLang="zh-CN" sz="4000" dirty="0">
                <a:solidFill>
                  <a:srgbClr val="000000">
                    <a:lumMod val="85000"/>
                    <a:lumOff val="15000"/>
                  </a:srgbClr>
                </a:solidFill>
                <a:latin typeface="Calibri" panose="020F0502020204030204"/>
              </a:rPr>
              <a:t>and Roles</a:t>
            </a:r>
            <a:endParaRPr kumimoji="1" lang="zh-CN" altLang="en-US" sz="4000" dirty="0">
              <a:solidFill>
                <a:srgbClr val="000000">
                  <a:lumMod val="85000"/>
                  <a:lumOff val="15000"/>
                </a:srgbClr>
              </a:solidFill>
              <a:latin typeface="Calibri" panose="020F0502020204030204"/>
            </a:endParaRPr>
          </a:p>
        </p:txBody>
      </p:sp>
      <p:sp>
        <p:nvSpPr>
          <p:cNvPr id="3" name="内容占位符 2"/>
          <p:cNvSpPr>
            <a:spLocks noGrp="1"/>
          </p:cNvSpPr>
          <p:nvPr>
            <p:ph idx="1"/>
          </p:nvPr>
        </p:nvSpPr>
        <p:spPr>
          <a:xfrm>
            <a:off x="715982" y="1281125"/>
            <a:ext cx="7862455" cy="5261718"/>
          </a:xfrm>
        </p:spPr>
        <p:txBody>
          <a:bodyPr>
            <a:normAutofit fontScale="85000" lnSpcReduction="20000"/>
          </a:bodyPr>
          <a:lstStyle/>
          <a:p>
            <a:r>
              <a:rPr lang="en-US" altLang="zh-CN" dirty="0" smtClean="0"/>
              <a:t>Definition</a:t>
            </a:r>
          </a:p>
          <a:p>
            <a:pPr lvl="1"/>
            <a:r>
              <a:rPr lang="en-US" altLang="zh-CN" dirty="0" smtClean="0"/>
              <a:t>Based on the request or subscription, a receiver is aware of the sensing information of the </a:t>
            </a:r>
            <a:r>
              <a:rPr lang="en-GB" altLang="zh-CN" dirty="0" smtClean="0"/>
              <a:t>target </a:t>
            </a:r>
            <a:r>
              <a:rPr lang="en-GB" altLang="zh-CN" dirty="0"/>
              <a:t>object </a:t>
            </a:r>
            <a:r>
              <a:rPr lang="en-GB" altLang="zh-CN" dirty="0" smtClean="0"/>
              <a:t>by receiving reflections of </a:t>
            </a:r>
            <a:r>
              <a:rPr lang="en-GB" altLang="zh-CN" dirty="0"/>
              <a:t>the signal sent </a:t>
            </a:r>
            <a:r>
              <a:rPr lang="en-GB" altLang="zh-CN" dirty="0" smtClean="0"/>
              <a:t>from </a:t>
            </a:r>
            <a:r>
              <a:rPr lang="en-GB" altLang="zh-CN" dirty="0"/>
              <a:t>the </a:t>
            </a:r>
            <a:r>
              <a:rPr lang="en-GB" altLang="zh-CN" dirty="0" smtClean="0"/>
              <a:t>transmitter.</a:t>
            </a:r>
            <a:endParaRPr lang="en-US" altLang="zh-CN" dirty="0" smtClean="0"/>
          </a:p>
          <a:p>
            <a:r>
              <a:rPr lang="en-US" altLang="zh-CN" dirty="0" smtClean="0"/>
              <a:t>Roles</a:t>
            </a:r>
          </a:p>
          <a:p>
            <a:pPr lvl="1"/>
            <a:r>
              <a:rPr lang="en-US" altLang="zh-CN" b="1" dirty="0" smtClean="0"/>
              <a:t>Reflective Object</a:t>
            </a:r>
            <a:r>
              <a:rPr lang="en-US" altLang="zh-CN" dirty="0" smtClean="0"/>
              <a:t>: the target object who’s information is sensed. </a:t>
            </a:r>
            <a:r>
              <a:rPr lang="en-US" altLang="zh-CN" dirty="0"/>
              <a:t>I</a:t>
            </a:r>
            <a:r>
              <a:rPr lang="en-US" altLang="zh-CN" dirty="0" smtClean="0"/>
              <a:t>t is out of scope of 3GPP.</a:t>
            </a:r>
          </a:p>
          <a:p>
            <a:pPr lvl="1"/>
            <a:r>
              <a:rPr lang="en-US" altLang="zh-CN" b="1" dirty="0" smtClean="0"/>
              <a:t>Transmitter</a:t>
            </a:r>
            <a:r>
              <a:rPr lang="en-US" altLang="zh-CN" dirty="0" smtClean="0"/>
              <a:t>: the device who transmits the radio signal to the target object. </a:t>
            </a:r>
            <a:r>
              <a:rPr lang="en-US" altLang="zh-CN" dirty="0"/>
              <a:t>I</a:t>
            </a:r>
            <a:r>
              <a:rPr lang="en-US" altLang="zh-CN" dirty="0" smtClean="0"/>
              <a:t>t can be either a UE or a </a:t>
            </a:r>
            <a:r>
              <a:rPr lang="en-US" altLang="zh-CN" dirty="0" err="1" smtClean="0"/>
              <a:t>gNB</a:t>
            </a:r>
            <a:r>
              <a:rPr lang="en-US" altLang="zh-CN" dirty="0" smtClean="0"/>
              <a:t>.</a:t>
            </a:r>
          </a:p>
          <a:p>
            <a:pPr lvl="1"/>
            <a:r>
              <a:rPr lang="en-US" altLang="zh-CN" b="1" dirty="0" smtClean="0"/>
              <a:t>Receiver</a:t>
            </a:r>
            <a:r>
              <a:rPr lang="en-US" altLang="zh-CN" dirty="0" smtClean="0"/>
              <a:t>: the device who detects sensing information based on the reflections of the radio signal from the target object. It </a:t>
            </a:r>
            <a:r>
              <a:rPr lang="en-US" altLang="zh-CN" dirty="0"/>
              <a:t>can be either a UE or a </a:t>
            </a:r>
            <a:r>
              <a:rPr lang="en-US" altLang="zh-CN" dirty="0" err="1" smtClean="0"/>
              <a:t>gNB</a:t>
            </a:r>
            <a:r>
              <a:rPr lang="en-US" altLang="zh-CN" dirty="0" smtClean="0"/>
              <a:t>.</a:t>
            </a:r>
          </a:p>
          <a:p>
            <a:pPr lvl="1"/>
            <a:r>
              <a:rPr lang="en-US" altLang="zh-CN" b="1" dirty="0" smtClean="0"/>
              <a:t>Initiator: </a:t>
            </a:r>
            <a:r>
              <a:rPr lang="en-US" altLang="zh-CN" dirty="0"/>
              <a:t>An </a:t>
            </a:r>
            <a:r>
              <a:rPr lang="en-US" altLang="zh-CN" dirty="0" smtClean="0"/>
              <a:t>authorized </a:t>
            </a:r>
            <a:r>
              <a:rPr lang="en-US" altLang="zh-CN" dirty="0"/>
              <a:t>device which </a:t>
            </a:r>
            <a:r>
              <a:rPr lang="en-US" altLang="zh-CN" dirty="0" smtClean="0"/>
              <a:t>requests from or subscribes to one or multiple receivers for the sensing information. It can be either a UE or an NF. It is usually the device which collects the sensing information.</a:t>
            </a:r>
          </a:p>
          <a:p>
            <a:pPr lvl="1"/>
            <a:r>
              <a:rPr lang="en-US" altLang="zh-CN" b="1" dirty="0"/>
              <a:t>Consumer: </a:t>
            </a:r>
            <a:r>
              <a:rPr lang="en-US" altLang="zh-CN" dirty="0"/>
              <a:t>consuming the output calculated from </a:t>
            </a:r>
            <a:r>
              <a:rPr lang="en-US" altLang="zh-CN" dirty="0" smtClean="0"/>
              <a:t>sensing information, </a:t>
            </a:r>
            <a:r>
              <a:rPr lang="en-US" altLang="zh-CN" dirty="0"/>
              <a:t>e.g., could be UE application, or Sensing application Server</a:t>
            </a:r>
            <a:r>
              <a:rPr lang="en-US" altLang="zh-CN" dirty="0" smtClean="0"/>
              <a:t>.</a:t>
            </a:r>
          </a:p>
          <a:p>
            <a:pPr marL="457200" lvl="1" indent="0">
              <a:buNone/>
            </a:pPr>
            <a:r>
              <a:rPr lang="en-US" altLang="zh-CN" dirty="0" smtClean="0"/>
              <a:t>Note: Transmitter, Receiver, Initiator and Consumer may be pairwise or all collocated</a:t>
            </a:r>
            <a:r>
              <a:rPr lang="en-US" altLang="zh-CN" dirty="0"/>
              <a:t> </a:t>
            </a:r>
            <a:r>
              <a:rPr lang="en-US" altLang="zh-CN" dirty="0" smtClean="0"/>
              <a:t>together</a:t>
            </a:r>
          </a:p>
        </p:txBody>
      </p:sp>
      <p:sp>
        <p:nvSpPr>
          <p:cNvPr id="6" name="Rectangle 4"/>
          <p:cNvSpPr>
            <a:spLocks noChangeArrowheads="1"/>
          </p:cNvSpPr>
          <p:nvPr/>
        </p:nvSpPr>
        <p:spPr bwMode="auto">
          <a:xfrm>
            <a:off x="0" y="0"/>
            <a:ext cx="6223247" cy="51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5" name="图片 4"/>
          <p:cNvPicPr>
            <a:picLocks noChangeAspect="1"/>
          </p:cNvPicPr>
          <p:nvPr/>
        </p:nvPicPr>
        <p:blipFill>
          <a:blip r:embed="rId2"/>
          <a:stretch>
            <a:fillRect/>
          </a:stretch>
        </p:blipFill>
        <p:spPr>
          <a:xfrm>
            <a:off x="8851360" y="1959359"/>
            <a:ext cx="2124075" cy="3905250"/>
          </a:xfrm>
          <a:prstGeom prst="rect">
            <a:avLst/>
          </a:prstGeom>
        </p:spPr>
      </p:pic>
    </p:spTree>
    <p:extLst>
      <p:ext uri="{BB962C8B-B14F-4D97-AF65-F5344CB8AC3E}">
        <p14:creationId xmlns:p14="http://schemas.microsoft.com/office/powerpoint/2010/main" val="2850951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5624" y="116542"/>
            <a:ext cx="10475650" cy="722623"/>
          </a:xfrm>
        </p:spPr>
        <p:txBody>
          <a:bodyPr>
            <a:normAutofit/>
          </a:bodyPr>
          <a:lstStyle/>
          <a:p>
            <a:r>
              <a:rPr kumimoji="1" lang="en-US" altLang="zh-CN" sz="4000" dirty="0" smtClean="0">
                <a:solidFill>
                  <a:srgbClr val="000000">
                    <a:lumMod val="85000"/>
                    <a:lumOff val="15000"/>
                  </a:srgbClr>
                </a:solidFill>
                <a:latin typeface="Calibri" panose="020F0502020204030204"/>
              </a:rPr>
              <a:t>3GPP </a:t>
            </a:r>
            <a:r>
              <a:rPr kumimoji="1" lang="en-US" altLang="zh-CN" sz="4000" dirty="0">
                <a:solidFill>
                  <a:srgbClr val="000000">
                    <a:lumMod val="85000"/>
                    <a:lumOff val="15000"/>
                  </a:srgbClr>
                </a:solidFill>
                <a:latin typeface="Calibri" panose="020F0502020204030204"/>
              </a:rPr>
              <a:t>Sensing Service </a:t>
            </a:r>
            <a:r>
              <a:rPr kumimoji="1" lang="en-US" altLang="zh-CN" sz="4000" dirty="0" smtClean="0">
                <a:solidFill>
                  <a:srgbClr val="000000">
                    <a:lumMod val="85000"/>
                    <a:lumOff val="15000"/>
                  </a:srgbClr>
                </a:solidFill>
                <a:latin typeface="Calibri" panose="020F0502020204030204"/>
              </a:rPr>
              <a:t>Modes Examples</a:t>
            </a:r>
            <a:endParaRPr kumimoji="1" lang="zh-CN" altLang="en-US" sz="4000" dirty="0">
              <a:solidFill>
                <a:srgbClr val="000000">
                  <a:lumMod val="85000"/>
                  <a:lumOff val="15000"/>
                </a:srgbClr>
              </a:solidFill>
              <a:latin typeface="Calibri" panose="020F0502020204030204"/>
            </a:endParaRPr>
          </a:p>
        </p:txBody>
      </p:sp>
      <p:sp>
        <p:nvSpPr>
          <p:cNvPr id="238" name="内容占位符 2"/>
          <p:cNvSpPr txBox="1">
            <a:spLocks/>
          </p:cNvSpPr>
          <p:nvPr/>
        </p:nvSpPr>
        <p:spPr>
          <a:xfrm>
            <a:off x="435956" y="1164123"/>
            <a:ext cx="4895409" cy="42244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Char char="n"/>
              <a:tabLst/>
              <a:defRPr/>
            </a:pPr>
            <a:r>
              <a:rPr lang="en-US" altLang="zh-CN" sz="1800" dirty="0" smtClean="0">
                <a:solidFill>
                  <a:srgbClr val="000000"/>
                </a:solidFill>
                <a:latin typeface="Calibri" panose="020F0502020204030204"/>
              </a:rPr>
              <a:t>Mode </a:t>
            </a:r>
            <a:r>
              <a:rPr kumimoji="0" lang="en-US" altLang="zh-CN" sz="1800" b="1" i="0" u="none" strike="noStrike" kern="1200" cap="none" spc="0" normalizeH="0" baseline="0" noProof="0" dirty="0" smtClean="0">
                <a:ln>
                  <a:noFill/>
                </a:ln>
                <a:solidFill>
                  <a:srgbClr val="000000"/>
                </a:solidFill>
                <a:effectLst/>
                <a:uLnTx/>
                <a:uFillTx/>
                <a:latin typeface="Calibri" panose="020F0502020204030204"/>
              </a:rPr>
              <a:t>1: one UE as transmitter/Receiver</a:t>
            </a:r>
          </a:p>
        </p:txBody>
      </p:sp>
      <p:grpSp>
        <p:nvGrpSpPr>
          <p:cNvPr id="239" name="组合 238"/>
          <p:cNvGrpSpPr/>
          <p:nvPr/>
        </p:nvGrpSpPr>
        <p:grpSpPr>
          <a:xfrm>
            <a:off x="783718" y="1770855"/>
            <a:ext cx="2918088" cy="1067757"/>
            <a:chOff x="944175" y="2027441"/>
            <a:chExt cx="2918088" cy="1067757"/>
          </a:xfrm>
        </p:grpSpPr>
        <p:pic>
          <p:nvPicPr>
            <p:cNvPr id="240" name="图片 239"/>
            <p:cNvPicPr>
              <a:picLocks noChangeAspect="1"/>
            </p:cNvPicPr>
            <p:nvPr/>
          </p:nvPicPr>
          <p:blipFill>
            <a:blip r:embed="rId2"/>
            <a:stretch>
              <a:fillRect/>
            </a:stretch>
          </p:blipFill>
          <p:spPr>
            <a:xfrm>
              <a:off x="1238816" y="2156364"/>
              <a:ext cx="325288" cy="600588"/>
            </a:xfrm>
            <a:prstGeom prst="rect">
              <a:avLst/>
            </a:prstGeom>
          </p:spPr>
        </p:pic>
        <p:pic>
          <p:nvPicPr>
            <p:cNvPr id="241" name="图片 240"/>
            <p:cNvPicPr>
              <a:picLocks noChangeAspect="1"/>
            </p:cNvPicPr>
            <p:nvPr/>
          </p:nvPicPr>
          <p:blipFill>
            <a:blip r:embed="rId3"/>
            <a:stretch>
              <a:fillRect/>
            </a:stretch>
          </p:blipFill>
          <p:spPr>
            <a:xfrm>
              <a:off x="3132520" y="2295590"/>
              <a:ext cx="729743" cy="520475"/>
            </a:xfrm>
            <a:prstGeom prst="rect">
              <a:avLst/>
            </a:prstGeom>
          </p:spPr>
        </p:pic>
        <p:sp>
          <p:nvSpPr>
            <p:cNvPr id="242" name="文本框 241"/>
            <p:cNvSpPr txBox="1"/>
            <p:nvPr/>
          </p:nvSpPr>
          <p:spPr>
            <a:xfrm>
              <a:off x="1818978" y="2027441"/>
              <a:ext cx="140119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rPr>
                <a:t>Sensing Signal </a:t>
              </a:r>
              <a:endParaRPr kumimoji="0" lang="zh-CN" altLang="en-US" sz="1200" b="0"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endParaRPr>
            </a:p>
          </p:txBody>
        </p:sp>
        <p:sp>
          <p:nvSpPr>
            <p:cNvPr id="243" name="文本框 242"/>
            <p:cNvSpPr txBox="1"/>
            <p:nvPr/>
          </p:nvSpPr>
          <p:spPr>
            <a:xfrm>
              <a:off x="1748201" y="2705812"/>
              <a:ext cx="1275298"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rPr>
                <a:t>Reflected Signal</a:t>
              </a:r>
              <a:endParaRPr kumimoji="0" lang="zh-CN" altLang="en-US" sz="1200" b="0"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endParaRPr>
            </a:p>
          </p:txBody>
        </p:sp>
        <p:sp>
          <p:nvSpPr>
            <p:cNvPr id="244" name="文本框 243"/>
            <p:cNvSpPr txBox="1"/>
            <p:nvPr/>
          </p:nvSpPr>
          <p:spPr>
            <a:xfrm>
              <a:off x="944175" y="2797721"/>
              <a:ext cx="94434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err="1" smtClean="0">
                  <a:ln>
                    <a:noFill/>
                  </a:ln>
                  <a:solidFill>
                    <a:srgbClr val="000000"/>
                  </a:solidFill>
                  <a:effectLst/>
                  <a:uLnTx/>
                  <a:uFillTx/>
                  <a:latin typeface="Calibri" panose="020F0502020204030204"/>
                  <a:ea typeface="宋体" panose="02010600030101010101" pitchFamily="2" charset="-122"/>
                </a:rPr>
                <a:t>STx</a:t>
              </a:r>
              <a:r>
                <a:rPr kumimoji="0" lang="en-US" altLang="zh-CN" sz="1200" b="1"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rPr>
                <a:t>/</a:t>
              </a:r>
              <a:r>
                <a:rPr kumimoji="0" lang="en-US" altLang="zh-CN" sz="1200" b="1" i="0" u="none" strike="noStrike" kern="0" cap="none" spc="0" normalizeH="0" baseline="0" noProof="0" dirty="0" err="1" smtClean="0">
                  <a:ln>
                    <a:noFill/>
                  </a:ln>
                  <a:solidFill>
                    <a:srgbClr val="000000"/>
                  </a:solidFill>
                  <a:effectLst/>
                  <a:uLnTx/>
                  <a:uFillTx/>
                  <a:latin typeface="Calibri" panose="020F0502020204030204"/>
                  <a:ea typeface="宋体" panose="02010600030101010101" pitchFamily="2" charset="-122"/>
                </a:rPr>
                <a:t>SRx</a:t>
              </a:r>
              <a:r>
                <a:rPr kumimoji="0" lang="en-US" altLang="zh-CN" sz="1200" b="1"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rPr>
                <a:t> UE </a:t>
              </a:r>
              <a:endParaRPr kumimoji="0" lang="zh-CN" altLang="en-US" sz="1200" b="1"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endParaRPr>
            </a:p>
          </p:txBody>
        </p:sp>
        <p:sp>
          <p:nvSpPr>
            <p:cNvPr id="245" name="文本框 244"/>
            <p:cNvSpPr txBox="1"/>
            <p:nvPr/>
          </p:nvSpPr>
          <p:spPr>
            <a:xfrm>
              <a:off x="3201854" y="2818199"/>
              <a:ext cx="55016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rPr>
                <a:t>RO </a:t>
              </a:r>
              <a:endParaRPr kumimoji="0" lang="zh-CN" altLang="en-US" sz="1200" b="1" i="0" u="none" strike="noStrike" kern="0" cap="none" spc="0" normalizeH="0" baseline="0" noProof="0" dirty="0" smtClean="0">
                <a:ln>
                  <a:noFill/>
                </a:ln>
                <a:solidFill>
                  <a:srgbClr val="000000"/>
                </a:solidFill>
                <a:effectLst/>
                <a:uLnTx/>
                <a:uFillTx/>
                <a:latin typeface="Calibri" panose="020F0502020204030204"/>
                <a:ea typeface="宋体" panose="02010600030101010101" pitchFamily="2" charset="-122"/>
              </a:endParaRPr>
            </a:p>
          </p:txBody>
        </p:sp>
        <p:grpSp>
          <p:nvGrpSpPr>
            <p:cNvPr id="246" name="组合 245"/>
            <p:cNvGrpSpPr/>
            <p:nvPr/>
          </p:nvGrpSpPr>
          <p:grpSpPr>
            <a:xfrm rot="13024239">
              <a:off x="1917707" y="2116230"/>
              <a:ext cx="826899" cy="522989"/>
              <a:chOff x="1528827" y="2680879"/>
              <a:chExt cx="826899" cy="522989"/>
            </a:xfrm>
          </p:grpSpPr>
          <p:sp>
            <p:nvSpPr>
              <p:cNvPr id="251" name="燕尾形 250"/>
              <p:cNvSpPr/>
              <p:nvPr/>
            </p:nvSpPr>
            <p:spPr>
              <a:xfrm rot="8628485">
                <a:off x="2103726" y="2680879"/>
                <a:ext cx="252000" cy="108000"/>
              </a:xfrm>
              <a:prstGeom prst="chevron">
                <a:avLst/>
              </a:prstGeom>
              <a:solidFill>
                <a:srgbClr val="FF8633"/>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52" name="燕尾形 251"/>
              <p:cNvSpPr/>
              <p:nvPr/>
            </p:nvSpPr>
            <p:spPr>
              <a:xfrm rot="8628485">
                <a:off x="1816601" y="2879680"/>
                <a:ext cx="252000" cy="108000"/>
              </a:xfrm>
              <a:prstGeom prst="chevron">
                <a:avLst/>
              </a:prstGeom>
              <a:solidFill>
                <a:srgbClr val="FF8633"/>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53" name="燕尾形 252"/>
              <p:cNvSpPr/>
              <p:nvPr/>
            </p:nvSpPr>
            <p:spPr>
              <a:xfrm rot="8628485">
                <a:off x="1528827" y="3095868"/>
                <a:ext cx="252000" cy="108000"/>
              </a:xfrm>
              <a:prstGeom prst="chevron">
                <a:avLst/>
              </a:prstGeom>
              <a:solidFill>
                <a:srgbClr val="FF8633"/>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grpSp>
          <p:nvGrpSpPr>
            <p:cNvPr id="247" name="组合 246"/>
            <p:cNvGrpSpPr/>
            <p:nvPr/>
          </p:nvGrpSpPr>
          <p:grpSpPr>
            <a:xfrm rot="2267451">
              <a:off x="1897200" y="2384155"/>
              <a:ext cx="826899" cy="522989"/>
              <a:chOff x="1528827" y="2680879"/>
              <a:chExt cx="826899" cy="522989"/>
            </a:xfrm>
            <a:solidFill>
              <a:srgbClr val="E48312">
                <a:lumMod val="40000"/>
                <a:lumOff val="60000"/>
              </a:srgbClr>
            </a:solidFill>
          </p:grpSpPr>
          <p:sp>
            <p:nvSpPr>
              <p:cNvPr id="248" name="燕尾形 247"/>
              <p:cNvSpPr/>
              <p:nvPr/>
            </p:nvSpPr>
            <p:spPr>
              <a:xfrm rot="8628485">
                <a:off x="2103726" y="2680879"/>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49" name="燕尾形 248"/>
              <p:cNvSpPr/>
              <p:nvPr/>
            </p:nvSpPr>
            <p:spPr>
              <a:xfrm rot="8628485">
                <a:off x="1816601" y="2879680"/>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50" name="燕尾形 249"/>
              <p:cNvSpPr/>
              <p:nvPr/>
            </p:nvSpPr>
            <p:spPr>
              <a:xfrm rot="8628485">
                <a:off x="1528827" y="3095868"/>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grpSp>
      <p:pic>
        <p:nvPicPr>
          <p:cNvPr id="254" name="图片 253"/>
          <p:cNvPicPr>
            <a:picLocks noChangeAspect="1"/>
          </p:cNvPicPr>
          <p:nvPr/>
        </p:nvPicPr>
        <p:blipFill>
          <a:blip r:embed="rId2"/>
          <a:stretch>
            <a:fillRect/>
          </a:stretch>
        </p:blipFill>
        <p:spPr>
          <a:xfrm>
            <a:off x="6500706" y="1873289"/>
            <a:ext cx="325288" cy="600588"/>
          </a:xfrm>
          <a:prstGeom prst="rect">
            <a:avLst/>
          </a:prstGeom>
        </p:spPr>
      </p:pic>
      <p:pic>
        <p:nvPicPr>
          <p:cNvPr id="255" name="图片 254"/>
          <p:cNvPicPr>
            <a:picLocks noChangeAspect="1"/>
          </p:cNvPicPr>
          <p:nvPr/>
        </p:nvPicPr>
        <p:blipFill>
          <a:blip r:embed="rId2"/>
          <a:stretch>
            <a:fillRect/>
          </a:stretch>
        </p:blipFill>
        <p:spPr>
          <a:xfrm>
            <a:off x="9669324" y="1797887"/>
            <a:ext cx="325288" cy="600588"/>
          </a:xfrm>
          <a:prstGeom prst="rect">
            <a:avLst/>
          </a:prstGeom>
        </p:spPr>
      </p:pic>
      <p:pic>
        <p:nvPicPr>
          <p:cNvPr id="256" name="图片 255"/>
          <p:cNvPicPr>
            <a:picLocks noChangeAspect="1"/>
          </p:cNvPicPr>
          <p:nvPr/>
        </p:nvPicPr>
        <p:blipFill>
          <a:blip r:embed="rId3"/>
          <a:stretch>
            <a:fillRect/>
          </a:stretch>
        </p:blipFill>
        <p:spPr>
          <a:xfrm>
            <a:off x="7850318" y="2335166"/>
            <a:ext cx="729743" cy="520475"/>
          </a:xfrm>
          <a:prstGeom prst="rect">
            <a:avLst/>
          </a:prstGeom>
        </p:spPr>
      </p:pic>
      <p:sp>
        <p:nvSpPr>
          <p:cNvPr id="257" name="文本框 256"/>
          <p:cNvSpPr txBox="1"/>
          <p:nvPr/>
        </p:nvSpPr>
        <p:spPr>
          <a:xfrm>
            <a:off x="6298199" y="2473877"/>
            <a:ext cx="784371"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STx</a:t>
            </a:r>
            <a:r>
              <a:rPr lang="en-US" altLang="zh-CN" sz="1200" b="1" dirty="0" smtClean="0">
                <a:solidFill>
                  <a:srgbClr val="000000"/>
                </a:solidFill>
                <a:latin typeface="Calibri" panose="020F0502020204030204"/>
                <a:ea typeface="宋体" panose="02010600030101010101" pitchFamily="2" charset="-122"/>
              </a:rPr>
              <a:t> UE-1 </a:t>
            </a:r>
            <a:endParaRPr lang="zh-CN" altLang="en-US" sz="1200" b="1" dirty="0">
              <a:solidFill>
                <a:srgbClr val="000000"/>
              </a:solidFill>
              <a:latin typeface="Calibri" panose="020F0502020204030204"/>
              <a:ea typeface="宋体" panose="02010600030101010101" pitchFamily="2" charset="-122"/>
            </a:endParaRPr>
          </a:p>
        </p:txBody>
      </p:sp>
      <p:sp>
        <p:nvSpPr>
          <p:cNvPr id="258" name="文本框 257"/>
          <p:cNvSpPr txBox="1"/>
          <p:nvPr/>
        </p:nvSpPr>
        <p:spPr>
          <a:xfrm>
            <a:off x="9509392" y="2455920"/>
            <a:ext cx="854342"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SRx</a:t>
            </a:r>
            <a:r>
              <a:rPr lang="en-US" altLang="zh-CN" sz="1200" b="1" dirty="0" smtClean="0">
                <a:solidFill>
                  <a:srgbClr val="000000"/>
                </a:solidFill>
                <a:latin typeface="Calibri" panose="020F0502020204030204"/>
                <a:ea typeface="宋体" panose="02010600030101010101" pitchFamily="2" charset="-122"/>
              </a:rPr>
              <a:t> UE-2 </a:t>
            </a:r>
            <a:endParaRPr lang="zh-CN" altLang="en-US" sz="1200" b="1" dirty="0">
              <a:solidFill>
                <a:srgbClr val="000000"/>
              </a:solidFill>
              <a:latin typeface="Calibri" panose="020F0502020204030204"/>
              <a:ea typeface="宋体" panose="02010600030101010101" pitchFamily="2" charset="-122"/>
            </a:endParaRPr>
          </a:p>
        </p:txBody>
      </p:sp>
      <p:sp>
        <p:nvSpPr>
          <p:cNvPr id="259" name="文本框 258"/>
          <p:cNvSpPr txBox="1"/>
          <p:nvPr/>
        </p:nvSpPr>
        <p:spPr>
          <a:xfrm>
            <a:off x="8070239" y="2831504"/>
            <a:ext cx="498422" cy="276999"/>
          </a:xfrm>
          <a:prstGeom prst="rect">
            <a:avLst/>
          </a:prstGeom>
          <a:noFill/>
        </p:spPr>
        <p:txBody>
          <a:bodyPr wrap="square" rtlCol="0">
            <a:spAutoFit/>
          </a:bodyPr>
          <a:lstStyle/>
          <a:p>
            <a:r>
              <a:rPr lang="en-US" altLang="zh-CN" sz="1200" b="1" dirty="0" smtClean="0">
                <a:solidFill>
                  <a:srgbClr val="000000"/>
                </a:solidFill>
                <a:latin typeface="Calibri" panose="020F0502020204030204"/>
                <a:ea typeface="宋体" panose="02010600030101010101" pitchFamily="2" charset="-122"/>
              </a:rPr>
              <a:t>RO</a:t>
            </a:r>
            <a:endParaRPr lang="zh-CN" altLang="en-US" sz="1200" b="1" dirty="0">
              <a:solidFill>
                <a:srgbClr val="000000"/>
              </a:solidFill>
              <a:latin typeface="Calibri" panose="020F0502020204030204"/>
              <a:ea typeface="宋体" panose="02010600030101010101" pitchFamily="2" charset="-122"/>
            </a:endParaRPr>
          </a:p>
        </p:txBody>
      </p:sp>
      <p:grpSp>
        <p:nvGrpSpPr>
          <p:cNvPr id="260" name="组合 259"/>
          <p:cNvGrpSpPr/>
          <p:nvPr/>
        </p:nvGrpSpPr>
        <p:grpSpPr>
          <a:xfrm rot="13731264">
            <a:off x="6960566" y="2140072"/>
            <a:ext cx="826899" cy="522989"/>
            <a:chOff x="1528827" y="2680879"/>
            <a:chExt cx="826899" cy="522989"/>
          </a:xfrm>
        </p:grpSpPr>
        <p:sp>
          <p:nvSpPr>
            <p:cNvPr id="261" name="燕尾形 260"/>
            <p:cNvSpPr/>
            <p:nvPr/>
          </p:nvSpPr>
          <p:spPr>
            <a:xfrm rot="8628485">
              <a:off x="2103726" y="2680879"/>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262" name="燕尾形 261"/>
            <p:cNvSpPr/>
            <p:nvPr/>
          </p:nvSpPr>
          <p:spPr>
            <a:xfrm rot="8628485">
              <a:off x="1816601" y="2879680"/>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263" name="燕尾形 262"/>
            <p:cNvSpPr/>
            <p:nvPr/>
          </p:nvSpPr>
          <p:spPr>
            <a:xfrm rot="8628485">
              <a:off x="1528827" y="3095868"/>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grpSp>
      <p:grpSp>
        <p:nvGrpSpPr>
          <p:cNvPr id="264" name="组合 263"/>
          <p:cNvGrpSpPr/>
          <p:nvPr/>
        </p:nvGrpSpPr>
        <p:grpSpPr>
          <a:xfrm rot="11663899">
            <a:off x="8686163" y="2060138"/>
            <a:ext cx="826899" cy="522989"/>
            <a:chOff x="1528827" y="2680879"/>
            <a:chExt cx="826899" cy="522989"/>
          </a:xfrm>
          <a:solidFill>
            <a:srgbClr val="E48312">
              <a:lumMod val="40000"/>
              <a:lumOff val="60000"/>
            </a:srgbClr>
          </a:solidFill>
        </p:grpSpPr>
        <p:sp>
          <p:nvSpPr>
            <p:cNvPr id="265" name="燕尾形 264"/>
            <p:cNvSpPr/>
            <p:nvPr/>
          </p:nvSpPr>
          <p:spPr>
            <a:xfrm rot="8628485">
              <a:off x="2103726" y="2680879"/>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66" name="燕尾形 265"/>
            <p:cNvSpPr/>
            <p:nvPr/>
          </p:nvSpPr>
          <p:spPr>
            <a:xfrm rot="8628485">
              <a:off x="1816601" y="2879680"/>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267" name="燕尾形 266"/>
            <p:cNvSpPr/>
            <p:nvPr/>
          </p:nvSpPr>
          <p:spPr>
            <a:xfrm rot="8628485">
              <a:off x="1528827" y="3095868"/>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sp>
        <p:nvSpPr>
          <p:cNvPr id="268" name="文本框 267"/>
          <p:cNvSpPr txBox="1"/>
          <p:nvPr/>
        </p:nvSpPr>
        <p:spPr>
          <a:xfrm rot="953628">
            <a:off x="7076768" y="2100282"/>
            <a:ext cx="1239286"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Sensing Signal</a:t>
            </a:r>
            <a:endParaRPr lang="zh-CN" altLang="en-US" sz="1200" dirty="0">
              <a:solidFill>
                <a:srgbClr val="000000"/>
              </a:solidFill>
              <a:latin typeface="Calibri" panose="020F0502020204030204"/>
              <a:ea typeface="宋体" panose="02010600030101010101" pitchFamily="2" charset="-122"/>
            </a:endParaRPr>
          </a:p>
        </p:txBody>
      </p:sp>
      <p:sp>
        <p:nvSpPr>
          <p:cNvPr id="269" name="文本框 268"/>
          <p:cNvSpPr txBox="1"/>
          <p:nvPr/>
        </p:nvSpPr>
        <p:spPr>
          <a:xfrm rot="20266972">
            <a:off x="8392466" y="1982651"/>
            <a:ext cx="1415651"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Reflected Signal</a:t>
            </a:r>
            <a:endParaRPr lang="zh-CN" altLang="en-US" sz="1200" dirty="0">
              <a:solidFill>
                <a:srgbClr val="000000"/>
              </a:solidFill>
              <a:latin typeface="Calibri" panose="020F0502020204030204"/>
              <a:ea typeface="宋体" panose="02010600030101010101" pitchFamily="2" charset="-122"/>
            </a:endParaRPr>
          </a:p>
        </p:txBody>
      </p:sp>
      <p:sp>
        <p:nvSpPr>
          <p:cNvPr id="270" name="内容占位符 2"/>
          <p:cNvSpPr txBox="1">
            <a:spLocks/>
          </p:cNvSpPr>
          <p:nvPr/>
        </p:nvSpPr>
        <p:spPr>
          <a:xfrm>
            <a:off x="5951787" y="1143442"/>
            <a:ext cx="5966299" cy="49856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rgbClr val="E48312"/>
              </a:buClr>
            </a:pPr>
            <a:r>
              <a:rPr lang="en-US" altLang="zh-CN" sz="1800" dirty="0" smtClean="0">
                <a:solidFill>
                  <a:srgbClr val="000000"/>
                </a:solidFill>
                <a:latin typeface="Calibri" panose="020F0502020204030204"/>
              </a:rPr>
              <a:t>Mode 2: </a:t>
            </a:r>
            <a:r>
              <a:rPr lang="en-US" altLang="zh-CN" sz="1800" dirty="0">
                <a:solidFill>
                  <a:srgbClr val="000000"/>
                </a:solidFill>
                <a:latin typeface="Calibri" panose="020F0502020204030204"/>
              </a:rPr>
              <a:t>one UE </a:t>
            </a:r>
            <a:r>
              <a:rPr lang="en-US" altLang="zh-CN" sz="1800" dirty="0" smtClean="0">
                <a:solidFill>
                  <a:srgbClr val="000000"/>
                </a:solidFill>
                <a:latin typeface="Calibri" panose="020F0502020204030204"/>
              </a:rPr>
              <a:t>as </a:t>
            </a:r>
            <a:r>
              <a:rPr lang="en-US" altLang="zh-CN" sz="1800" dirty="0">
                <a:solidFill>
                  <a:srgbClr val="000000"/>
                </a:solidFill>
                <a:latin typeface="Calibri" panose="020F0502020204030204"/>
              </a:rPr>
              <a:t>transmitter, </a:t>
            </a:r>
            <a:r>
              <a:rPr lang="en-US" altLang="zh-CN" sz="1800" dirty="0" smtClean="0">
                <a:solidFill>
                  <a:srgbClr val="000000"/>
                </a:solidFill>
                <a:latin typeface="Calibri" panose="020F0502020204030204"/>
              </a:rPr>
              <a:t>another UE as </a:t>
            </a:r>
            <a:r>
              <a:rPr lang="en-US" altLang="zh-CN" sz="1800" dirty="0">
                <a:solidFill>
                  <a:srgbClr val="000000"/>
                </a:solidFill>
                <a:latin typeface="Calibri" panose="020F0502020204030204"/>
              </a:rPr>
              <a:t>Receiver</a:t>
            </a:r>
          </a:p>
        </p:txBody>
      </p:sp>
      <p:sp>
        <p:nvSpPr>
          <p:cNvPr id="91" name="内容占位符 2"/>
          <p:cNvSpPr txBox="1">
            <a:spLocks/>
          </p:cNvSpPr>
          <p:nvPr/>
        </p:nvSpPr>
        <p:spPr>
          <a:xfrm>
            <a:off x="413857" y="2954765"/>
            <a:ext cx="4895409" cy="1193393"/>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Char char="n"/>
              <a:tabLst/>
              <a:defRPr/>
            </a:pPr>
            <a:r>
              <a:rPr lang="en-US" altLang="zh-CN" sz="1800" dirty="0" smtClean="0">
                <a:solidFill>
                  <a:schemeClr val="tx1"/>
                </a:solidFill>
                <a:latin typeface="Calibri" panose="020F0502020204030204"/>
              </a:rPr>
              <a:t>Mode 3</a:t>
            </a:r>
            <a:r>
              <a:rPr kumimoji="0" lang="en-US" altLang="zh-CN" sz="1800" i="0" u="none" strike="noStrike" kern="1200" cap="none" spc="0" normalizeH="0" baseline="0" noProof="0" dirty="0" smtClean="0">
                <a:ln>
                  <a:noFill/>
                </a:ln>
                <a:solidFill>
                  <a:schemeClr val="tx1"/>
                </a:solidFill>
                <a:effectLst/>
                <a:uLnTx/>
                <a:uFillTx/>
                <a:latin typeface="Calibri" panose="020F0502020204030204"/>
              </a:rPr>
              <a:t>: one </a:t>
            </a:r>
            <a:r>
              <a:rPr kumimoji="0" lang="en-US" altLang="zh-CN" sz="1800" i="0" u="none" strike="noStrike" kern="1200" cap="none" spc="0" normalizeH="0" baseline="0" noProof="0" dirty="0" err="1" smtClean="0">
                <a:ln>
                  <a:noFill/>
                </a:ln>
                <a:solidFill>
                  <a:schemeClr val="tx1"/>
                </a:solidFill>
                <a:effectLst/>
                <a:uLnTx/>
                <a:uFillTx/>
                <a:latin typeface="Calibri" panose="020F0502020204030204"/>
              </a:rPr>
              <a:t>gNB</a:t>
            </a:r>
            <a:r>
              <a:rPr kumimoji="0" lang="en-US" altLang="zh-CN" sz="1800" i="0" u="none" strike="noStrike" kern="1200" cap="none" spc="0" normalizeH="0" baseline="0" noProof="0" dirty="0" smtClean="0">
                <a:ln>
                  <a:noFill/>
                </a:ln>
                <a:solidFill>
                  <a:schemeClr val="tx1"/>
                </a:solidFill>
                <a:effectLst/>
                <a:uLnTx/>
                <a:uFillTx/>
                <a:latin typeface="Calibri" panose="020F0502020204030204"/>
              </a:rPr>
              <a:t> as transmitter and Receiver</a:t>
            </a:r>
          </a:p>
        </p:txBody>
      </p:sp>
      <p:pic>
        <p:nvPicPr>
          <p:cNvPr id="92" name="图片 91"/>
          <p:cNvPicPr>
            <a:picLocks noChangeAspect="1"/>
          </p:cNvPicPr>
          <p:nvPr/>
        </p:nvPicPr>
        <p:blipFill>
          <a:blip r:embed="rId3"/>
          <a:stretch>
            <a:fillRect/>
          </a:stretch>
        </p:blipFill>
        <p:spPr>
          <a:xfrm>
            <a:off x="8544005" y="4113585"/>
            <a:ext cx="729743" cy="520475"/>
          </a:xfrm>
          <a:prstGeom prst="rect">
            <a:avLst/>
          </a:prstGeom>
        </p:spPr>
      </p:pic>
      <p:sp>
        <p:nvSpPr>
          <p:cNvPr id="93" name="文本框 92"/>
          <p:cNvSpPr txBox="1"/>
          <p:nvPr/>
        </p:nvSpPr>
        <p:spPr>
          <a:xfrm>
            <a:off x="6754518" y="4275100"/>
            <a:ext cx="894517"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STx</a:t>
            </a:r>
            <a:r>
              <a:rPr lang="en-US" altLang="zh-CN" sz="1200" b="1" dirty="0" smtClean="0">
                <a:solidFill>
                  <a:srgbClr val="000000"/>
                </a:solidFill>
                <a:latin typeface="Calibri" panose="020F0502020204030204"/>
                <a:ea typeface="宋体" panose="02010600030101010101" pitchFamily="2" charset="-122"/>
              </a:rPr>
              <a:t> gNB-1 </a:t>
            </a:r>
            <a:endParaRPr lang="zh-CN" altLang="en-US" sz="1200" b="1" dirty="0">
              <a:solidFill>
                <a:srgbClr val="000000"/>
              </a:solidFill>
              <a:latin typeface="Calibri" panose="020F0502020204030204"/>
              <a:ea typeface="宋体" panose="02010600030101010101" pitchFamily="2" charset="-122"/>
            </a:endParaRPr>
          </a:p>
        </p:txBody>
      </p:sp>
      <p:sp>
        <p:nvSpPr>
          <p:cNvPr id="94" name="文本框 93"/>
          <p:cNvSpPr txBox="1"/>
          <p:nvPr/>
        </p:nvSpPr>
        <p:spPr>
          <a:xfrm>
            <a:off x="10541439" y="4352806"/>
            <a:ext cx="854342"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SRx</a:t>
            </a:r>
            <a:r>
              <a:rPr lang="en-US" altLang="zh-CN" sz="1200" b="1" dirty="0" smtClean="0">
                <a:solidFill>
                  <a:srgbClr val="000000"/>
                </a:solidFill>
                <a:latin typeface="Calibri" panose="020F0502020204030204"/>
                <a:ea typeface="宋体" panose="02010600030101010101" pitchFamily="2" charset="-122"/>
              </a:rPr>
              <a:t> gNB-2 </a:t>
            </a:r>
            <a:endParaRPr lang="zh-CN" altLang="en-US" sz="1200" b="1" dirty="0">
              <a:solidFill>
                <a:srgbClr val="000000"/>
              </a:solidFill>
              <a:latin typeface="Calibri" panose="020F0502020204030204"/>
              <a:ea typeface="宋体" panose="02010600030101010101" pitchFamily="2" charset="-122"/>
            </a:endParaRPr>
          </a:p>
        </p:txBody>
      </p:sp>
      <p:grpSp>
        <p:nvGrpSpPr>
          <p:cNvPr id="95" name="组合 94"/>
          <p:cNvGrpSpPr/>
          <p:nvPr/>
        </p:nvGrpSpPr>
        <p:grpSpPr>
          <a:xfrm rot="13879499">
            <a:off x="7576055" y="3913599"/>
            <a:ext cx="826899" cy="522989"/>
            <a:chOff x="1528827" y="2680879"/>
            <a:chExt cx="826899" cy="522989"/>
          </a:xfrm>
        </p:grpSpPr>
        <p:sp>
          <p:nvSpPr>
            <p:cNvPr id="96" name="燕尾形 95"/>
            <p:cNvSpPr/>
            <p:nvPr/>
          </p:nvSpPr>
          <p:spPr>
            <a:xfrm rot="8628485">
              <a:off x="2103726" y="2680879"/>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97" name="燕尾形 96"/>
            <p:cNvSpPr/>
            <p:nvPr/>
          </p:nvSpPr>
          <p:spPr>
            <a:xfrm rot="8628485">
              <a:off x="1816601" y="2879680"/>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98" name="燕尾形 97"/>
            <p:cNvSpPr/>
            <p:nvPr/>
          </p:nvSpPr>
          <p:spPr>
            <a:xfrm rot="8628485">
              <a:off x="1528827" y="3095868"/>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grpSp>
      <p:grpSp>
        <p:nvGrpSpPr>
          <p:cNvPr id="99" name="组合 98"/>
          <p:cNvGrpSpPr/>
          <p:nvPr/>
        </p:nvGrpSpPr>
        <p:grpSpPr>
          <a:xfrm rot="12049393">
            <a:off x="9543507" y="3863609"/>
            <a:ext cx="826899" cy="522989"/>
            <a:chOff x="1528827" y="2680879"/>
            <a:chExt cx="826899" cy="522989"/>
          </a:xfrm>
          <a:solidFill>
            <a:srgbClr val="E48312">
              <a:lumMod val="40000"/>
              <a:lumOff val="60000"/>
            </a:srgbClr>
          </a:solidFill>
        </p:grpSpPr>
        <p:sp>
          <p:nvSpPr>
            <p:cNvPr id="100" name="燕尾形 99"/>
            <p:cNvSpPr/>
            <p:nvPr/>
          </p:nvSpPr>
          <p:spPr>
            <a:xfrm rot="8628485">
              <a:off x="2103726" y="2680879"/>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01" name="燕尾形 100"/>
            <p:cNvSpPr/>
            <p:nvPr/>
          </p:nvSpPr>
          <p:spPr>
            <a:xfrm rot="8628485">
              <a:off x="1816601" y="2879680"/>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02" name="燕尾形 101"/>
            <p:cNvSpPr/>
            <p:nvPr/>
          </p:nvSpPr>
          <p:spPr>
            <a:xfrm rot="8628485">
              <a:off x="1528827" y="3095868"/>
              <a:ext cx="252000" cy="108000"/>
            </a:xfrm>
            <a:prstGeom prst="chevron">
              <a:avLst/>
            </a:prstGeom>
            <a:grp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sp>
        <p:nvSpPr>
          <p:cNvPr id="103" name="文本框 102"/>
          <p:cNvSpPr txBox="1"/>
          <p:nvPr/>
        </p:nvSpPr>
        <p:spPr>
          <a:xfrm rot="1315999">
            <a:off x="7612516" y="3913616"/>
            <a:ext cx="1190043"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Sensing Signal</a:t>
            </a:r>
            <a:endParaRPr lang="zh-CN" altLang="en-US" sz="1200" dirty="0">
              <a:solidFill>
                <a:srgbClr val="000000"/>
              </a:solidFill>
              <a:latin typeface="Calibri" panose="020F0502020204030204"/>
              <a:ea typeface="宋体" panose="02010600030101010101" pitchFamily="2" charset="-122"/>
            </a:endParaRPr>
          </a:p>
        </p:txBody>
      </p:sp>
      <p:sp>
        <p:nvSpPr>
          <p:cNvPr id="104" name="文本框 103"/>
          <p:cNvSpPr txBox="1"/>
          <p:nvPr/>
        </p:nvSpPr>
        <p:spPr>
          <a:xfrm rot="20522355">
            <a:off x="9317222" y="3799071"/>
            <a:ext cx="1265124"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Reflected Signal</a:t>
            </a:r>
            <a:endParaRPr lang="zh-CN" altLang="en-US" sz="1200" dirty="0">
              <a:solidFill>
                <a:srgbClr val="000000"/>
              </a:solidFill>
              <a:latin typeface="Calibri" panose="020F0502020204030204"/>
              <a:ea typeface="宋体" panose="02010600030101010101" pitchFamily="2" charset="-122"/>
            </a:endParaRPr>
          </a:p>
        </p:txBody>
      </p:sp>
      <p:sp>
        <p:nvSpPr>
          <p:cNvPr id="105" name="内容占位符 2"/>
          <p:cNvSpPr txBox="1">
            <a:spLocks/>
          </p:cNvSpPr>
          <p:nvPr/>
        </p:nvSpPr>
        <p:spPr>
          <a:xfrm>
            <a:off x="5968854" y="2957676"/>
            <a:ext cx="6232225" cy="893618"/>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rgbClr val="E48312"/>
              </a:buClr>
            </a:pPr>
            <a:r>
              <a:rPr lang="en-US" altLang="zh-CN" sz="1800" dirty="0" smtClean="0">
                <a:solidFill>
                  <a:srgbClr val="000000">
                    <a:lumMod val="85000"/>
                    <a:lumOff val="15000"/>
                  </a:srgbClr>
                </a:solidFill>
                <a:latin typeface="Calibri" panose="020F0502020204030204"/>
              </a:rPr>
              <a:t>Mode 4: one </a:t>
            </a:r>
            <a:r>
              <a:rPr lang="en-US" altLang="zh-CN" sz="1800" dirty="0" err="1" smtClean="0">
                <a:solidFill>
                  <a:srgbClr val="000000">
                    <a:lumMod val="85000"/>
                    <a:lumOff val="15000"/>
                  </a:srgbClr>
                </a:solidFill>
                <a:latin typeface="Calibri" panose="020F0502020204030204"/>
              </a:rPr>
              <a:t>gNB</a:t>
            </a:r>
            <a:r>
              <a:rPr lang="en-US" altLang="zh-CN" sz="1800" dirty="0" smtClean="0">
                <a:solidFill>
                  <a:srgbClr val="000000">
                    <a:lumMod val="85000"/>
                    <a:lumOff val="15000"/>
                  </a:srgbClr>
                </a:solidFill>
                <a:latin typeface="Calibri" panose="020F0502020204030204"/>
              </a:rPr>
              <a:t> as transmitter, another </a:t>
            </a:r>
            <a:r>
              <a:rPr lang="en-US" altLang="zh-CN" sz="1800" dirty="0" err="1" smtClean="0">
                <a:solidFill>
                  <a:srgbClr val="000000">
                    <a:lumMod val="85000"/>
                    <a:lumOff val="15000"/>
                  </a:srgbClr>
                </a:solidFill>
                <a:latin typeface="Calibri" panose="020F0502020204030204"/>
              </a:rPr>
              <a:t>gNB</a:t>
            </a:r>
            <a:r>
              <a:rPr lang="en-US" altLang="zh-CN" sz="1800" dirty="0" smtClean="0">
                <a:solidFill>
                  <a:srgbClr val="000000">
                    <a:lumMod val="85000"/>
                    <a:lumOff val="15000"/>
                  </a:srgbClr>
                </a:solidFill>
                <a:latin typeface="Calibri" panose="020F0502020204030204"/>
              </a:rPr>
              <a:t> as Receiver</a:t>
            </a:r>
          </a:p>
        </p:txBody>
      </p:sp>
      <p:pic>
        <p:nvPicPr>
          <p:cNvPr id="106" name="图片 105"/>
          <p:cNvPicPr>
            <a:picLocks noChangeAspect="1"/>
          </p:cNvPicPr>
          <p:nvPr/>
        </p:nvPicPr>
        <p:blipFill>
          <a:blip r:embed="rId4"/>
          <a:stretch>
            <a:fillRect/>
          </a:stretch>
        </p:blipFill>
        <p:spPr>
          <a:xfrm>
            <a:off x="928036" y="3758815"/>
            <a:ext cx="572484" cy="848797"/>
          </a:xfrm>
          <a:prstGeom prst="rect">
            <a:avLst/>
          </a:prstGeom>
        </p:spPr>
      </p:pic>
      <p:pic>
        <p:nvPicPr>
          <p:cNvPr id="107" name="图片 106"/>
          <p:cNvPicPr>
            <a:picLocks noChangeAspect="1"/>
          </p:cNvPicPr>
          <p:nvPr/>
        </p:nvPicPr>
        <p:blipFill>
          <a:blip r:embed="rId3"/>
          <a:stretch>
            <a:fillRect/>
          </a:stretch>
        </p:blipFill>
        <p:spPr>
          <a:xfrm>
            <a:off x="3263369" y="3931496"/>
            <a:ext cx="729743" cy="520475"/>
          </a:xfrm>
          <a:prstGeom prst="rect">
            <a:avLst/>
          </a:prstGeom>
        </p:spPr>
      </p:pic>
      <p:sp>
        <p:nvSpPr>
          <p:cNvPr id="108" name="文本框 107"/>
          <p:cNvSpPr txBox="1"/>
          <p:nvPr/>
        </p:nvSpPr>
        <p:spPr>
          <a:xfrm>
            <a:off x="3489780" y="4477783"/>
            <a:ext cx="456137" cy="276999"/>
          </a:xfrm>
          <a:prstGeom prst="rect">
            <a:avLst/>
          </a:prstGeom>
          <a:noFill/>
        </p:spPr>
        <p:txBody>
          <a:bodyPr wrap="square" rtlCol="0">
            <a:spAutoFit/>
          </a:bodyPr>
          <a:lstStyle/>
          <a:p>
            <a:r>
              <a:rPr lang="en-US" altLang="zh-CN" sz="1200" b="1" dirty="0" smtClean="0">
                <a:solidFill>
                  <a:srgbClr val="000000"/>
                </a:solidFill>
                <a:latin typeface="Calibri" panose="020F0502020204030204"/>
                <a:ea typeface="宋体" panose="02010600030101010101" pitchFamily="2" charset="-122"/>
              </a:rPr>
              <a:t>RO</a:t>
            </a:r>
            <a:endParaRPr lang="zh-CN" altLang="en-US" sz="1200" b="1" dirty="0">
              <a:solidFill>
                <a:srgbClr val="000000"/>
              </a:solidFill>
              <a:latin typeface="Calibri" panose="020F0502020204030204"/>
              <a:ea typeface="宋体" panose="02010600030101010101" pitchFamily="2" charset="-122"/>
            </a:endParaRPr>
          </a:p>
        </p:txBody>
      </p:sp>
      <p:sp>
        <p:nvSpPr>
          <p:cNvPr id="109" name="文本框 108"/>
          <p:cNvSpPr txBox="1"/>
          <p:nvPr/>
        </p:nvSpPr>
        <p:spPr>
          <a:xfrm>
            <a:off x="1778461" y="3752134"/>
            <a:ext cx="1150043"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Sensing Signal</a:t>
            </a:r>
            <a:endParaRPr lang="zh-CN" altLang="en-US" sz="1200" dirty="0">
              <a:solidFill>
                <a:srgbClr val="000000"/>
              </a:solidFill>
              <a:latin typeface="Calibri" panose="020F0502020204030204"/>
              <a:ea typeface="宋体" panose="02010600030101010101" pitchFamily="2" charset="-122"/>
            </a:endParaRPr>
          </a:p>
        </p:txBody>
      </p:sp>
      <p:sp>
        <p:nvSpPr>
          <p:cNvPr id="110" name="文本框 109"/>
          <p:cNvSpPr txBox="1"/>
          <p:nvPr/>
        </p:nvSpPr>
        <p:spPr>
          <a:xfrm>
            <a:off x="1830587" y="4477784"/>
            <a:ext cx="1447941"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Reflected Signal</a:t>
            </a:r>
            <a:endParaRPr lang="zh-CN" altLang="en-US" sz="1200" dirty="0">
              <a:solidFill>
                <a:srgbClr val="000000"/>
              </a:solidFill>
              <a:latin typeface="Calibri" panose="020F0502020204030204"/>
              <a:ea typeface="宋体" panose="02010600030101010101" pitchFamily="2" charset="-122"/>
            </a:endParaRPr>
          </a:p>
        </p:txBody>
      </p:sp>
      <p:sp>
        <p:nvSpPr>
          <p:cNvPr id="111" name="文本框 110"/>
          <p:cNvSpPr txBox="1"/>
          <p:nvPr/>
        </p:nvSpPr>
        <p:spPr>
          <a:xfrm>
            <a:off x="772975" y="4579357"/>
            <a:ext cx="1115818"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STx</a:t>
            </a:r>
            <a:r>
              <a:rPr lang="en-US" altLang="zh-CN" sz="1200" b="1" dirty="0" smtClean="0">
                <a:solidFill>
                  <a:srgbClr val="000000"/>
                </a:solidFill>
                <a:latin typeface="Calibri" panose="020F0502020204030204"/>
                <a:ea typeface="宋体" panose="02010600030101010101" pitchFamily="2" charset="-122"/>
              </a:rPr>
              <a:t>/</a:t>
            </a:r>
            <a:r>
              <a:rPr lang="en-US" altLang="zh-CN" sz="1200" b="1" dirty="0" err="1" smtClean="0">
                <a:solidFill>
                  <a:srgbClr val="000000"/>
                </a:solidFill>
                <a:latin typeface="Calibri" panose="020F0502020204030204"/>
                <a:ea typeface="宋体" panose="02010600030101010101" pitchFamily="2" charset="-122"/>
              </a:rPr>
              <a:t>SRx</a:t>
            </a:r>
            <a:r>
              <a:rPr lang="en-US" altLang="zh-CN" sz="1200" b="1" dirty="0" smtClean="0">
                <a:solidFill>
                  <a:srgbClr val="000000"/>
                </a:solidFill>
                <a:latin typeface="Calibri" panose="020F0502020204030204"/>
                <a:ea typeface="宋体" panose="02010600030101010101" pitchFamily="2" charset="-122"/>
              </a:rPr>
              <a:t> </a:t>
            </a:r>
            <a:r>
              <a:rPr lang="en-US" altLang="zh-CN" sz="1200" b="1" dirty="0" err="1" smtClean="0">
                <a:solidFill>
                  <a:srgbClr val="000000"/>
                </a:solidFill>
                <a:latin typeface="Calibri" panose="020F0502020204030204"/>
                <a:ea typeface="宋体" panose="02010600030101010101" pitchFamily="2" charset="-122"/>
              </a:rPr>
              <a:t>gNB</a:t>
            </a:r>
            <a:endParaRPr lang="zh-CN" altLang="en-US" sz="1200" b="1" dirty="0">
              <a:solidFill>
                <a:srgbClr val="000000"/>
              </a:solidFill>
              <a:latin typeface="Calibri" panose="020F0502020204030204"/>
              <a:ea typeface="宋体" panose="02010600030101010101" pitchFamily="2" charset="-122"/>
            </a:endParaRPr>
          </a:p>
        </p:txBody>
      </p:sp>
      <p:grpSp>
        <p:nvGrpSpPr>
          <p:cNvPr id="112" name="组合 111"/>
          <p:cNvGrpSpPr/>
          <p:nvPr/>
        </p:nvGrpSpPr>
        <p:grpSpPr>
          <a:xfrm>
            <a:off x="1627913" y="4055195"/>
            <a:ext cx="1498152" cy="125646"/>
            <a:chOff x="9218492" y="2184919"/>
            <a:chExt cx="1498152" cy="125646"/>
          </a:xfrm>
        </p:grpSpPr>
        <p:sp>
          <p:nvSpPr>
            <p:cNvPr id="113" name="燕尾形 112"/>
            <p:cNvSpPr/>
            <p:nvPr/>
          </p:nvSpPr>
          <p:spPr>
            <a:xfrm>
              <a:off x="9218492" y="2184919"/>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14" name="燕尾形 113"/>
            <p:cNvSpPr/>
            <p:nvPr/>
          </p:nvSpPr>
          <p:spPr>
            <a:xfrm>
              <a:off x="9628925" y="2193040"/>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15" name="燕尾形 114"/>
            <p:cNvSpPr/>
            <p:nvPr/>
          </p:nvSpPr>
          <p:spPr>
            <a:xfrm>
              <a:off x="10064122" y="2193040"/>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16" name="燕尾形 115"/>
            <p:cNvSpPr/>
            <p:nvPr/>
          </p:nvSpPr>
          <p:spPr>
            <a:xfrm>
              <a:off x="10464644" y="2202565"/>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grpSp>
      <p:grpSp>
        <p:nvGrpSpPr>
          <p:cNvPr id="117" name="组合 116"/>
          <p:cNvGrpSpPr/>
          <p:nvPr/>
        </p:nvGrpSpPr>
        <p:grpSpPr>
          <a:xfrm>
            <a:off x="1616695" y="4389851"/>
            <a:ext cx="1498152" cy="125646"/>
            <a:chOff x="9207274" y="2519575"/>
            <a:chExt cx="1498152" cy="125646"/>
          </a:xfrm>
        </p:grpSpPr>
        <p:sp>
          <p:nvSpPr>
            <p:cNvPr id="118" name="燕尾形 117"/>
            <p:cNvSpPr/>
            <p:nvPr/>
          </p:nvSpPr>
          <p:spPr>
            <a:xfrm rot="10800000">
              <a:off x="9207274" y="2519575"/>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19" name="燕尾形 118"/>
            <p:cNvSpPr/>
            <p:nvPr/>
          </p:nvSpPr>
          <p:spPr>
            <a:xfrm rot="10800000">
              <a:off x="9617707" y="2527696"/>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20" name="燕尾形 119"/>
            <p:cNvSpPr/>
            <p:nvPr/>
          </p:nvSpPr>
          <p:spPr>
            <a:xfrm rot="10800000">
              <a:off x="10052904" y="2527696"/>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21" name="燕尾形 120"/>
            <p:cNvSpPr/>
            <p:nvPr/>
          </p:nvSpPr>
          <p:spPr>
            <a:xfrm rot="10800000">
              <a:off x="10453426" y="2537221"/>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pic>
        <p:nvPicPr>
          <p:cNvPr id="122" name="图片 121"/>
          <p:cNvPicPr>
            <a:picLocks noChangeAspect="1"/>
          </p:cNvPicPr>
          <p:nvPr/>
        </p:nvPicPr>
        <p:blipFill>
          <a:blip r:embed="rId4"/>
          <a:stretch>
            <a:fillRect/>
          </a:stretch>
        </p:blipFill>
        <p:spPr>
          <a:xfrm>
            <a:off x="6800075" y="3415917"/>
            <a:ext cx="572484" cy="848797"/>
          </a:xfrm>
          <a:prstGeom prst="rect">
            <a:avLst/>
          </a:prstGeom>
        </p:spPr>
      </p:pic>
      <p:pic>
        <p:nvPicPr>
          <p:cNvPr id="123" name="图片 122"/>
          <p:cNvPicPr>
            <a:picLocks noChangeAspect="1"/>
          </p:cNvPicPr>
          <p:nvPr/>
        </p:nvPicPr>
        <p:blipFill>
          <a:blip r:embed="rId4"/>
          <a:stretch>
            <a:fillRect/>
          </a:stretch>
        </p:blipFill>
        <p:spPr>
          <a:xfrm>
            <a:off x="10622255" y="3517063"/>
            <a:ext cx="572484" cy="848797"/>
          </a:xfrm>
          <a:prstGeom prst="rect">
            <a:avLst/>
          </a:prstGeom>
        </p:spPr>
      </p:pic>
      <p:sp>
        <p:nvSpPr>
          <p:cNvPr id="124" name="文本框 123"/>
          <p:cNvSpPr txBox="1"/>
          <p:nvPr/>
        </p:nvSpPr>
        <p:spPr>
          <a:xfrm>
            <a:off x="8712891" y="4619352"/>
            <a:ext cx="456137" cy="276999"/>
          </a:xfrm>
          <a:prstGeom prst="rect">
            <a:avLst/>
          </a:prstGeom>
          <a:noFill/>
        </p:spPr>
        <p:txBody>
          <a:bodyPr wrap="square" rtlCol="0">
            <a:spAutoFit/>
          </a:bodyPr>
          <a:lstStyle/>
          <a:p>
            <a:r>
              <a:rPr lang="en-US" altLang="zh-CN" sz="1200" b="1" dirty="0" smtClean="0">
                <a:solidFill>
                  <a:srgbClr val="000000"/>
                </a:solidFill>
                <a:latin typeface="Calibri" panose="020F0502020204030204"/>
                <a:ea typeface="宋体" panose="02010600030101010101" pitchFamily="2" charset="-122"/>
              </a:rPr>
              <a:t>RO</a:t>
            </a:r>
            <a:endParaRPr lang="zh-CN" altLang="en-US" sz="1200" b="1" dirty="0">
              <a:solidFill>
                <a:srgbClr val="000000"/>
              </a:solidFill>
              <a:latin typeface="Calibri" panose="020F0502020204030204"/>
              <a:ea typeface="宋体" panose="02010600030101010101" pitchFamily="2" charset="-122"/>
            </a:endParaRPr>
          </a:p>
        </p:txBody>
      </p:sp>
      <p:sp>
        <p:nvSpPr>
          <p:cNvPr id="125" name="内容占位符 2"/>
          <p:cNvSpPr txBox="1">
            <a:spLocks/>
          </p:cNvSpPr>
          <p:nvPr/>
        </p:nvSpPr>
        <p:spPr>
          <a:xfrm>
            <a:off x="408457" y="4796516"/>
            <a:ext cx="4720591" cy="989971"/>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chemeClr val="accent2"/>
              </a:buClr>
            </a:pPr>
            <a:r>
              <a:rPr lang="en-US" altLang="zh-CN" sz="1800" dirty="0">
                <a:solidFill>
                  <a:schemeClr val="tx1"/>
                </a:solidFill>
                <a:latin typeface="Calibri" panose="020F0502020204030204"/>
              </a:rPr>
              <a:t>Mode</a:t>
            </a:r>
            <a:r>
              <a:rPr lang="en-US" altLang="zh-CN" sz="1800" dirty="0" smtClean="0">
                <a:solidFill>
                  <a:schemeClr val="tx1"/>
                </a:solidFill>
                <a:latin typeface="Calibri" panose="020F0502020204030204"/>
              </a:rPr>
              <a:t> 5: </a:t>
            </a:r>
            <a:r>
              <a:rPr lang="en-US" altLang="zh-CN" sz="1800" dirty="0" err="1" smtClean="0">
                <a:solidFill>
                  <a:schemeClr val="tx1"/>
                </a:solidFill>
                <a:latin typeface="Calibri" panose="020F0502020204030204"/>
              </a:rPr>
              <a:t>gNB</a:t>
            </a:r>
            <a:r>
              <a:rPr lang="en-US" altLang="zh-CN" sz="1800" dirty="0">
                <a:solidFill>
                  <a:schemeClr val="tx1"/>
                </a:solidFill>
                <a:latin typeface="Calibri" panose="020F0502020204030204"/>
              </a:rPr>
              <a:t> </a:t>
            </a:r>
            <a:r>
              <a:rPr lang="en-US" altLang="zh-CN" sz="1800" dirty="0" smtClean="0">
                <a:solidFill>
                  <a:schemeClr val="tx1"/>
                </a:solidFill>
                <a:latin typeface="Calibri" panose="020F0502020204030204"/>
              </a:rPr>
              <a:t>as Transmitter, UE as Receiver</a:t>
            </a:r>
          </a:p>
          <a:p>
            <a:pPr marL="0" indent="0">
              <a:buClr>
                <a:srgbClr val="E48312"/>
              </a:buClr>
              <a:buFont typeface="Wingdings" panose="05000000000000000000" pitchFamily="2" charset="2"/>
              <a:buNone/>
            </a:pPr>
            <a:endParaRPr lang="zh-CN" altLang="en-US" sz="1800" dirty="0">
              <a:solidFill>
                <a:schemeClr val="tx1"/>
              </a:solidFill>
              <a:latin typeface="Calibri" panose="020F0502020204030204"/>
            </a:endParaRPr>
          </a:p>
        </p:txBody>
      </p:sp>
      <p:pic>
        <p:nvPicPr>
          <p:cNvPr id="126" name="图片 125"/>
          <p:cNvPicPr>
            <a:picLocks noChangeAspect="1"/>
          </p:cNvPicPr>
          <p:nvPr/>
        </p:nvPicPr>
        <p:blipFill>
          <a:blip r:embed="rId4"/>
          <a:stretch>
            <a:fillRect/>
          </a:stretch>
        </p:blipFill>
        <p:spPr>
          <a:xfrm>
            <a:off x="3898806" y="5522636"/>
            <a:ext cx="501580" cy="743671"/>
          </a:xfrm>
          <a:prstGeom prst="rect">
            <a:avLst/>
          </a:prstGeom>
        </p:spPr>
      </p:pic>
      <p:pic>
        <p:nvPicPr>
          <p:cNvPr id="127" name="图片 126"/>
          <p:cNvPicPr>
            <a:picLocks noChangeAspect="1"/>
          </p:cNvPicPr>
          <p:nvPr/>
        </p:nvPicPr>
        <p:blipFill>
          <a:blip r:embed="rId3"/>
          <a:stretch>
            <a:fillRect/>
          </a:stretch>
        </p:blipFill>
        <p:spPr>
          <a:xfrm>
            <a:off x="1986737" y="5992008"/>
            <a:ext cx="729743" cy="520475"/>
          </a:xfrm>
          <a:prstGeom prst="rect">
            <a:avLst/>
          </a:prstGeom>
        </p:spPr>
      </p:pic>
      <p:pic>
        <p:nvPicPr>
          <p:cNvPr id="128" name="图片 127"/>
          <p:cNvPicPr>
            <a:picLocks noChangeAspect="1"/>
          </p:cNvPicPr>
          <p:nvPr/>
        </p:nvPicPr>
        <p:blipFill>
          <a:blip r:embed="rId2"/>
          <a:stretch>
            <a:fillRect/>
          </a:stretch>
        </p:blipFill>
        <p:spPr>
          <a:xfrm>
            <a:off x="549419" y="5578652"/>
            <a:ext cx="314000" cy="579747"/>
          </a:xfrm>
          <a:prstGeom prst="rect">
            <a:avLst/>
          </a:prstGeom>
        </p:spPr>
      </p:pic>
      <p:sp>
        <p:nvSpPr>
          <p:cNvPr id="129" name="文本框 128"/>
          <p:cNvSpPr txBox="1"/>
          <p:nvPr/>
        </p:nvSpPr>
        <p:spPr>
          <a:xfrm rot="20814630">
            <a:off x="2717485" y="5895051"/>
            <a:ext cx="1138398"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Sensing Signal </a:t>
            </a:r>
            <a:endParaRPr lang="zh-CN" altLang="en-US" sz="1200" dirty="0">
              <a:solidFill>
                <a:srgbClr val="000000"/>
              </a:solidFill>
              <a:latin typeface="Calibri" panose="020F0502020204030204"/>
              <a:ea typeface="宋体" panose="02010600030101010101" pitchFamily="2" charset="-122"/>
            </a:endParaRPr>
          </a:p>
        </p:txBody>
      </p:sp>
      <p:sp>
        <p:nvSpPr>
          <p:cNvPr id="130" name="文本框 129"/>
          <p:cNvSpPr txBox="1"/>
          <p:nvPr/>
        </p:nvSpPr>
        <p:spPr>
          <a:xfrm rot="756402">
            <a:off x="949375" y="5755973"/>
            <a:ext cx="1296153"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Reflected Signal </a:t>
            </a:r>
            <a:endParaRPr lang="zh-CN" altLang="en-US" sz="1200" dirty="0">
              <a:solidFill>
                <a:srgbClr val="000000"/>
              </a:solidFill>
              <a:latin typeface="Calibri" panose="020F0502020204030204"/>
              <a:ea typeface="宋体" panose="02010600030101010101" pitchFamily="2" charset="-122"/>
            </a:endParaRPr>
          </a:p>
        </p:txBody>
      </p:sp>
      <p:sp>
        <p:nvSpPr>
          <p:cNvPr id="131" name="文本框 130"/>
          <p:cNvSpPr txBox="1"/>
          <p:nvPr/>
        </p:nvSpPr>
        <p:spPr>
          <a:xfrm>
            <a:off x="3711023" y="6297370"/>
            <a:ext cx="690222"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STx</a:t>
            </a:r>
            <a:r>
              <a:rPr lang="en-US" altLang="zh-CN" sz="1200" b="1" dirty="0" smtClean="0">
                <a:solidFill>
                  <a:srgbClr val="000000"/>
                </a:solidFill>
                <a:latin typeface="Calibri" panose="020F0502020204030204"/>
                <a:ea typeface="宋体" panose="02010600030101010101" pitchFamily="2" charset="-122"/>
              </a:rPr>
              <a:t> </a:t>
            </a:r>
            <a:r>
              <a:rPr lang="en-US" altLang="zh-CN" sz="1200" b="1" dirty="0" err="1" smtClean="0">
                <a:solidFill>
                  <a:srgbClr val="000000"/>
                </a:solidFill>
                <a:latin typeface="Calibri" panose="020F0502020204030204"/>
                <a:ea typeface="宋体" panose="02010600030101010101" pitchFamily="2" charset="-122"/>
              </a:rPr>
              <a:t>gNB</a:t>
            </a:r>
            <a:endParaRPr lang="zh-CN" altLang="en-US" sz="1200" b="1" dirty="0">
              <a:solidFill>
                <a:srgbClr val="000000"/>
              </a:solidFill>
              <a:latin typeface="Calibri" panose="020F0502020204030204"/>
              <a:ea typeface="宋体" panose="02010600030101010101" pitchFamily="2" charset="-122"/>
            </a:endParaRPr>
          </a:p>
        </p:txBody>
      </p:sp>
      <p:sp>
        <p:nvSpPr>
          <p:cNvPr id="132" name="文本框 131"/>
          <p:cNvSpPr txBox="1"/>
          <p:nvPr/>
        </p:nvSpPr>
        <p:spPr>
          <a:xfrm>
            <a:off x="408457" y="6149294"/>
            <a:ext cx="624667"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SRx</a:t>
            </a:r>
            <a:r>
              <a:rPr lang="en-US" altLang="zh-CN" sz="1200" b="1" dirty="0" smtClean="0">
                <a:solidFill>
                  <a:srgbClr val="000000"/>
                </a:solidFill>
                <a:latin typeface="Calibri" panose="020F0502020204030204"/>
                <a:ea typeface="宋体" panose="02010600030101010101" pitchFamily="2" charset="-122"/>
              </a:rPr>
              <a:t> UE</a:t>
            </a:r>
            <a:endParaRPr lang="zh-CN" altLang="en-US" sz="1200" b="1" dirty="0">
              <a:solidFill>
                <a:srgbClr val="000000"/>
              </a:solidFill>
              <a:latin typeface="Calibri" panose="020F0502020204030204"/>
              <a:ea typeface="宋体" panose="02010600030101010101" pitchFamily="2" charset="-122"/>
            </a:endParaRPr>
          </a:p>
        </p:txBody>
      </p:sp>
      <p:sp>
        <p:nvSpPr>
          <p:cNvPr id="133" name="文本框 132"/>
          <p:cNvSpPr txBox="1"/>
          <p:nvPr/>
        </p:nvSpPr>
        <p:spPr>
          <a:xfrm>
            <a:off x="2038708" y="6574437"/>
            <a:ext cx="498422" cy="276999"/>
          </a:xfrm>
          <a:prstGeom prst="rect">
            <a:avLst/>
          </a:prstGeom>
          <a:noFill/>
        </p:spPr>
        <p:txBody>
          <a:bodyPr wrap="square" rtlCol="0">
            <a:spAutoFit/>
          </a:bodyPr>
          <a:lstStyle/>
          <a:p>
            <a:r>
              <a:rPr lang="en-US" altLang="zh-CN" sz="1200" b="1" dirty="0" smtClean="0">
                <a:solidFill>
                  <a:srgbClr val="000000"/>
                </a:solidFill>
                <a:latin typeface="Calibri" panose="020F0502020204030204"/>
                <a:ea typeface="宋体" panose="02010600030101010101" pitchFamily="2" charset="-122"/>
              </a:rPr>
              <a:t>RO</a:t>
            </a:r>
            <a:endParaRPr lang="zh-CN" altLang="en-US" sz="1200" b="1" dirty="0">
              <a:solidFill>
                <a:srgbClr val="000000"/>
              </a:solidFill>
              <a:latin typeface="Calibri" panose="020F0502020204030204"/>
              <a:ea typeface="宋体" panose="02010600030101010101" pitchFamily="2" charset="-122"/>
            </a:endParaRPr>
          </a:p>
        </p:txBody>
      </p:sp>
      <p:grpSp>
        <p:nvGrpSpPr>
          <p:cNvPr id="134" name="组合 133"/>
          <p:cNvGrpSpPr/>
          <p:nvPr/>
        </p:nvGrpSpPr>
        <p:grpSpPr>
          <a:xfrm rot="1187446">
            <a:off x="2854620" y="6073374"/>
            <a:ext cx="743444" cy="441674"/>
            <a:chOff x="5741294" y="2672335"/>
            <a:chExt cx="743444" cy="441674"/>
          </a:xfrm>
        </p:grpSpPr>
        <p:sp>
          <p:nvSpPr>
            <p:cNvPr id="135" name="燕尾形 134"/>
            <p:cNvSpPr/>
            <p:nvPr/>
          </p:nvSpPr>
          <p:spPr>
            <a:xfrm rot="8628485">
              <a:off x="6232738" y="2672335"/>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36" name="燕尾形 135"/>
            <p:cNvSpPr/>
            <p:nvPr/>
          </p:nvSpPr>
          <p:spPr>
            <a:xfrm rot="8628485">
              <a:off x="6000871" y="2826205"/>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37" name="燕尾形 136"/>
            <p:cNvSpPr/>
            <p:nvPr/>
          </p:nvSpPr>
          <p:spPr>
            <a:xfrm rot="8628485">
              <a:off x="5741294" y="3006009"/>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grpSp>
      <p:grpSp>
        <p:nvGrpSpPr>
          <p:cNvPr id="138" name="组合 137"/>
          <p:cNvGrpSpPr/>
          <p:nvPr/>
        </p:nvGrpSpPr>
        <p:grpSpPr>
          <a:xfrm rot="20545489">
            <a:off x="1073506" y="5939505"/>
            <a:ext cx="793286" cy="428666"/>
            <a:chOff x="4622028" y="2695557"/>
            <a:chExt cx="793286" cy="428666"/>
          </a:xfrm>
        </p:grpSpPr>
        <p:sp>
          <p:nvSpPr>
            <p:cNvPr id="139" name="燕尾形 138"/>
            <p:cNvSpPr/>
            <p:nvPr/>
          </p:nvSpPr>
          <p:spPr>
            <a:xfrm rot="12609993">
              <a:off x="5163314" y="3016223"/>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40" name="燕尾形 139"/>
            <p:cNvSpPr/>
            <p:nvPr/>
          </p:nvSpPr>
          <p:spPr>
            <a:xfrm rot="12609993">
              <a:off x="4622028" y="2695557"/>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41" name="燕尾形 140"/>
            <p:cNvSpPr/>
            <p:nvPr/>
          </p:nvSpPr>
          <p:spPr>
            <a:xfrm rot="12609993">
              <a:off x="4893379" y="2855808"/>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sp>
        <p:nvSpPr>
          <p:cNvPr id="142" name="内容占位符 2"/>
          <p:cNvSpPr txBox="1">
            <a:spLocks/>
          </p:cNvSpPr>
          <p:nvPr/>
        </p:nvSpPr>
        <p:spPr>
          <a:xfrm>
            <a:off x="6012490" y="4772533"/>
            <a:ext cx="4896007" cy="71994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mn-lt"/>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mn-lt"/>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mn-lt"/>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rgbClr val="E48312"/>
              </a:buClr>
            </a:pPr>
            <a:r>
              <a:rPr lang="en-US" altLang="zh-CN" sz="1800" dirty="0" smtClean="0">
                <a:solidFill>
                  <a:schemeClr val="tx1"/>
                </a:solidFill>
                <a:latin typeface="Calibri" panose="020F0502020204030204"/>
              </a:rPr>
              <a:t>Model </a:t>
            </a:r>
            <a:r>
              <a:rPr lang="en-US" altLang="zh-CN" sz="1800" dirty="0">
                <a:solidFill>
                  <a:schemeClr val="tx1"/>
                </a:solidFill>
                <a:latin typeface="Calibri" panose="020F0502020204030204"/>
              </a:rPr>
              <a:t>6</a:t>
            </a:r>
            <a:r>
              <a:rPr lang="en-US" altLang="zh-CN" sz="1800" dirty="0" smtClean="0">
                <a:solidFill>
                  <a:schemeClr val="tx1"/>
                </a:solidFill>
                <a:latin typeface="Calibri" panose="020F0502020204030204"/>
              </a:rPr>
              <a:t>: UE as Transmitter, </a:t>
            </a:r>
            <a:r>
              <a:rPr lang="en-US" altLang="zh-CN" sz="1800" dirty="0" err="1">
                <a:solidFill>
                  <a:schemeClr val="tx1"/>
                </a:solidFill>
                <a:latin typeface="Calibri" panose="020F0502020204030204"/>
              </a:rPr>
              <a:t>g</a:t>
            </a:r>
            <a:r>
              <a:rPr lang="en-US" altLang="zh-CN" sz="1800" dirty="0" err="1" smtClean="0">
                <a:solidFill>
                  <a:schemeClr val="tx1"/>
                </a:solidFill>
                <a:latin typeface="Calibri" panose="020F0502020204030204"/>
              </a:rPr>
              <a:t>NB</a:t>
            </a:r>
            <a:r>
              <a:rPr lang="en-US" altLang="zh-CN" sz="1800" dirty="0" smtClean="0">
                <a:solidFill>
                  <a:schemeClr val="tx1"/>
                </a:solidFill>
                <a:latin typeface="Calibri" panose="020F0502020204030204"/>
              </a:rPr>
              <a:t> as Receiver</a:t>
            </a:r>
          </a:p>
          <a:p>
            <a:pPr lvl="1">
              <a:buClr>
                <a:srgbClr val="E48312"/>
              </a:buClr>
            </a:pPr>
            <a:endParaRPr lang="zh-CN" altLang="en-US" sz="1400" dirty="0">
              <a:solidFill>
                <a:schemeClr val="tx1"/>
              </a:solidFill>
              <a:latin typeface="Calibri" panose="020F0502020204030204"/>
            </a:endParaRPr>
          </a:p>
        </p:txBody>
      </p:sp>
      <p:pic>
        <p:nvPicPr>
          <p:cNvPr id="143" name="图片 142"/>
          <p:cNvPicPr>
            <a:picLocks noChangeAspect="1"/>
          </p:cNvPicPr>
          <p:nvPr/>
        </p:nvPicPr>
        <p:blipFill>
          <a:blip r:embed="rId4"/>
          <a:stretch>
            <a:fillRect/>
          </a:stretch>
        </p:blipFill>
        <p:spPr>
          <a:xfrm>
            <a:off x="10328421" y="5445986"/>
            <a:ext cx="501580" cy="743671"/>
          </a:xfrm>
          <a:prstGeom prst="rect">
            <a:avLst/>
          </a:prstGeom>
        </p:spPr>
      </p:pic>
      <p:pic>
        <p:nvPicPr>
          <p:cNvPr id="144" name="图片 143"/>
          <p:cNvPicPr>
            <a:picLocks noChangeAspect="1"/>
          </p:cNvPicPr>
          <p:nvPr/>
        </p:nvPicPr>
        <p:blipFill>
          <a:blip r:embed="rId3"/>
          <a:stretch>
            <a:fillRect/>
          </a:stretch>
        </p:blipFill>
        <p:spPr>
          <a:xfrm>
            <a:off x="8249539" y="5986903"/>
            <a:ext cx="729743" cy="520475"/>
          </a:xfrm>
          <a:prstGeom prst="rect">
            <a:avLst/>
          </a:prstGeom>
        </p:spPr>
      </p:pic>
      <p:pic>
        <p:nvPicPr>
          <p:cNvPr id="145" name="图片 144"/>
          <p:cNvPicPr>
            <a:picLocks noChangeAspect="1"/>
          </p:cNvPicPr>
          <p:nvPr/>
        </p:nvPicPr>
        <p:blipFill>
          <a:blip r:embed="rId2"/>
          <a:stretch>
            <a:fillRect/>
          </a:stretch>
        </p:blipFill>
        <p:spPr>
          <a:xfrm>
            <a:off x="6825273" y="5510177"/>
            <a:ext cx="314000" cy="579747"/>
          </a:xfrm>
          <a:prstGeom prst="rect">
            <a:avLst/>
          </a:prstGeom>
        </p:spPr>
      </p:pic>
      <p:sp>
        <p:nvSpPr>
          <p:cNvPr id="146" name="文本框 145"/>
          <p:cNvSpPr txBox="1"/>
          <p:nvPr/>
        </p:nvSpPr>
        <p:spPr>
          <a:xfrm rot="1596148">
            <a:off x="7347749" y="5740313"/>
            <a:ext cx="1091963"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Sensing Signal </a:t>
            </a:r>
            <a:endParaRPr lang="zh-CN" altLang="en-US" sz="1200" dirty="0">
              <a:solidFill>
                <a:srgbClr val="000000"/>
              </a:solidFill>
              <a:latin typeface="Calibri" panose="020F0502020204030204"/>
              <a:ea typeface="宋体" panose="02010600030101010101" pitchFamily="2" charset="-122"/>
            </a:endParaRPr>
          </a:p>
        </p:txBody>
      </p:sp>
      <p:sp>
        <p:nvSpPr>
          <p:cNvPr id="147" name="文本框 146"/>
          <p:cNvSpPr txBox="1"/>
          <p:nvPr/>
        </p:nvSpPr>
        <p:spPr>
          <a:xfrm rot="20569057">
            <a:off x="8985596" y="5776828"/>
            <a:ext cx="1550521" cy="276999"/>
          </a:xfrm>
          <a:prstGeom prst="rect">
            <a:avLst/>
          </a:prstGeom>
          <a:noFill/>
        </p:spPr>
        <p:txBody>
          <a:bodyPr wrap="square" rtlCol="0">
            <a:spAutoFit/>
          </a:bodyPr>
          <a:lstStyle/>
          <a:p>
            <a:r>
              <a:rPr lang="en-US" altLang="zh-CN" sz="1200" dirty="0" smtClean="0">
                <a:solidFill>
                  <a:srgbClr val="000000"/>
                </a:solidFill>
                <a:latin typeface="Calibri" panose="020F0502020204030204"/>
                <a:ea typeface="宋体" panose="02010600030101010101" pitchFamily="2" charset="-122"/>
              </a:rPr>
              <a:t>Reflected Signal </a:t>
            </a:r>
            <a:endParaRPr lang="zh-CN" altLang="en-US" sz="1200" dirty="0">
              <a:solidFill>
                <a:srgbClr val="000000"/>
              </a:solidFill>
              <a:latin typeface="Calibri" panose="020F0502020204030204"/>
              <a:ea typeface="宋体" panose="02010600030101010101" pitchFamily="2" charset="-122"/>
            </a:endParaRPr>
          </a:p>
        </p:txBody>
      </p:sp>
      <p:sp>
        <p:nvSpPr>
          <p:cNvPr id="148" name="文本框 147"/>
          <p:cNvSpPr txBox="1"/>
          <p:nvPr/>
        </p:nvSpPr>
        <p:spPr>
          <a:xfrm>
            <a:off x="10278539" y="6201176"/>
            <a:ext cx="690222"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STx</a:t>
            </a:r>
            <a:r>
              <a:rPr lang="en-US" altLang="zh-CN" sz="1200" b="1" dirty="0" smtClean="0">
                <a:solidFill>
                  <a:srgbClr val="000000"/>
                </a:solidFill>
                <a:latin typeface="Calibri" panose="020F0502020204030204"/>
                <a:ea typeface="宋体" panose="02010600030101010101" pitchFamily="2" charset="-122"/>
              </a:rPr>
              <a:t> </a:t>
            </a:r>
            <a:r>
              <a:rPr lang="en-US" altLang="zh-CN" sz="1200" b="1" dirty="0" err="1" smtClean="0">
                <a:solidFill>
                  <a:srgbClr val="000000"/>
                </a:solidFill>
                <a:latin typeface="Calibri" panose="020F0502020204030204"/>
                <a:ea typeface="宋体" panose="02010600030101010101" pitchFamily="2" charset="-122"/>
              </a:rPr>
              <a:t>gNB</a:t>
            </a:r>
            <a:endParaRPr lang="zh-CN" altLang="en-US" sz="1200" b="1" dirty="0">
              <a:solidFill>
                <a:srgbClr val="000000"/>
              </a:solidFill>
              <a:latin typeface="Calibri" panose="020F0502020204030204"/>
              <a:ea typeface="宋体" panose="02010600030101010101" pitchFamily="2" charset="-122"/>
            </a:endParaRPr>
          </a:p>
        </p:txBody>
      </p:sp>
      <p:sp>
        <p:nvSpPr>
          <p:cNvPr id="149" name="文本框 148"/>
          <p:cNvSpPr txBox="1"/>
          <p:nvPr/>
        </p:nvSpPr>
        <p:spPr>
          <a:xfrm>
            <a:off x="6575994" y="6123521"/>
            <a:ext cx="624667" cy="276999"/>
          </a:xfrm>
          <a:prstGeom prst="rect">
            <a:avLst/>
          </a:prstGeom>
          <a:noFill/>
        </p:spPr>
        <p:txBody>
          <a:bodyPr wrap="square" rtlCol="0">
            <a:spAutoFit/>
          </a:bodyPr>
          <a:lstStyle/>
          <a:p>
            <a:r>
              <a:rPr lang="en-US" altLang="zh-CN" sz="1200" b="1" dirty="0" err="1" smtClean="0">
                <a:solidFill>
                  <a:srgbClr val="000000"/>
                </a:solidFill>
                <a:latin typeface="Calibri" panose="020F0502020204030204"/>
                <a:ea typeface="宋体" panose="02010600030101010101" pitchFamily="2" charset="-122"/>
              </a:rPr>
              <a:t>SRx</a:t>
            </a:r>
            <a:r>
              <a:rPr lang="en-US" altLang="zh-CN" sz="1200" b="1" dirty="0" smtClean="0">
                <a:solidFill>
                  <a:srgbClr val="000000"/>
                </a:solidFill>
                <a:latin typeface="Calibri" panose="020F0502020204030204"/>
                <a:ea typeface="宋体" panose="02010600030101010101" pitchFamily="2" charset="-122"/>
              </a:rPr>
              <a:t> UE</a:t>
            </a:r>
            <a:endParaRPr lang="zh-CN" altLang="en-US" sz="1200" b="1" dirty="0">
              <a:solidFill>
                <a:srgbClr val="000000"/>
              </a:solidFill>
              <a:latin typeface="Calibri" panose="020F0502020204030204"/>
              <a:ea typeface="宋体" panose="02010600030101010101" pitchFamily="2" charset="-122"/>
            </a:endParaRPr>
          </a:p>
        </p:txBody>
      </p:sp>
      <p:sp>
        <p:nvSpPr>
          <p:cNvPr id="150" name="文本框 149"/>
          <p:cNvSpPr txBox="1"/>
          <p:nvPr/>
        </p:nvSpPr>
        <p:spPr>
          <a:xfrm>
            <a:off x="8325661" y="6523626"/>
            <a:ext cx="498422" cy="276999"/>
          </a:xfrm>
          <a:prstGeom prst="rect">
            <a:avLst/>
          </a:prstGeom>
          <a:noFill/>
        </p:spPr>
        <p:txBody>
          <a:bodyPr wrap="square" rtlCol="0">
            <a:spAutoFit/>
          </a:bodyPr>
          <a:lstStyle/>
          <a:p>
            <a:r>
              <a:rPr lang="en-US" altLang="zh-CN" sz="1200" b="1" dirty="0" smtClean="0">
                <a:solidFill>
                  <a:srgbClr val="000000"/>
                </a:solidFill>
                <a:latin typeface="Calibri" panose="020F0502020204030204"/>
                <a:ea typeface="宋体" panose="02010600030101010101" pitchFamily="2" charset="-122"/>
              </a:rPr>
              <a:t>RO</a:t>
            </a:r>
            <a:endParaRPr lang="zh-CN" altLang="en-US" sz="1200" b="1" dirty="0">
              <a:solidFill>
                <a:srgbClr val="000000"/>
              </a:solidFill>
              <a:latin typeface="Calibri" panose="020F0502020204030204"/>
              <a:ea typeface="宋体" panose="02010600030101010101" pitchFamily="2" charset="-122"/>
            </a:endParaRPr>
          </a:p>
        </p:txBody>
      </p:sp>
      <p:grpSp>
        <p:nvGrpSpPr>
          <p:cNvPr id="151" name="组合 150"/>
          <p:cNvGrpSpPr/>
          <p:nvPr/>
        </p:nvGrpSpPr>
        <p:grpSpPr>
          <a:xfrm rot="13982137">
            <a:off x="7364011" y="5834169"/>
            <a:ext cx="743444" cy="441674"/>
            <a:chOff x="5741294" y="2672335"/>
            <a:chExt cx="743444" cy="441674"/>
          </a:xfrm>
        </p:grpSpPr>
        <p:sp>
          <p:nvSpPr>
            <p:cNvPr id="152" name="燕尾形 151"/>
            <p:cNvSpPr/>
            <p:nvPr/>
          </p:nvSpPr>
          <p:spPr>
            <a:xfrm rot="8628485">
              <a:off x="6232738" y="2672335"/>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53" name="燕尾形 152"/>
            <p:cNvSpPr/>
            <p:nvPr/>
          </p:nvSpPr>
          <p:spPr>
            <a:xfrm rot="8628485">
              <a:off x="6000871" y="2826205"/>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sp>
          <p:nvSpPr>
            <p:cNvPr id="154" name="燕尾形 153"/>
            <p:cNvSpPr/>
            <p:nvPr/>
          </p:nvSpPr>
          <p:spPr>
            <a:xfrm rot="8628485">
              <a:off x="5741294" y="3006009"/>
              <a:ext cx="252000" cy="108000"/>
            </a:xfrm>
            <a:prstGeom prst="chevron">
              <a:avLst/>
            </a:prstGeom>
            <a:solidFill>
              <a:srgbClr val="FF8633"/>
            </a:solidFill>
          </p:spPr>
          <p:txBody>
            <a:bodyPr wrap="square" rtlCol="0" anchor="ctr">
              <a:spAutoFit/>
            </a:bodyPr>
            <a:lstStyle/>
            <a:p>
              <a:pPr algn="ctr"/>
              <a:endParaRPr lang="zh-CN" altLang="en-US" sz="1100" b="1" cap="all" dirty="0">
                <a:solidFill>
                  <a:prstClr val="black"/>
                </a:solidFill>
                <a:latin typeface="Calibri" panose="020F0502020204030204"/>
                <a:ea typeface="宋体" panose="02010600030101010101" pitchFamily="2" charset="-122"/>
              </a:endParaRPr>
            </a:p>
          </p:txBody>
        </p:sp>
      </p:grpSp>
      <p:grpSp>
        <p:nvGrpSpPr>
          <p:cNvPr id="155" name="组合 154"/>
          <p:cNvGrpSpPr/>
          <p:nvPr/>
        </p:nvGrpSpPr>
        <p:grpSpPr>
          <a:xfrm rot="8016228">
            <a:off x="9417007" y="5959346"/>
            <a:ext cx="793286" cy="428666"/>
            <a:chOff x="4622028" y="2695557"/>
            <a:chExt cx="793286" cy="428666"/>
          </a:xfrm>
        </p:grpSpPr>
        <p:sp>
          <p:nvSpPr>
            <p:cNvPr id="156" name="燕尾形 155"/>
            <p:cNvSpPr/>
            <p:nvPr/>
          </p:nvSpPr>
          <p:spPr>
            <a:xfrm rot="12609993">
              <a:off x="5163314" y="3016223"/>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57" name="燕尾形 156"/>
            <p:cNvSpPr/>
            <p:nvPr/>
          </p:nvSpPr>
          <p:spPr>
            <a:xfrm rot="12609993">
              <a:off x="4622028" y="2695557"/>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sp>
          <p:nvSpPr>
            <p:cNvPr id="158" name="燕尾形 157"/>
            <p:cNvSpPr/>
            <p:nvPr/>
          </p:nvSpPr>
          <p:spPr>
            <a:xfrm rot="12609993">
              <a:off x="4893379" y="2855808"/>
              <a:ext cx="252000" cy="108000"/>
            </a:xfrm>
            <a:prstGeom prst="chevron">
              <a:avLst/>
            </a:prstGeom>
            <a:solidFill>
              <a:srgbClr val="E48312">
                <a:lumMod val="40000"/>
                <a:lumOff val="60000"/>
              </a:srgbClr>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all" spc="0" normalizeH="0" baseline="0" noProof="0" dirty="0" smtClean="0">
                <a:ln>
                  <a:noFill/>
                </a:ln>
                <a:solidFill>
                  <a:prstClr val="black"/>
                </a:solidFill>
                <a:effectLst/>
                <a:uLnTx/>
                <a:uFillTx/>
                <a:latin typeface="Calibri" panose="020F0502020204030204"/>
                <a:ea typeface="宋体" panose="02010600030101010101" pitchFamily="2" charset="-122"/>
              </a:endParaRPr>
            </a:p>
          </p:txBody>
        </p:sp>
      </p:grpSp>
    </p:spTree>
    <p:extLst>
      <p:ext uri="{BB962C8B-B14F-4D97-AF65-F5344CB8AC3E}">
        <p14:creationId xmlns:p14="http://schemas.microsoft.com/office/powerpoint/2010/main" val="3077318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kumimoji="1" lang="en-GB" altLang="zh-CN" sz="4000" dirty="0" smtClean="0">
                <a:solidFill>
                  <a:srgbClr val="000000">
                    <a:lumMod val="85000"/>
                    <a:lumOff val="15000"/>
                  </a:srgbClr>
                </a:solidFill>
                <a:latin typeface="Calibri" panose="020F0502020204030204"/>
              </a:rPr>
              <a:t>Information</a:t>
            </a:r>
            <a:r>
              <a:rPr kumimoji="1" lang="en-GB" altLang="zh-CN" sz="4000" dirty="0">
                <a:solidFill>
                  <a:srgbClr val="000000">
                    <a:lumMod val="85000"/>
                    <a:lumOff val="15000"/>
                  </a:srgbClr>
                </a:solidFill>
                <a:latin typeface="Calibri" panose="020F0502020204030204"/>
              </a:rPr>
              <a:t>, methods and access technology</a:t>
            </a:r>
            <a:endParaRPr kumimoji="1" lang="zh-CN" altLang="en-US" sz="4000" dirty="0">
              <a:solidFill>
                <a:srgbClr val="000000">
                  <a:lumMod val="85000"/>
                  <a:lumOff val="15000"/>
                </a:srgbClr>
              </a:solidFill>
              <a:latin typeface="Calibri" panose="020F0502020204030204"/>
            </a:endParaRPr>
          </a:p>
        </p:txBody>
      </p:sp>
      <p:sp>
        <p:nvSpPr>
          <p:cNvPr id="3" name="内容占位符 2"/>
          <p:cNvSpPr>
            <a:spLocks noGrp="1"/>
          </p:cNvSpPr>
          <p:nvPr>
            <p:ph idx="1"/>
          </p:nvPr>
        </p:nvSpPr>
        <p:spPr>
          <a:xfrm>
            <a:off x="838200" y="1166668"/>
            <a:ext cx="7862455" cy="3907885"/>
          </a:xfrm>
        </p:spPr>
        <p:txBody>
          <a:bodyPr>
            <a:normAutofit lnSpcReduction="10000"/>
          </a:bodyPr>
          <a:lstStyle/>
          <a:p>
            <a:r>
              <a:rPr lang="en-US" altLang="zh-CN" dirty="0" smtClean="0"/>
              <a:t>Sensing Information: e.g. Distance, Elevation Angle and Azimuth Angle, speed, motion, etc.</a:t>
            </a:r>
          </a:p>
          <a:p>
            <a:r>
              <a:rPr lang="en-US" altLang="zh-CN" dirty="0" smtClean="0"/>
              <a:t>Sensing Methods</a:t>
            </a:r>
          </a:p>
          <a:p>
            <a:pPr lvl="1"/>
            <a:r>
              <a:rPr lang="en-GB" altLang="zh-CN" b="1" dirty="0" smtClean="0"/>
              <a:t>TOF (Time of Flight)</a:t>
            </a:r>
            <a:r>
              <a:rPr lang="en-GB" altLang="zh-CN" dirty="0" smtClean="0"/>
              <a:t>: sensing information is derived by </a:t>
            </a:r>
            <a:r>
              <a:rPr lang="en-GB" altLang="zh-CN" dirty="0"/>
              <a:t>comparing the transmitting signal and the echo signal</a:t>
            </a:r>
            <a:endParaRPr lang="en-GB" altLang="zh-CN" dirty="0" smtClean="0"/>
          </a:p>
          <a:p>
            <a:pPr lvl="1"/>
            <a:r>
              <a:rPr lang="en-GB" altLang="zh-CN" b="1" dirty="0" smtClean="0"/>
              <a:t>PAC (Path</a:t>
            </a:r>
            <a:r>
              <a:rPr lang="en-GB" altLang="zh-CN" b="1" dirty="0"/>
              <a:t> </a:t>
            </a:r>
            <a:r>
              <a:rPr lang="en-US" altLang="zh-CN" b="1" dirty="0"/>
              <a:t>Attenuation</a:t>
            </a:r>
            <a:r>
              <a:rPr lang="en-GB" altLang="zh-CN" b="1" dirty="0"/>
              <a:t> </a:t>
            </a:r>
            <a:r>
              <a:rPr lang="en-GB" altLang="zh-CN" b="1" dirty="0" smtClean="0"/>
              <a:t>Compensation)</a:t>
            </a:r>
            <a:r>
              <a:rPr lang="en-GB" altLang="zh-CN" dirty="0" smtClean="0"/>
              <a:t>: sensing information is derived by analysing </a:t>
            </a:r>
            <a:r>
              <a:rPr lang="en-GB" altLang="zh-CN" dirty="0"/>
              <a:t>the changing </a:t>
            </a:r>
            <a:r>
              <a:rPr lang="en-GB" altLang="zh-CN" dirty="0" smtClean="0"/>
              <a:t>history of </a:t>
            </a:r>
            <a:r>
              <a:rPr lang="en-GB" altLang="zh-CN" dirty="0"/>
              <a:t>phase and </a:t>
            </a:r>
            <a:r>
              <a:rPr lang="en-GB" altLang="zh-CN" dirty="0" smtClean="0"/>
              <a:t>amplitude </a:t>
            </a:r>
            <a:r>
              <a:rPr lang="en-GB" altLang="zh-CN" dirty="0"/>
              <a:t>of the received </a:t>
            </a:r>
            <a:r>
              <a:rPr lang="en-GB" altLang="zh-CN" dirty="0" smtClean="0"/>
              <a:t>signal</a:t>
            </a:r>
          </a:p>
          <a:p>
            <a:r>
              <a:rPr lang="en-GB" altLang="zh-CN" dirty="0" smtClean="0"/>
              <a:t>Access Technology: 5G NR, WLAN</a:t>
            </a:r>
            <a:endParaRPr lang="en-US" altLang="zh-CN" dirty="0" smtClean="0"/>
          </a:p>
          <a:p>
            <a:endParaRPr lang="zh-CN" altLang="en-US" dirty="0"/>
          </a:p>
        </p:txBody>
      </p:sp>
      <p:sp>
        <p:nvSpPr>
          <p:cNvPr id="6" name="Rectangle 4"/>
          <p:cNvSpPr>
            <a:spLocks noChangeArrowheads="1"/>
          </p:cNvSpPr>
          <p:nvPr/>
        </p:nvSpPr>
        <p:spPr bwMode="auto">
          <a:xfrm>
            <a:off x="0" y="0"/>
            <a:ext cx="6223247" cy="5157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nvPr>
        </p:nvGraphicFramePr>
        <p:xfrm>
          <a:off x="7061447" y="4322004"/>
          <a:ext cx="4421652" cy="2337371"/>
        </p:xfrm>
        <a:graphic>
          <a:graphicData uri="http://schemas.openxmlformats.org/presentationml/2006/ole">
            <mc:AlternateContent xmlns:mc="http://schemas.openxmlformats.org/markup-compatibility/2006">
              <mc:Choice xmlns:v="urn:schemas-microsoft-com:vml" Requires="v">
                <p:oleObj spid="_x0000_s1053" name="Visio" r:id="rId3" imgW="3771770" imgH="1990674" progId="Visio.Drawing.15">
                  <p:embed/>
                </p:oleObj>
              </mc:Choice>
              <mc:Fallback>
                <p:oleObj name="Visio" r:id="rId3" imgW="3771770" imgH="1990674" progId="Visio.Drawing.15">
                  <p:embed/>
                  <p:pic>
                    <p:nvPicPr>
                      <p:cNvPr id="5"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1447" y="4322004"/>
                        <a:ext cx="4421652" cy="2337371"/>
                      </a:xfrm>
                      <a:prstGeom prst="rect">
                        <a:avLst/>
                      </a:prstGeom>
                      <a:noFill/>
                    </p:spPr>
                  </p:pic>
                </p:oleObj>
              </mc:Fallback>
            </mc:AlternateContent>
          </a:graphicData>
        </a:graphic>
      </p:graphicFrame>
    </p:spTree>
    <p:extLst>
      <p:ext uri="{BB962C8B-B14F-4D97-AF65-F5344CB8AC3E}">
        <p14:creationId xmlns:p14="http://schemas.microsoft.com/office/powerpoint/2010/main" val="2122998783"/>
      </p:ext>
    </p:extLst>
  </p:cSld>
  <p:clrMapOvr>
    <a:masterClrMapping/>
  </p:clrMapOvr>
  <p:timing>
    <p:tnLst>
      <p:par>
        <p:cTn id="1" dur="indefinite" restart="never" nodeType="tmRoot"/>
      </p:par>
    </p:tnLst>
  </p:timing>
</p:sld>
</file>

<file path=ppt/theme/theme1.xml><?xml version="1.0" encoding="utf-8"?>
<a:theme xmlns:a="http://schemas.openxmlformats.org/drawingml/2006/main" name="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0" id="{89EAB16B-74D9-5B40-A87A-39FFF650AEF8}" vid="{E471E674-6C14-5249-8828-2E9A3B1427A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标准与新技术部_个人</Template>
  <TotalTime>8171</TotalTime>
  <Words>1285</Words>
  <Application>Microsoft Office PowerPoint</Application>
  <PresentationFormat>宽屏</PresentationFormat>
  <Paragraphs>141</Paragraphs>
  <Slides>13</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4" baseType="lpstr">
      <vt:lpstr>Arial Unicode MS</vt:lpstr>
      <vt:lpstr>MS Mincho</vt:lpstr>
      <vt:lpstr>等线</vt:lpstr>
      <vt:lpstr>等线 Light</vt:lpstr>
      <vt:lpstr>宋体</vt:lpstr>
      <vt:lpstr>Arial</vt:lpstr>
      <vt:lpstr>Calibri</vt:lpstr>
      <vt:lpstr>Times New Roman</vt:lpstr>
      <vt:lpstr>Wingdings</vt:lpstr>
      <vt:lpstr>标准与新技术部_个人</vt:lpstr>
      <vt:lpstr>Visio</vt:lpstr>
      <vt:lpstr>  3GPP based  Wireless Sensing Services</vt:lpstr>
      <vt:lpstr>Traditional wireless sensing technology</vt:lpstr>
      <vt:lpstr>3GPP based wireless sensing service</vt:lpstr>
      <vt:lpstr>Use cases (1): Auto driving</vt:lpstr>
      <vt:lpstr>Use cases (2): Smart Home and live</vt:lpstr>
      <vt:lpstr>Use case (3): Smart Transport &amp; Dynamic 3D maps</vt:lpstr>
      <vt:lpstr>Definition and Roles</vt:lpstr>
      <vt:lpstr>3GPP Sensing Service Modes Examples</vt:lpstr>
      <vt:lpstr>Information, methods and access technology</vt:lpstr>
      <vt:lpstr>Sensing data collection</vt:lpstr>
      <vt:lpstr>Relationship with Stage 2 R18 proposal on sensing</vt:lpstr>
      <vt:lpstr>Objectives and requirements</vt:lpstr>
      <vt:lpstr>Objectives and requirements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 Lei</dc:creator>
  <cp:lastModifiedBy>Dong CHEN (Xiaomi)</cp:lastModifiedBy>
  <cp:revision>342</cp:revision>
  <dcterms:created xsi:type="dcterms:W3CDTF">2020-04-08T07:55:47Z</dcterms:created>
  <dcterms:modified xsi:type="dcterms:W3CDTF">2021-10-29T11:14:24Z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77138e0441e43798ded417118b06729">
    <vt:lpwstr>CWMSlr4th3R5LntG5h5XIVVHZMuQ0jXGaWXYdNlvKLR86FXmvC7rqJHteBpvnh66Ae/4eXUWWrolak1IJxRVfYhNw==</vt:lpwstr>
  </property>
  <property fmtid="{D5CDD505-2E9C-101B-9397-08002B2CF9AE}" pid="3" name="CWM41c44d9bc47840018bf6cf2b5eb40deb">
    <vt:lpwstr>CWMHrsrQmjz1kqNtmqtmet3fWA1h40urc5GtorbbCZ7yKYDSGITbYmhbQNRHvbTCbTiEziZn0Khp//l+EXTr+VOkg==</vt:lpwstr>
  </property>
  <property fmtid="{D5CDD505-2E9C-101B-9397-08002B2CF9AE}" pid="4" name="CWMed5dcf2a95584fbb9aa5fcdbe9423194">
    <vt:lpwstr>CWMU8uJFQLawkRaUC87xjS9iSIWj84wphQPfMSgkzO1Bv/HJBNm42RB/b9ibpsr/fC+nUaKVnT+ON7rjsEUsleQOw==</vt:lpwstr>
  </property>
  <property fmtid="{D5CDD505-2E9C-101B-9397-08002B2CF9AE}" pid="5" name="CWM59f972e1ad89485d83eb523ed284d685">
    <vt:lpwstr>CWMWYuTkEc7cbPACqMasKXJ3zq/ysrugZY6UIj7aRjIa6ikQUfMvXyezYtAhSg5fRmLvBNzRxKwezO31T8OoZjTdA==</vt:lpwstr>
  </property>
  <property fmtid="{D5CDD505-2E9C-101B-9397-08002B2CF9AE}" pid="6" name="CWM557bba18a3df4e829cdadfdb7bd6376e">
    <vt:lpwstr>CWMLTCRazLmYsoG+DA0KLRHrzr6xfmu1ELypSJsACVayVk20UQZVql9OPBsXedZLh1/7NEHas4IoB+YfLA+wTQGhg==</vt:lpwstr>
  </property>
</Properties>
</file>