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4" r:id="rId6"/>
    <p:sldId id="265"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76" autoAdjust="0"/>
    <p:restoredTop sz="94660"/>
  </p:normalViewPr>
  <p:slideViewPr>
    <p:cSldViewPr snapToGrid="0">
      <p:cViewPr varScale="1">
        <p:scale>
          <a:sx n="108" d="100"/>
          <a:sy n="108" d="100"/>
        </p:scale>
        <p:origin x="48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CN" smtClean="0"/>
              <a:t>Click to edit Master title style</a:t>
            </a:r>
            <a:endParaRPr lang="zh-CN"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302309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749113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721266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734093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410321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38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172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32769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384869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762957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698842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00524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E3D8A928-713B-4295-9BD6-9D47C1CB92BB}" type="datetimeFigureOut">
              <a:rPr lang="zh-CN" altLang="en-US" smtClean="0"/>
              <a:t>2021/8/31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92244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D8A928-713B-4295-9BD6-9D47C1CB92BB}" type="datetimeFigureOut">
              <a:rPr lang="zh-CN" altLang="en-US" smtClean="0"/>
              <a:t>2021/8/31</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2075152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file:///C:\Users\almodovarchicojl\Desktop\TSGS1_95e_EM_August2021\docs\S1-213193.zip" TargetMode="External"/><Relationship Id="rId7" Type="http://schemas.openxmlformats.org/officeDocument/2006/relationships/hyperlink" Target="file:///C:\Users\almodovarchicojl\Desktop\TSGS1_95e_EM_August2021\docs\S1-213085.zip" TargetMode="External"/><Relationship Id="rId2" Type="http://schemas.openxmlformats.org/officeDocument/2006/relationships/hyperlink" Target="file:///C:\Users\almodovarchicojl\Desktop\TSGS1_95e_EM_August2021\docs\S1-213179.zip" TargetMode="External"/><Relationship Id="rId1" Type="http://schemas.openxmlformats.org/officeDocument/2006/relationships/slideLayout" Target="../slideLayouts/slideLayout2.xml"/><Relationship Id="rId6" Type="http://schemas.openxmlformats.org/officeDocument/2006/relationships/hyperlink" Target="file:///C:\Users\almodovarchicojl\Desktop\TSGS1_95e_EM_August2021\docs\S1-213084.zip" TargetMode="External"/><Relationship Id="rId5" Type="http://schemas.openxmlformats.org/officeDocument/2006/relationships/hyperlink" Target="file:///C:\Users\almodovarchicojl\Desktop\TSGS1_95e_EM_August2021\docs\S1-213177.zip" TargetMode="External"/><Relationship Id="rId4" Type="http://schemas.openxmlformats.org/officeDocument/2006/relationships/hyperlink" Target="file:///C:\Users\almodovarchicojl\Desktop\TSGS1_95e_EM_August2021\docs\S1-213119.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3GPP SA1 clarifications on problematic UAV</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lstStyle/>
          <a:p>
            <a:r>
              <a:rPr lang="en-GB" altLang="zh-CN" dirty="0" smtClean="0"/>
              <a:t>TS 22.125 contains a controversial requirement which has been subject to discussion for several meetings. The current formulation is:</a:t>
            </a:r>
          </a:p>
          <a:p>
            <a:r>
              <a:rPr lang="en-GB" altLang="zh-CN" i="1" dirty="0">
                <a:solidFill>
                  <a:srgbClr val="FF0000"/>
                </a:solidFill>
              </a:rPr>
              <a:t>[R-5.1-017] The 3GPP system shall support the UTM in detection of UAV operating without authorization.</a:t>
            </a:r>
            <a:endParaRPr lang="zh-CN" altLang="zh-CN" dirty="0">
              <a:solidFill>
                <a:srgbClr val="FF0000"/>
              </a:solidFill>
            </a:endParaRPr>
          </a:p>
          <a:p>
            <a:r>
              <a:rPr lang="en-GB" altLang="zh-CN" dirty="0" smtClean="0"/>
              <a:t>At this meeting we have the following related documents:</a:t>
            </a:r>
          </a:p>
          <a:p>
            <a:endParaRPr lang="zh-CN" altLang="en-US" dirty="0"/>
          </a:p>
        </p:txBody>
      </p:sp>
      <p:graphicFrame>
        <p:nvGraphicFramePr>
          <p:cNvPr id="5" name="Table 4"/>
          <p:cNvGraphicFramePr>
            <a:graphicFrameLocks noGrp="1"/>
          </p:cNvGraphicFramePr>
          <p:nvPr>
            <p:extLst>
              <p:ext uri="{D42A27DB-BD31-4B8C-83A1-F6EECF244321}">
                <p14:modId xmlns:p14="http://schemas.microsoft.com/office/powerpoint/2010/main" val="337103904"/>
              </p:ext>
            </p:extLst>
          </p:nvPr>
        </p:nvGraphicFramePr>
        <p:xfrm>
          <a:off x="417636" y="4124435"/>
          <a:ext cx="11496067" cy="2601367"/>
        </p:xfrm>
        <a:graphic>
          <a:graphicData uri="http://schemas.openxmlformats.org/drawingml/2006/table">
            <a:tbl>
              <a:tblPr firstRow="1" firstCol="1" lastRow="1" lastCol="1" bandRow="1" bandCol="1">
                <a:tableStyleId>{69CF1AB2-1976-4502-BF36-3FF5EA218861}</a:tableStyleId>
              </a:tblPr>
              <a:tblGrid>
                <a:gridCol w="795309"/>
                <a:gridCol w="1462942"/>
                <a:gridCol w="3394026"/>
                <a:gridCol w="5843790"/>
              </a:tblGrid>
              <a:tr h="408107">
                <a:tc>
                  <a:txBody>
                    <a:bodyPr/>
                    <a:lstStyle/>
                    <a:p>
                      <a:pPr>
                        <a:lnSpc>
                          <a:spcPct val="115000"/>
                        </a:lnSpc>
                        <a:spcAft>
                          <a:spcPts val="0"/>
                        </a:spcAft>
                      </a:pPr>
                      <a:r>
                        <a:rPr lang="en-GB" sz="1600" dirty="0">
                          <a:effectLst/>
                        </a:rPr>
                        <a:t>IN</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b="0" u="sng" dirty="0">
                          <a:effectLst/>
                          <a:hlinkClick r:id="rId2"/>
                        </a:rPr>
                        <a:t>S1-213179</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nl-NL" sz="1600" b="0" dirty="0">
                          <a:effectLst/>
                        </a:rPr>
                        <a:t>S1-211273/ GSMA ACJA LS_UAV</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3GPP SA1 clarifications on problematic UAV</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IN</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3"/>
                        </a:rPr>
                        <a:t>S1-213193</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S2-214916</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Reply LS to GSMA-ACJA: 3GPP SA1 clarifications on problematic UAV</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OUT</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4"/>
                        </a:rPr>
                        <a:t>S1-213119</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Huawei </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Reply LS on 3GPP SA1 clarifications on problematic UAV</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CR</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5"/>
                        </a:rPr>
                        <a:t>S1-213177</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Huawei</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22.125v17.3.0  CR on requirements for problematic UAVs</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OUT</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6"/>
                        </a:rPr>
                        <a:t>S1-213084</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Qualcomm </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Reply LS on problematic UAVs</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CR</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b="0" u="sng">
                          <a:effectLst/>
                          <a:hlinkClick r:id="rId7"/>
                        </a:rPr>
                        <a:t>S1-213085</a:t>
                      </a:r>
                      <a:endParaRPr lang="zh-CN" sz="1600" b="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b="0" dirty="0">
                          <a:effectLst/>
                        </a:rPr>
                        <a:t>Qualcomm </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22.125v17.3.0 CR on problematic UAVs</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2993430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Background</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GB" altLang="zh-CN" dirty="0" smtClean="0"/>
              <a:t>At the opening call, there was discussion of the various proposals and one suggested way forward was to add a NOTE to the requirement to describe the scenarios to which it is applicable</a:t>
            </a:r>
          </a:p>
          <a:p>
            <a:r>
              <a:rPr lang="en-GB" altLang="zh-CN" dirty="0" smtClean="0"/>
              <a:t>There has been offline discussion between Huawei and Qualcomm to find some agreeable text for the NOTE</a:t>
            </a:r>
          </a:p>
          <a:p>
            <a:r>
              <a:rPr lang="en-GB" altLang="zh-CN" dirty="0" smtClean="0"/>
              <a:t>The wording of the NOTE reflects different opinions about which scenarios the 3GPP Network should notify the UTM of an airborne UE</a:t>
            </a:r>
          </a:p>
          <a:p>
            <a:endParaRPr lang="zh-CN" altLang="en-US" dirty="0"/>
          </a:p>
        </p:txBody>
      </p:sp>
    </p:spTree>
    <p:extLst>
      <p:ext uri="{BB962C8B-B14F-4D97-AF65-F5344CB8AC3E}">
        <p14:creationId xmlns:p14="http://schemas.microsoft.com/office/powerpoint/2010/main" val="5266630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NOTE Proposals</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20000"/>
          </a:bodyPr>
          <a:lstStyle/>
          <a:p>
            <a:r>
              <a:rPr lang="en-GB" altLang="zh-CN" dirty="0" smtClean="0"/>
              <a:t>There are currently 2 proposals:</a:t>
            </a:r>
          </a:p>
          <a:p>
            <a:r>
              <a:rPr lang="en-US" altLang="zh-CN" i="1" dirty="0" smtClean="0"/>
              <a:t>NOTE: the requirement above covers a scenario where a UAV has become airborne but </a:t>
            </a:r>
            <a:r>
              <a:rPr lang="en-US" altLang="zh-CN" b="1" i="1" dirty="0" smtClean="0"/>
              <a:t>has not received a positive authorization response from the UTM</a:t>
            </a:r>
            <a:r>
              <a:rPr lang="en-US" altLang="zh-CN" i="1" dirty="0" smtClean="0"/>
              <a:t>. In such case, some information could be made available (from the 3GPP system) to the UTM if needed, for example the UE location, its 3GPP identity and UTM credentials provided by the UAV.</a:t>
            </a:r>
          </a:p>
          <a:p>
            <a:pPr marL="0" indent="0">
              <a:buNone/>
            </a:pPr>
            <a:r>
              <a:rPr lang="en-GB" altLang="zh-CN" dirty="0" smtClean="0"/>
              <a:t>and </a:t>
            </a:r>
            <a:endParaRPr lang="en-GB" altLang="zh-CN" dirty="0"/>
          </a:p>
          <a:p>
            <a:r>
              <a:rPr lang="en-US" altLang="zh-CN" i="1" dirty="0"/>
              <a:t>NOTE: the requirement above covers a scenario where a UAV has registered with the 3GPP system and </a:t>
            </a:r>
            <a:r>
              <a:rPr lang="en-US" altLang="zh-CN" b="1" i="1" dirty="0"/>
              <a:t>has attempted but failed to get authorized by the UTM, </a:t>
            </a:r>
            <a:r>
              <a:rPr lang="en-US" altLang="zh-CN" i="1" dirty="0"/>
              <a:t>and has become airborne. </a:t>
            </a:r>
            <a:r>
              <a:rPr lang="en-US" altLang="zh-CN" i="1" dirty="0" smtClean="0"/>
              <a:t>In such case, some information could be made available (from the 3GPP system) to the UTM if needed, for example the UE location, its 3GPP identity and UTM credentials provided by the UAV.</a:t>
            </a:r>
            <a:endParaRPr lang="zh-CN" altLang="zh-CN" dirty="0" smtClean="0"/>
          </a:p>
          <a:p>
            <a:endParaRPr lang="zh-CN" altLang="en-US" dirty="0"/>
          </a:p>
        </p:txBody>
      </p:sp>
      <p:sp>
        <p:nvSpPr>
          <p:cNvPr id="4" name="Rectangle 3"/>
          <p:cNvSpPr/>
          <p:nvPr/>
        </p:nvSpPr>
        <p:spPr>
          <a:xfrm>
            <a:off x="838200" y="2175029"/>
            <a:ext cx="10515600" cy="1535837"/>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p:cNvSpPr/>
          <p:nvPr/>
        </p:nvSpPr>
        <p:spPr>
          <a:xfrm>
            <a:off x="838200" y="4086904"/>
            <a:ext cx="10515600" cy="1807869"/>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280342" y="1798991"/>
            <a:ext cx="1168397" cy="369332"/>
          </a:xfrm>
          <a:prstGeom prst="rect">
            <a:avLst/>
          </a:prstGeom>
          <a:noFill/>
        </p:spPr>
        <p:txBody>
          <a:bodyPr wrap="none" rtlCol="0">
            <a:spAutoFit/>
          </a:bodyPr>
          <a:lstStyle/>
          <a:p>
            <a:r>
              <a:rPr lang="en-GB" altLang="zh-CN" dirty="0" smtClean="0">
                <a:solidFill>
                  <a:srgbClr val="FF0000"/>
                </a:solidFill>
              </a:rPr>
              <a:t>Proposal 1</a:t>
            </a:r>
            <a:endParaRPr lang="zh-CN" altLang="en-US" dirty="0">
              <a:solidFill>
                <a:srgbClr val="FF0000"/>
              </a:solidFill>
            </a:endParaRPr>
          </a:p>
        </p:txBody>
      </p:sp>
      <p:sp>
        <p:nvSpPr>
          <p:cNvPr id="7" name="TextBox 6"/>
          <p:cNvSpPr txBox="1"/>
          <p:nvPr/>
        </p:nvSpPr>
        <p:spPr>
          <a:xfrm>
            <a:off x="10232872" y="3737500"/>
            <a:ext cx="1168397" cy="369332"/>
          </a:xfrm>
          <a:prstGeom prst="rect">
            <a:avLst/>
          </a:prstGeom>
          <a:noFill/>
        </p:spPr>
        <p:txBody>
          <a:bodyPr wrap="none" rtlCol="0">
            <a:spAutoFit/>
          </a:bodyPr>
          <a:lstStyle/>
          <a:p>
            <a:r>
              <a:rPr lang="en-GB" altLang="zh-CN" dirty="0" smtClean="0">
                <a:solidFill>
                  <a:srgbClr val="FF0000"/>
                </a:solidFill>
              </a:rPr>
              <a:t>Proposal 2</a:t>
            </a:r>
            <a:endParaRPr lang="zh-CN" altLang="en-US" dirty="0">
              <a:solidFill>
                <a:srgbClr val="FF0000"/>
              </a:solidFill>
            </a:endParaRPr>
          </a:p>
        </p:txBody>
      </p:sp>
    </p:spTree>
    <p:extLst>
      <p:ext uri="{BB962C8B-B14F-4D97-AF65-F5344CB8AC3E}">
        <p14:creationId xmlns:p14="http://schemas.microsoft.com/office/powerpoint/2010/main" val="41169550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NOTE Analysis</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GB" altLang="zh-CN" dirty="0" smtClean="0"/>
              <a:t>Proposal 1: Covers every scenario where the 3GPP Network detects an airborne UE which has not been authorised by the UTM (e.g. did not attempt, refused, incomplete)</a:t>
            </a:r>
          </a:p>
          <a:p>
            <a:pPr lvl="1"/>
            <a:r>
              <a:rPr lang="en-GB" altLang="zh-CN" b="0" dirty="0" smtClean="0">
                <a:effectLst/>
              </a:rPr>
              <a:t>S1-213179</a:t>
            </a:r>
            <a:r>
              <a:rPr lang="en-GB" altLang="zh-CN" dirty="0" smtClean="0"/>
              <a:t>/ACJA LS scenarios A, B, &amp;C</a:t>
            </a:r>
          </a:p>
          <a:p>
            <a:endParaRPr lang="en-GB" altLang="zh-CN" dirty="0" smtClean="0"/>
          </a:p>
          <a:p>
            <a:r>
              <a:rPr lang="en-GB" altLang="zh-CN" dirty="0" smtClean="0"/>
              <a:t>Proposal 2: Covers the scenario where the UTM has refused authorisation to the UAV but the UAV becomes airborne anyway</a:t>
            </a:r>
          </a:p>
          <a:p>
            <a:pPr lvl="1"/>
            <a:r>
              <a:rPr lang="en-GB" altLang="zh-CN" b="0" dirty="0" smtClean="0">
                <a:effectLst/>
              </a:rPr>
              <a:t>S1-213179</a:t>
            </a:r>
            <a:r>
              <a:rPr lang="en-GB" altLang="zh-CN" dirty="0" smtClean="0"/>
              <a:t>/ACJA LS scenario C</a:t>
            </a:r>
          </a:p>
          <a:p>
            <a:pPr lvl="1"/>
            <a:endParaRPr lang="zh-CN" altLang="zh-CN" dirty="0" smtClean="0"/>
          </a:p>
          <a:p>
            <a:r>
              <a:rPr lang="en-GB" altLang="zh-CN" dirty="0" smtClean="0">
                <a:solidFill>
                  <a:srgbClr val="FF0000"/>
                </a:solidFill>
              </a:rPr>
              <a:t>Request: which proposal is better?</a:t>
            </a:r>
            <a:endParaRPr lang="zh-CN" altLang="en-US" dirty="0">
              <a:solidFill>
                <a:srgbClr val="FF0000"/>
              </a:solidFill>
            </a:endParaRPr>
          </a:p>
        </p:txBody>
      </p:sp>
    </p:spTree>
    <p:extLst>
      <p:ext uri="{BB962C8B-B14F-4D97-AF65-F5344CB8AC3E}">
        <p14:creationId xmlns:p14="http://schemas.microsoft.com/office/powerpoint/2010/main" val="14022300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45724" y="6134470"/>
            <a:ext cx="10777492" cy="3551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45724" y="3614692"/>
            <a:ext cx="10777492" cy="3551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54214" y="3271993"/>
            <a:ext cx="1755289" cy="369332"/>
          </a:xfrm>
          <a:prstGeom prst="rect">
            <a:avLst/>
          </a:prstGeom>
          <a:noFill/>
        </p:spPr>
        <p:txBody>
          <a:bodyPr wrap="none" rtlCol="0">
            <a:spAutoFit/>
          </a:bodyPr>
          <a:lstStyle/>
          <a:p>
            <a:r>
              <a:rPr lang="en-GB" altLang="zh-CN" dirty="0" smtClean="0">
                <a:solidFill>
                  <a:srgbClr val="FF0000"/>
                </a:solidFill>
              </a:rPr>
              <a:t>Height threshold</a:t>
            </a:r>
            <a:endParaRPr lang="zh-CN" altLang="en-US" dirty="0">
              <a:solidFill>
                <a:srgbClr val="FF0000"/>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6601" y="2046712"/>
            <a:ext cx="1080301" cy="76123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7024" y="2372558"/>
            <a:ext cx="389878" cy="389878"/>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87" y="1692768"/>
            <a:ext cx="2790825" cy="459105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5608" y="3122305"/>
            <a:ext cx="389878" cy="389878"/>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55314" y="2143589"/>
            <a:ext cx="875653" cy="367169"/>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5279" y="2263852"/>
            <a:ext cx="389878" cy="389878"/>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3627" y="2295524"/>
            <a:ext cx="389878" cy="389878"/>
          </a:xfrm>
          <a:prstGeom prst="rect">
            <a:avLst/>
          </a:prstGeom>
        </p:spPr>
      </p:pic>
      <p:sp>
        <p:nvSpPr>
          <p:cNvPr id="24" name="Rectangle 23"/>
          <p:cNvSpPr/>
          <p:nvPr/>
        </p:nvSpPr>
        <p:spPr>
          <a:xfrm>
            <a:off x="2577510"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22151" y="1389217"/>
            <a:ext cx="1719282" cy="369332"/>
          </a:xfrm>
          <a:prstGeom prst="rect">
            <a:avLst/>
          </a:prstGeom>
          <a:noFill/>
        </p:spPr>
        <p:txBody>
          <a:bodyPr wrap="square" rtlCol="0">
            <a:spAutoFit/>
          </a:bodyPr>
          <a:lstStyle/>
          <a:p>
            <a:pPr algn="ctr"/>
            <a:r>
              <a:rPr lang="en-GB" altLang="zh-CN" dirty="0" smtClean="0">
                <a:solidFill>
                  <a:srgbClr val="FF0000"/>
                </a:solidFill>
              </a:rPr>
              <a:t>Did not attempt</a:t>
            </a:r>
            <a:endParaRPr lang="zh-CN" altLang="en-US" dirty="0">
              <a:solidFill>
                <a:srgbClr val="FF0000"/>
              </a:solidFill>
            </a:endParaRPr>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6540" y="2143589"/>
            <a:ext cx="875653" cy="367169"/>
          </a:xfrm>
          <a:prstGeom prst="rect">
            <a:avLst/>
          </a:prstGeom>
        </p:spPr>
      </p:pic>
      <p:sp>
        <p:nvSpPr>
          <p:cNvPr id="28" name="Rectangle 27"/>
          <p:cNvSpPr/>
          <p:nvPr/>
        </p:nvSpPr>
        <p:spPr>
          <a:xfrm>
            <a:off x="4388736"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4233377" y="1389217"/>
            <a:ext cx="1719282" cy="369332"/>
          </a:xfrm>
          <a:prstGeom prst="rect">
            <a:avLst/>
          </a:prstGeom>
          <a:noFill/>
        </p:spPr>
        <p:txBody>
          <a:bodyPr wrap="square" rtlCol="0">
            <a:spAutoFit/>
          </a:bodyPr>
          <a:lstStyle/>
          <a:p>
            <a:pPr algn="ctr"/>
            <a:r>
              <a:rPr lang="en-GB" altLang="zh-CN" dirty="0" smtClean="0">
                <a:solidFill>
                  <a:srgbClr val="FF0000"/>
                </a:solidFill>
              </a:rPr>
              <a:t>Incomplete</a:t>
            </a:r>
            <a:endParaRPr lang="zh-CN" altLang="en-US" dirty="0">
              <a:solidFill>
                <a:srgbClr val="FF0000"/>
              </a:solidFill>
            </a:endParaRPr>
          </a:p>
        </p:txBody>
      </p:sp>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5472" y="2143589"/>
            <a:ext cx="875653" cy="367169"/>
          </a:xfrm>
          <a:prstGeom prst="rect">
            <a:avLst/>
          </a:prstGeom>
        </p:spPr>
      </p:pic>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5437" y="2263852"/>
            <a:ext cx="389878" cy="389878"/>
          </a:xfrm>
          <a:prstGeom prst="rect">
            <a:avLst/>
          </a:prstGeom>
        </p:spPr>
      </p:pic>
      <p:sp>
        <p:nvSpPr>
          <p:cNvPr id="32" name="Rectangle 31"/>
          <p:cNvSpPr/>
          <p:nvPr/>
        </p:nvSpPr>
        <p:spPr>
          <a:xfrm>
            <a:off x="6257668"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102309" y="1389217"/>
            <a:ext cx="1719282" cy="369332"/>
          </a:xfrm>
          <a:prstGeom prst="rect">
            <a:avLst/>
          </a:prstGeom>
          <a:noFill/>
        </p:spPr>
        <p:txBody>
          <a:bodyPr wrap="square" rtlCol="0">
            <a:spAutoFit/>
          </a:bodyPr>
          <a:lstStyle/>
          <a:p>
            <a:pPr algn="ctr"/>
            <a:r>
              <a:rPr lang="en-GB" altLang="zh-CN" dirty="0" smtClean="0">
                <a:solidFill>
                  <a:srgbClr val="FF0000"/>
                </a:solidFill>
              </a:rPr>
              <a:t>Rejected</a:t>
            </a:r>
            <a:endParaRPr lang="zh-CN" altLang="en-US" dirty="0">
              <a:solidFill>
                <a:srgbClr val="FF0000"/>
              </a:solidFill>
            </a:endParaRPr>
          </a:p>
        </p:txBody>
      </p:sp>
      <p:sp>
        <p:nvSpPr>
          <p:cNvPr id="34" name="TextBox 33"/>
          <p:cNvSpPr txBox="1"/>
          <p:nvPr/>
        </p:nvSpPr>
        <p:spPr>
          <a:xfrm>
            <a:off x="2422150" y="1090714"/>
            <a:ext cx="5244081" cy="369332"/>
          </a:xfrm>
          <a:prstGeom prst="rect">
            <a:avLst/>
          </a:prstGeom>
          <a:noFill/>
        </p:spPr>
        <p:txBody>
          <a:bodyPr wrap="square" rtlCol="0">
            <a:spAutoFit/>
          </a:bodyPr>
          <a:lstStyle/>
          <a:p>
            <a:pPr algn="ctr"/>
            <a:r>
              <a:rPr lang="en-GB" altLang="zh-CN" dirty="0" smtClean="0">
                <a:solidFill>
                  <a:srgbClr val="FF0000"/>
                </a:solidFill>
              </a:rPr>
              <a:t>UTM Registration</a:t>
            </a:r>
            <a:endParaRPr lang="zh-CN" altLang="en-US" dirty="0">
              <a:solidFill>
                <a:srgbClr val="FF0000"/>
              </a:solidFill>
            </a:endParaRPr>
          </a:p>
        </p:txBody>
      </p:sp>
      <p:sp>
        <p:nvSpPr>
          <p:cNvPr id="23" name="Title 1"/>
          <p:cNvSpPr>
            <a:spLocks noGrp="1"/>
          </p:cNvSpPr>
          <p:nvPr>
            <p:ph type="title"/>
          </p:nvPr>
        </p:nvSpPr>
        <p:spPr>
          <a:xfrm>
            <a:off x="838200" y="365125"/>
            <a:ext cx="10515600" cy="1325563"/>
          </a:xfrm>
        </p:spPr>
        <p:txBody>
          <a:bodyPr/>
          <a:lstStyle/>
          <a:p>
            <a:pPr>
              <a:lnSpc>
                <a:spcPct val="115000"/>
              </a:lnSpc>
              <a:spcAft>
                <a:spcPts val="0"/>
              </a:spcAft>
            </a:pPr>
            <a:r>
              <a:rPr lang="en-GB" altLang="zh-CN" dirty="0" smtClean="0">
                <a:effectLst/>
              </a:rPr>
              <a:t>Proposal 1</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67556" y="3122305"/>
            <a:ext cx="723530" cy="723530"/>
          </a:xfrm>
          <a:prstGeom prst="rect">
            <a:avLst/>
          </a:prstGeom>
        </p:spPr>
      </p:pic>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70046" y="2246809"/>
            <a:ext cx="723530" cy="723530"/>
          </a:xfrm>
          <a:prstGeom prst="rect">
            <a:avLst/>
          </a:prstGeom>
        </p:spPr>
      </p:pic>
      <p:pic>
        <p:nvPicPr>
          <p:cNvPr id="35" name="Pictur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03466" y="2263852"/>
            <a:ext cx="723530" cy="723530"/>
          </a:xfrm>
          <a:prstGeom prst="rect">
            <a:avLst/>
          </a:prstGeom>
        </p:spPr>
      </p:pic>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5963" y="2256994"/>
            <a:ext cx="723530" cy="723530"/>
          </a:xfrm>
          <a:prstGeom prst="rect">
            <a:avLst/>
          </a:prstGeom>
        </p:spPr>
      </p:pic>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8460" y="2246809"/>
            <a:ext cx="723530" cy="723530"/>
          </a:xfrm>
          <a:prstGeom prst="rect">
            <a:avLst/>
          </a:prstGeom>
        </p:spPr>
      </p:pic>
      <p:pic>
        <p:nvPicPr>
          <p:cNvPr id="38" name="Picture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66231" y="5258974"/>
            <a:ext cx="723530" cy="723530"/>
          </a:xfrm>
          <a:prstGeom prst="rect">
            <a:avLst/>
          </a:prstGeom>
        </p:spPr>
      </p:pic>
      <p:sp>
        <p:nvSpPr>
          <p:cNvPr id="39" name="TextBox 38"/>
          <p:cNvSpPr txBox="1"/>
          <p:nvPr/>
        </p:nvSpPr>
        <p:spPr>
          <a:xfrm>
            <a:off x="8515165" y="5436073"/>
            <a:ext cx="1705467" cy="369332"/>
          </a:xfrm>
          <a:prstGeom prst="rect">
            <a:avLst/>
          </a:prstGeom>
          <a:noFill/>
        </p:spPr>
        <p:txBody>
          <a:bodyPr wrap="none" rtlCol="0">
            <a:spAutoFit/>
          </a:bodyPr>
          <a:lstStyle/>
          <a:p>
            <a:r>
              <a:rPr lang="en-GB" altLang="zh-CN" dirty="0" smtClean="0">
                <a:solidFill>
                  <a:srgbClr val="FF0000"/>
                </a:solidFill>
              </a:rPr>
              <a:t>= report to UTM</a:t>
            </a:r>
            <a:endParaRPr lang="zh-CN" altLang="en-US" dirty="0">
              <a:solidFill>
                <a:srgbClr val="FF0000"/>
              </a:solidFill>
            </a:endParaRPr>
          </a:p>
        </p:txBody>
      </p:sp>
    </p:spTree>
    <p:extLst>
      <p:ext uri="{BB962C8B-B14F-4D97-AF65-F5344CB8AC3E}">
        <p14:creationId xmlns:p14="http://schemas.microsoft.com/office/powerpoint/2010/main" val="20781791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45724" y="6134470"/>
            <a:ext cx="10777492" cy="3551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45724" y="3614692"/>
            <a:ext cx="10777492" cy="3551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54214" y="3271993"/>
            <a:ext cx="1755289" cy="369332"/>
          </a:xfrm>
          <a:prstGeom prst="rect">
            <a:avLst/>
          </a:prstGeom>
          <a:noFill/>
        </p:spPr>
        <p:txBody>
          <a:bodyPr wrap="none" rtlCol="0">
            <a:spAutoFit/>
          </a:bodyPr>
          <a:lstStyle/>
          <a:p>
            <a:r>
              <a:rPr lang="en-GB" altLang="zh-CN" dirty="0" smtClean="0">
                <a:solidFill>
                  <a:srgbClr val="FF0000"/>
                </a:solidFill>
              </a:rPr>
              <a:t>Height threshold</a:t>
            </a:r>
            <a:endParaRPr lang="zh-CN" altLang="en-US" dirty="0">
              <a:solidFill>
                <a:srgbClr val="FF0000"/>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6601" y="2046712"/>
            <a:ext cx="1080301" cy="76123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7024" y="2372558"/>
            <a:ext cx="389878" cy="389878"/>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87" y="1692768"/>
            <a:ext cx="2790825" cy="459105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5608" y="3122305"/>
            <a:ext cx="389878" cy="389878"/>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55314" y="2143589"/>
            <a:ext cx="875653" cy="367169"/>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5279" y="2263852"/>
            <a:ext cx="389878" cy="389878"/>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3627" y="2295524"/>
            <a:ext cx="389878" cy="389878"/>
          </a:xfrm>
          <a:prstGeom prst="rect">
            <a:avLst/>
          </a:prstGeom>
        </p:spPr>
      </p:pic>
      <p:sp>
        <p:nvSpPr>
          <p:cNvPr id="24" name="Rectangle 23"/>
          <p:cNvSpPr/>
          <p:nvPr/>
        </p:nvSpPr>
        <p:spPr>
          <a:xfrm>
            <a:off x="2577510"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22151" y="1389217"/>
            <a:ext cx="1719282" cy="369332"/>
          </a:xfrm>
          <a:prstGeom prst="rect">
            <a:avLst/>
          </a:prstGeom>
          <a:noFill/>
        </p:spPr>
        <p:txBody>
          <a:bodyPr wrap="square" rtlCol="0">
            <a:spAutoFit/>
          </a:bodyPr>
          <a:lstStyle/>
          <a:p>
            <a:pPr algn="ctr"/>
            <a:r>
              <a:rPr lang="en-GB" altLang="zh-CN" dirty="0" smtClean="0">
                <a:solidFill>
                  <a:srgbClr val="FF0000"/>
                </a:solidFill>
              </a:rPr>
              <a:t>Did not attempt</a:t>
            </a:r>
            <a:endParaRPr lang="zh-CN" altLang="en-US" dirty="0">
              <a:solidFill>
                <a:srgbClr val="FF0000"/>
              </a:solidFill>
            </a:endParaRPr>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6540" y="2143589"/>
            <a:ext cx="875653" cy="367169"/>
          </a:xfrm>
          <a:prstGeom prst="rect">
            <a:avLst/>
          </a:prstGeom>
        </p:spPr>
      </p:pic>
      <p:sp>
        <p:nvSpPr>
          <p:cNvPr id="28" name="Rectangle 27"/>
          <p:cNvSpPr/>
          <p:nvPr/>
        </p:nvSpPr>
        <p:spPr>
          <a:xfrm>
            <a:off x="4388736"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4233377" y="1389217"/>
            <a:ext cx="1719282" cy="369332"/>
          </a:xfrm>
          <a:prstGeom prst="rect">
            <a:avLst/>
          </a:prstGeom>
          <a:noFill/>
        </p:spPr>
        <p:txBody>
          <a:bodyPr wrap="square" rtlCol="0">
            <a:spAutoFit/>
          </a:bodyPr>
          <a:lstStyle/>
          <a:p>
            <a:pPr algn="ctr"/>
            <a:r>
              <a:rPr lang="en-GB" altLang="zh-CN" dirty="0" smtClean="0">
                <a:solidFill>
                  <a:srgbClr val="FF0000"/>
                </a:solidFill>
              </a:rPr>
              <a:t>Incomplete</a:t>
            </a:r>
            <a:endParaRPr lang="zh-CN" altLang="en-US" dirty="0">
              <a:solidFill>
                <a:srgbClr val="FF0000"/>
              </a:solidFill>
            </a:endParaRPr>
          </a:p>
        </p:txBody>
      </p:sp>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5472" y="2143589"/>
            <a:ext cx="875653" cy="367169"/>
          </a:xfrm>
          <a:prstGeom prst="rect">
            <a:avLst/>
          </a:prstGeom>
        </p:spPr>
      </p:pic>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5437" y="2263852"/>
            <a:ext cx="389878" cy="389878"/>
          </a:xfrm>
          <a:prstGeom prst="rect">
            <a:avLst/>
          </a:prstGeom>
        </p:spPr>
      </p:pic>
      <p:sp>
        <p:nvSpPr>
          <p:cNvPr id="32" name="Rectangle 31"/>
          <p:cNvSpPr/>
          <p:nvPr/>
        </p:nvSpPr>
        <p:spPr>
          <a:xfrm>
            <a:off x="6257668"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102309" y="1389217"/>
            <a:ext cx="1719282" cy="369332"/>
          </a:xfrm>
          <a:prstGeom prst="rect">
            <a:avLst/>
          </a:prstGeom>
          <a:noFill/>
        </p:spPr>
        <p:txBody>
          <a:bodyPr wrap="square" rtlCol="0">
            <a:spAutoFit/>
          </a:bodyPr>
          <a:lstStyle/>
          <a:p>
            <a:pPr algn="ctr"/>
            <a:r>
              <a:rPr lang="en-GB" altLang="zh-CN" dirty="0" smtClean="0">
                <a:solidFill>
                  <a:srgbClr val="FF0000"/>
                </a:solidFill>
              </a:rPr>
              <a:t>Rejected</a:t>
            </a:r>
            <a:endParaRPr lang="zh-CN" altLang="en-US" dirty="0">
              <a:solidFill>
                <a:srgbClr val="FF0000"/>
              </a:solidFill>
            </a:endParaRPr>
          </a:p>
        </p:txBody>
      </p:sp>
      <p:sp>
        <p:nvSpPr>
          <p:cNvPr id="34" name="TextBox 33"/>
          <p:cNvSpPr txBox="1"/>
          <p:nvPr/>
        </p:nvSpPr>
        <p:spPr>
          <a:xfrm>
            <a:off x="2422150" y="1090714"/>
            <a:ext cx="5244081" cy="369332"/>
          </a:xfrm>
          <a:prstGeom prst="rect">
            <a:avLst/>
          </a:prstGeom>
          <a:noFill/>
        </p:spPr>
        <p:txBody>
          <a:bodyPr wrap="square" rtlCol="0">
            <a:spAutoFit/>
          </a:bodyPr>
          <a:lstStyle/>
          <a:p>
            <a:pPr algn="ctr"/>
            <a:r>
              <a:rPr lang="en-GB" altLang="zh-CN" dirty="0" smtClean="0">
                <a:solidFill>
                  <a:srgbClr val="FF0000"/>
                </a:solidFill>
              </a:rPr>
              <a:t>UTM Registration</a:t>
            </a:r>
            <a:endParaRPr lang="zh-CN" altLang="en-US" dirty="0">
              <a:solidFill>
                <a:srgbClr val="FF0000"/>
              </a:solidFill>
            </a:endParaRPr>
          </a:p>
        </p:txBody>
      </p:sp>
      <p:sp>
        <p:nvSpPr>
          <p:cNvPr id="23" name="Title 1"/>
          <p:cNvSpPr>
            <a:spLocks noGrp="1"/>
          </p:cNvSpPr>
          <p:nvPr>
            <p:ph type="title"/>
          </p:nvPr>
        </p:nvSpPr>
        <p:spPr>
          <a:xfrm>
            <a:off x="838200" y="365125"/>
            <a:ext cx="10515600" cy="1325563"/>
          </a:xfrm>
        </p:spPr>
        <p:txBody>
          <a:bodyPr/>
          <a:lstStyle/>
          <a:p>
            <a:pPr>
              <a:lnSpc>
                <a:spcPct val="115000"/>
              </a:lnSpc>
              <a:spcAft>
                <a:spcPts val="0"/>
              </a:spcAft>
            </a:pPr>
            <a:r>
              <a:rPr lang="en-GB" altLang="zh-CN" dirty="0" smtClean="0">
                <a:effectLst/>
              </a:rPr>
              <a:t>Proposal 2</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5963" y="2256994"/>
            <a:ext cx="723530" cy="723530"/>
          </a:xfrm>
          <a:prstGeom prst="rect">
            <a:avLst/>
          </a:prstGeom>
        </p:spPr>
      </p:pic>
      <p:pic>
        <p:nvPicPr>
          <p:cNvPr id="38" name="Picture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66231" y="5258974"/>
            <a:ext cx="723530" cy="723530"/>
          </a:xfrm>
          <a:prstGeom prst="rect">
            <a:avLst/>
          </a:prstGeom>
        </p:spPr>
      </p:pic>
      <p:sp>
        <p:nvSpPr>
          <p:cNvPr id="39" name="TextBox 38"/>
          <p:cNvSpPr txBox="1"/>
          <p:nvPr/>
        </p:nvSpPr>
        <p:spPr>
          <a:xfrm>
            <a:off x="8515165" y="5436073"/>
            <a:ext cx="1705467" cy="369332"/>
          </a:xfrm>
          <a:prstGeom prst="rect">
            <a:avLst/>
          </a:prstGeom>
          <a:noFill/>
        </p:spPr>
        <p:txBody>
          <a:bodyPr wrap="none" rtlCol="0">
            <a:spAutoFit/>
          </a:bodyPr>
          <a:lstStyle/>
          <a:p>
            <a:r>
              <a:rPr lang="en-GB" altLang="zh-CN" dirty="0" smtClean="0">
                <a:solidFill>
                  <a:srgbClr val="FF0000"/>
                </a:solidFill>
              </a:rPr>
              <a:t>= report to UTM</a:t>
            </a:r>
            <a:endParaRPr lang="zh-CN" altLang="en-US" dirty="0">
              <a:solidFill>
                <a:srgbClr val="FF0000"/>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98021" y="2980523"/>
            <a:ext cx="669679" cy="669679"/>
          </a:xfrm>
          <a:prstGeom prst="rect">
            <a:avLst/>
          </a:prstGeom>
        </p:spPr>
      </p:pic>
      <p:pic>
        <p:nvPicPr>
          <p:cNvPr id="40" name="Picture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826910" y="2326750"/>
            <a:ext cx="669679" cy="669679"/>
          </a:xfrm>
          <a:prstGeom prst="rect">
            <a:avLst/>
          </a:prstGeom>
        </p:spPr>
      </p:pic>
      <p:pic>
        <p:nvPicPr>
          <p:cNvPr id="41" name="Picture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664448" y="2334404"/>
            <a:ext cx="669679" cy="669679"/>
          </a:xfrm>
          <a:prstGeom prst="rect">
            <a:avLst/>
          </a:prstGeom>
        </p:spPr>
      </p:pic>
      <p:pic>
        <p:nvPicPr>
          <p:cNvPr id="42" name="Pictur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389761" y="2418603"/>
            <a:ext cx="669679" cy="669679"/>
          </a:xfrm>
          <a:prstGeom prst="rect">
            <a:avLst/>
          </a:prstGeom>
        </p:spPr>
      </p:pic>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695667" y="4557497"/>
            <a:ext cx="669679" cy="669679"/>
          </a:xfrm>
          <a:prstGeom prst="rect">
            <a:avLst/>
          </a:prstGeom>
        </p:spPr>
      </p:pic>
      <p:sp>
        <p:nvSpPr>
          <p:cNvPr id="44" name="TextBox 43"/>
          <p:cNvSpPr txBox="1"/>
          <p:nvPr/>
        </p:nvSpPr>
        <p:spPr>
          <a:xfrm>
            <a:off x="8455455" y="4689486"/>
            <a:ext cx="2375522" cy="369332"/>
          </a:xfrm>
          <a:prstGeom prst="rect">
            <a:avLst/>
          </a:prstGeom>
          <a:noFill/>
        </p:spPr>
        <p:txBody>
          <a:bodyPr wrap="none" rtlCol="0">
            <a:spAutoFit/>
          </a:bodyPr>
          <a:lstStyle/>
          <a:p>
            <a:r>
              <a:rPr lang="en-GB" altLang="zh-CN" dirty="0" smtClean="0">
                <a:solidFill>
                  <a:srgbClr val="FF0000"/>
                </a:solidFill>
              </a:rPr>
              <a:t>= do not report to UTM</a:t>
            </a:r>
            <a:endParaRPr lang="zh-CN" altLang="en-US" dirty="0">
              <a:solidFill>
                <a:srgbClr val="FF0000"/>
              </a:solidFill>
            </a:endParaRPr>
          </a:p>
        </p:txBody>
      </p:sp>
    </p:spTree>
    <p:extLst>
      <p:ext uri="{BB962C8B-B14F-4D97-AF65-F5344CB8AC3E}">
        <p14:creationId xmlns:p14="http://schemas.microsoft.com/office/powerpoint/2010/main" val="31210631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334</Words>
  <Application>Microsoft Office PowerPoint</Application>
  <PresentationFormat>Widescreen</PresentationFormat>
  <Paragraphs>62</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SimSun</vt:lpstr>
      <vt:lpstr>SimSun</vt:lpstr>
      <vt:lpstr>Arial</vt:lpstr>
      <vt:lpstr>Calibri</vt:lpstr>
      <vt:lpstr>Calibri Light</vt:lpstr>
      <vt:lpstr>Times New Roman</vt:lpstr>
      <vt:lpstr>Office Theme</vt:lpstr>
      <vt:lpstr>3GPP SA1 clarifications on problematic UAV</vt:lpstr>
      <vt:lpstr>Background</vt:lpstr>
      <vt:lpstr>NOTE Proposals</vt:lpstr>
      <vt:lpstr>NOTE Analysis</vt:lpstr>
      <vt:lpstr>Proposal 1</vt:lpstr>
      <vt:lpstr>Proposal 2</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Problematic UAV</dc:title>
  <dc:creator>Edward Hall</dc:creator>
  <cp:lastModifiedBy>Edward Hall</cp:lastModifiedBy>
  <cp:revision>9</cp:revision>
  <dcterms:created xsi:type="dcterms:W3CDTF">2021-08-31T12:20:47Z</dcterms:created>
  <dcterms:modified xsi:type="dcterms:W3CDTF">2021-08-31T13:03:27Z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1630327376</vt:lpwstr>
  </property>
</Properties>
</file>