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sldIdLst>
    <p:sldId id="256" r:id="rId7"/>
    <p:sldId id="266" r:id="rId8"/>
    <p:sldId id="268" r:id="rId9"/>
    <p:sldId id="260" r:id="rId10"/>
    <p:sldId id="262" r:id="rId11"/>
    <p:sldId id="269" r:id="rId12"/>
    <p:sldId id="267" r:id="rId13"/>
    <p:sldId id="26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83" d="100"/>
          <a:sy n="83" d="100"/>
        </p:scale>
        <p:origin x="91" y="2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397F4-A6C0-464C-8001-0872FB267F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2A41F1-46F1-40A7-B032-8C3B1C856A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28AC73-BC95-4A0F-A255-1C52A7EE2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A5F08-CD9F-4DFB-84DD-9B3654488502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B3BA9-1D36-423C-892F-B3823EAF7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B62F25-814F-4D10-8723-13A5CFEC2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3E530-D1D3-4E95-B789-FF1D4F9A4C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788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BF891-3338-4391-AB06-45C306993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12D2FE-C74C-4F1C-B793-E93B28E46E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9CB283-FDDF-4338-8031-126DD8B79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A5F08-CD9F-4DFB-84DD-9B3654488502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7D7420-2761-4C11-874D-ABEB19B96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198E89-EB86-4786-8A51-5FB3FDBAF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3E530-D1D3-4E95-B789-FF1D4F9A4C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177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C236D7-AA06-433D-9843-62D75159A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01719E-43D3-487D-891C-4286EE7462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FD446A-3CCD-4C43-BEED-AEBB7ADC9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A5F08-CD9F-4DFB-84DD-9B3654488502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853C1C-4C9E-477F-B722-A47244D23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99A4FA-1431-4EB1-94F2-CC3FC8C8E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3E530-D1D3-4E95-B789-FF1D4F9A4C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897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9E2E4-E42E-4896-9991-C5B696799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56CCC-E052-472F-8EA1-3455EC733B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2AA216-DB13-4CD3-AE0E-17D2FEC3B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A5F08-CD9F-4DFB-84DD-9B3654488502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3E42C6-6F22-4F38-80C6-51C5CFA12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362EC0-7312-4804-90E8-7032595DD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3E530-D1D3-4E95-B789-FF1D4F9A4C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098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157A3-AA83-4346-8F5F-4C63956CC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BC3A6E-D03D-47D3-B5BB-026B7AC918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995F27-09DD-468B-8DD8-E614F1650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A5F08-CD9F-4DFB-84DD-9B3654488502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38BE4C-A679-4CC1-A21C-A36490AE8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B0169-D459-450F-89E3-224913D46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3E530-D1D3-4E95-B789-FF1D4F9A4C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963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90BCC-896C-4CE9-AEE5-108B23FDD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5F1FC-BA59-45A8-B1C5-9F0DAF55D8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009831-AC26-4211-82AF-D9901BF77C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13708E-F58A-44C6-A033-D01C44FB4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A5F08-CD9F-4DFB-84DD-9B3654488502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DE40AF-8B1A-45A5-A80E-C4289FCE1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2C81F3-966A-4C2C-A5A5-BD97D8700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3E530-D1D3-4E95-B789-FF1D4F9A4C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7729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6E0AC-F8A2-41B1-87E5-DDA4B240E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CF46A4-D8E8-4834-8630-CA34C2FD03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21C729-3702-49FF-9BEF-C576FBEE0B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94B2A6-29B7-4D4E-9316-BDFF8D2C59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BED4E8-5D53-4814-8EA6-2335C61605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7557C1-2011-464D-8C9D-B1EC19CC0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A5F08-CD9F-4DFB-84DD-9B3654488502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D62CEE-E8AA-4BA1-B8CE-523CF3521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143873-D455-489F-BF33-CDCC14E83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3E530-D1D3-4E95-B789-FF1D4F9A4C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743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453C0-D970-40E2-95B7-635042347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248379-0117-4027-987D-E334C5B27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A5F08-CD9F-4DFB-84DD-9B3654488502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41F946-3A1D-4464-A18D-982652AF2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4EC71A-4CB3-49B2-AA05-A62D3D8F6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3E530-D1D3-4E95-B789-FF1D4F9A4C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738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BF1238-485C-4BBC-A1F2-AB37221C6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A5F08-CD9F-4DFB-84DD-9B3654488502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83C73C-1DD2-4FAF-8EF7-7EC8C488D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6D9103-2E35-472A-A7CC-5010F24F0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3E530-D1D3-4E95-B789-FF1D4F9A4C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097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C84C9-EB52-4917-9052-9FE1146AE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18ABC-0723-400B-A6E8-C12E518D35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860468-5290-469B-ABEF-6DA5BAB1B0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07B9EF-C5C7-4EBB-B373-A1E70D99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A5F08-CD9F-4DFB-84DD-9B3654488502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E13864-BA23-4FA4-99E1-E2C40E315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4A31CB-C277-43EE-B8EB-BDC38EAE7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3E530-D1D3-4E95-B789-FF1D4F9A4C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220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E355D-70D8-4D07-960D-75357598E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BE264D-5C53-4E71-A05E-5FC3A1EBB9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050728-5C9C-4AC7-B1DD-CADED3671A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AD293A-9224-46E0-BF23-C59715D56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A5F08-CD9F-4DFB-84DD-9B3654488502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A2BFFF-B141-4835-B686-649186C5B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429FB6-5DBC-4759-A48D-0451D0504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3E530-D1D3-4E95-B789-FF1D4F9A4C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871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993242-8916-4945-81A2-2C8AF5C59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A41C97-5EA7-4BB6-91C9-78BE0E5625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FBB294-A843-402E-AC44-FDC1909935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A5F08-CD9F-4DFB-84DD-9B3654488502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537867-999D-48CA-A162-420FFB5A96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0193E5-8D25-4E12-9A5F-F91A2E5DCC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3E530-D1D3-4E95-B789-FF1D4F9A4C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1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7F110-0C83-4FED-BA54-BBCC074AE9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PINs </a:t>
            </a:r>
            <a:r>
              <a:rPr lang="nl-NL" dirty="0"/>
              <a:t>Terminology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F85D4C-0742-4FF3-A638-DD23917347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err="1"/>
              <a:t>Discussion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CC</a:t>
            </a:r>
          </a:p>
          <a:p>
            <a:r>
              <a:rPr lang="nl-NL" dirty="0" smtClean="0"/>
              <a:t>Adrian Buckley, FS_PIN </a:t>
            </a:r>
            <a:r>
              <a:rPr lang="nl-NL" dirty="0"/>
              <a:t>Rapporteur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3DA4B3-AB7A-4ED0-9A7C-A907BDA07ADD}"/>
              </a:ext>
            </a:extLst>
          </p:cNvPr>
          <p:cNvSpPr txBox="1"/>
          <p:nvPr/>
        </p:nvSpPr>
        <p:spPr>
          <a:xfrm>
            <a:off x="783204" y="6037029"/>
            <a:ext cx="10889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0404475" algn="r"/>
              </a:tabLst>
            </a:pPr>
            <a:r>
              <a:rPr lang="en-GB" b="1" dirty="0"/>
              <a:t>3GPP TSG-SA WG1 Meeting #92e	</a:t>
            </a:r>
            <a:r>
              <a:rPr lang="en-GB" b="1" dirty="0" smtClean="0"/>
              <a:t>S1-204430</a:t>
            </a:r>
            <a:endParaRPr lang="en-GB" dirty="0"/>
          </a:p>
          <a:p>
            <a:pPr>
              <a:tabLst>
                <a:tab pos="10404475" algn="r"/>
              </a:tabLst>
            </a:pPr>
            <a:r>
              <a:rPr lang="en-GB" b="1" dirty="0"/>
              <a:t>Electronic Meeting, 11-20 November, 2020	</a:t>
            </a:r>
            <a:r>
              <a:rPr lang="en-GB" i="1" dirty="0"/>
              <a:t>(revision of S1-204xxx)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864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PIN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 already have PINs today</a:t>
            </a:r>
          </a:p>
          <a:p>
            <a:pPr lvl="1"/>
            <a:r>
              <a:rPr lang="en-US" dirty="0" smtClean="0"/>
              <a:t>Wearables network</a:t>
            </a:r>
          </a:p>
          <a:p>
            <a:pPr lvl="1"/>
            <a:r>
              <a:rPr lang="en-US" dirty="0" smtClean="0"/>
              <a:t>Home automation network</a:t>
            </a:r>
          </a:p>
          <a:p>
            <a:r>
              <a:rPr lang="en-US" dirty="0" smtClean="0"/>
              <a:t>Capabilities within the PIN</a:t>
            </a:r>
          </a:p>
          <a:p>
            <a:pPr lvl="1"/>
            <a:r>
              <a:rPr lang="en-US" dirty="0" smtClean="0"/>
              <a:t>It is managed (something[s] keep policy what is connected to it, what device in the PIN can do what, encryption keys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Demarcation point (gateway) between the PIN and Public operators network.  Smartphone or Watch in wearables, gateway or voice assistant in home automation.</a:t>
            </a:r>
          </a:p>
          <a:p>
            <a:r>
              <a:rPr lang="en-US" dirty="0" smtClean="0"/>
              <a:t>Characteristics devices</a:t>
            </a:r>
          </a:p>
          <a:p>
            <a:pPr lvl="1"/>
            <a:r>
              <a:rPr lang="en-US" dirty="0" smtClean="0"/>
              <a:t>Small, battery constrained, physical size constrained</a:t>
            </a:r>
          </a:p>
          <a:p>
            <a:pPr lvl="1"/>
            <a:r>
              <a:rPr lang="en-US" dirty="0" smtClean="0"/>
              <a:t>Continuous power</a:t>
            </a:r>
          </a:p>
          <a:p>
            <a:pPr lvl="1"/>
            <a:r>
              <a:rPr lang="en-US" dirty="0" smtClean="0"/>
              <a:t>Will use licensed and unlicensed bands</a:t>
            </a:r>
          </a:p>
          <a:p>
            <a:pPr lvl="1"/>
            <a:r>
              <a:rPr lang="en-US" dirty="0" smtClean="0"/>
              <a:t>Lot of the communications can stay within the PIN.</a:t>
            </a:r>
          </a:p>
        </p:txBody>
      </p:sp>
    </p:spTree>
    <p:extLst>
      <p:ext uri="{BB962C8B-B14F-4D97-AF65-F5344CB8AC3E}">
        <p14:creationId xmlns:p14="http://schemas.microsoft.com/office/powerpoint/2010/main" val="2102509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PIN 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Do I always need a gateway to the 3GPP network?</a:t>
            </a:r>
          </a:p>
          <a:p>
            <a:pPr lvl="1"/>
            <a:r>
              <a:rPr lang="en-US" dirty="0" smtClean="0"/>
              <a:t>No I can use my smartphone to play stored video over my headset / earbuds in a cave.</a:t>
            </a:r>
          </a:p>
          <a:p>
            <a:pPr lvl="1"/>
            <a:r>
              <a:rPr lang="en-US" dirty="0" smtClean="0"/>
              <a:t>Home automation events can stay within the home network</a:t>
            </a:r>
          </a:p>
          <a:p>
            <a:r>
              <a:rPr lang="en-US" dirty="0" smtClean="0"/>
              <a:t>Do I always need </a:t>
            </a:r>
            <a:r>
              <a:rPr lang="en-US" dirty="0" err="1" smtClean="0"/>
              <a:t>eSIM</a:t>
            </a:r>
            <a:r>
              <a:rPr lang="en-US" dirty="0" smtClean="0"/>
              <a:t> /UICC</a:t>
            </a:r>
          </a:p>
          <a:p>
            <a:pPr lvl="1"/>
            <a:r>
              <a:rPr lang="en-US" dirty="0" smtClean="0"/>
              <a:t>No earbuds, headsets and rings are examples of devices that have physical limitations.</a:t>
            </a:r>
          </a:p>
          <a:p>
            <a:pPr lvl="1"/>
            <a:r>
              <a:rPr lang="en-US" dirty="0" smtClean="0"/>
              <a:t>Home automation events typically stay within the home network.</a:t>
            </a:r>
          </a:p>
          <a:p>
            <a:r>
              <a:rPr lang="en-US" dirty="0" smtClean="0"/>
              <a:t>Can a PIN consist of just UEs?</a:t>
            </a:r>
          </a:p>
          <a:p>
            <a:pPr lvl="1"/>
            <a:r>
              <a:rPr lang="en-US" dirty="0" smtClean="0"/>
              <a:t>Yes a smartwatch (</a:t>
            </a:r>
            <a:r>
              <a:rPr lang="en-US" dirty="0" err="1" smtClean="0"/>
              <a:t>eSIM</a:t>
            </a:r>
            <a:r>
              <a:rPr lang="en-US" dirty="0" smtClean="0"/>
              <a:t>) and a smartphone (UICC) is a good example. </a:t>
            </a:r>
          </a:p>
          <a:p>
            <a:r>
              <a:rPr lang="en-US" dirty="0" smtClean="0"/>
              <a:t>Can a PIN just be 3GPP devices?</a:t>
            </a:r>
          </a:p>
          <a:p>
            <a:pPr lvl="1"/>
            <a:r>
              <a:rPr lang="en-US" dirty="0" smtClean="0"/>
              <a:t>Yes we have a UE, </a:t>
            </a:r>
            <a:r>
              <a:rPr lang="en-US" dirty="0" err="1" smtClean="0"/>
              <a:t>IoT</a:t>
            </a:r>
            <a:r>
              <a:rPr lang="en-US" dirty="0" smtClean="0"/>
              <a:t> device and a “thing”.</a:t>
            </a:r>
          </a:p>
          <a:p>
            <a:r>
              <a:rPr lang="en-US" dirty="0" smtClean="0"/>
              <a:t>Licensed spectrum</a:t>
            </a:r>
          </a:p>
          <a:p>
            <a:pPr lvl="1"/>
            <a:r>
              <a:rPr lang="en-US" dirty="0" smtClean="0"/>
              <a:t>The operator must have control, the PIN Element has to comply to requirements to provide this control.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90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CB244-58FD-4771-B627-B5B48B727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Suggested</a:t>
            </a:r>
            <a:r>
              <a:rPr lang="nl-NL" dirty="0"/>
              <a:t> </a:t>
            </a:r>
            <a:r>
              <a:rPr lang="nl-NL" dirty="0" err="1"/>
              <a:t>definitions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73D4D-BD96-47CD-AE5C-B054862D6A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hangingPunct="0"/>
            <a:r>
              <a:rPr lang="en-US" b="1" dirty="0" smtClean="0"/>
              <a:t>Personal </a:t>
            </a:r>
            <a:r>
              <a:rPr lang="en-US" b="1" dirty="0" err="1" smtClean="0"/>
              <a:t>IoT</a:t>
            </a:r>
            <a:r>
              <a:rPr lang="en-US" b="1" dirty="0" smtClean="0"/>
              <a:t> Network: </a:t>
            </a:r>
            <a:r>
              <a:rPr lang="en-US" dirty="0"/>
              <a:t>A Personal </a:t>
            </a:r>
            <a:r>
              <a:rPr lang="en-US" dirty="0" err="1"/>
              <a:t>IoT</a:t>
            </a:r>
            <a:r>
              <a:rPr lang="en-US" dirty="0"/>
              <a:t> Network (PIN) is one or more PIN elements that communicate with </a:t>
            </a:r>
            <a:r>
              <a:rPr lang="en-US" dirty="0" smtClean="0"/>
              <a:t>each other.</a:t>
            </a:r>
            <a:endParaRPr lang="en-US" dirty="0"/>
          </a:p>
          <a:p>
            <a:pPr hangingPunct="0"/>
            <a:r>
              <a:rPr lang="en-US" b="1" dirty="0" smtClean="0"/>
              <a:t>PIN Element</a:t>
            </a:r>
            <a:r>
              <a:rPr lang="en-US" b="1" dirty="0"/>
              <a:t>:</a:t>
            </a:r>
            <a:r>
              <a:rPr lang="en-US" dirty="0"/>
              <a:t> A </a:t>
            </a:r>
            <a:r>
              <a:rPr lang="en-US" dirty="0" smtClean="0"/>
              <a:t>PIN </a:t>
            </a:r>
            <a:r>
              <a:rPr lang="en-US" dirty="0"/>
              <a:t>Element (</a:t>
            </a:r>
            <a:r>
              <a:rPr lang="en-US" dirty="0" smtClean="0"/>
              <a:t>PE</a:t>
            </a:r>
            <a:r>
              <a:rPr lang="en-US" dirty="0"/>
              <a:t>) is the basic component making up a </a:t>
            </a:r>
            <a:r>
              <a:rPr lang="en-US" dirty="0" smtClean="0"/>
              <a:t>PIN-User’s </a:t>
            </a:r>
            <a:r>
              <a:rPr lang="en-US" dirty="0"/>
              <a:t>Personal </a:t>
            </a:r>
            <a:r>
              <a:rPr lang="en-US" dirty="0" err="1" smtClean="0"/>
              <a:t>IoT</a:t>
            </a:r>
            <a:r>
              <a:rPr lang="en-US" dirty="0" smtClean="0"/>
              <a:t> Network</a:t>
            </a:r>
            <a:r>
              <a:rPr lang="en-US" dirty="0"/>
              <a:t>. A </a:t>
            </a:r>
            <a:r>
              <a:rPr lang="en-US" dirty="0" smtClean="0"/>
              <a:t>PIN </a:t>
            </a:r>
            <a:r>
              <a:rPr lang="en-US" dirty="0"/>
              <a:t>Element is handled as a single entity in </a:t>
            </a:r>
            <a:r>
              <a:rPr lang="en-US" dirty="0" smtClean="0"/>
              <a:t>PIN </a:t>
            </a:r>
            <a:r>
              <a:rPr lang="en-US" dirty="0"/>
              <a:t>but physically it may be either a single device or a group of devices. The </a:t>
            </a:r>
            <a:r>
              <a:rPr lang="en-US" dirty="0" smtClean="0"/>
              <a:t>PIN </a:t>
            </a:r>
            <a:r>
              <a:rPr lang="en-US" dirty="0"/>
              <a:t>Element may be </a:t>
            </a:r>
            <a:r>
              <a:rPr lang="en-US" dirty="0" smtClean="0"/>
              <a:t>an </a:t>
            </a:r>
            <a:r>
              <a:rPr lang="en-US" dirty="0" err="1" smtClean="0"/>
              <a:t>IoT</a:t>
            </a:r>
            <a:r>
              <a:rPr lang="en-US" dirty="0" smtClean="0"/>
              <a:t> Device, </a:t>
            </a:r>
            <a:r>
              <a:rPr lang="en-US" dirty="0"/>
              <a:t>TE, MT, </a:t>
            </a:r>
            <a:r>
              <a:rPr lang="en-US" dirty="0" smtClean="0"/>
              <a:t>ME, “thing” (See TS22.101) </a:t>
            </a:r>
            <a:r>
              <a:rPr lang="en-US" dirty="0"/>
              <a:t>or even a complete UE</a:t>
            </a:r>
            <a:r>
              <a:rPr lang="en-US" dirty="0" smtClean="0"/>
              <a:t>.</a:t>
            </a:r>
            <a:endParaRPr lang="en-US" b="1" dirty="0" smtClean="0"/>
          </a:p>
          <a:p>
            <a:pPr hangingPunct="0"/>
            <a:r>
              <a:rPr lang="en-US" b="1" dirty="0" smtClean="0"/>
              <a:t>Configuration </a:t>
            </a:r>
            <a:r>
              <a:rPr lang="en-US" b="1" dirty="0"/>
              <a:t>PIN C</a:t>
            </a:r>
            <a:r>
              <a:rPr lang="en-US" b="1" dirty="0" smtClean="0"/>
              <a:t>apability: </a:t>
            </a:r>
            <a:r>
              <a:rPr lang="en-US" dirty="0"/>
              <a:t>A Configuration PIN </a:t>
            </a:r>
            <a:r>
              <a:rPr lang="en-US" dirty="0" smtClean="0"/>
              <a:t>Capability </a:t>
            </a:r>
            <a:r>
              <a:rPr lang="en-US" dirty="0"/>
              <a:t>(</a:t>
            </a:r>
            <a:r>
              <a:rPr lang="en-US" dirty="0" smtClean="0"/>
              <a:t>CPC) </a:t>
            </a:r>
            <a:r>
              <a:rPr lang="en-US" dirty="0"/>
              <a:t>is </a:t>
            </a:r>
            <a:r>
              <a:rPr lang="en-US" dirty="0" smtClean="0"/>
              <a:t>a capability in the </a:t>
            </a:r>
            <a:r>
              <a:rPr lang="en-US" dirty="0"/>
              <a:t>PIN </a:t>
            </a:r>
            <a:r>
              <a:rPr lang="en-US" dirty="0" smtClean="0"/>
              <a:t>that manages the PIN. </a:t>
            </a:r>
          </a:p>
          <a:p>
            <a:pPr hangingPunct="0"/>
            <a:r>
              <a:rPr lang="en-US" b="1" dirty="0" smtClean="0"/>
              <a:t>Gateway Capability:</a:t>
            </a:r>
            <a:r>
              <a:rPr lang="en-US" dirty="0" smtClean="0"/>
              <a:t> </a:t>
            </a:r>
            <a:r>
              <a:rPr lang="en-US" dirty="0"/>
              <a:t>A Gateway </a:t>
            </a:r>
            <a:r>
              <a:rPr lang="en-US" dirty="0" smtClean="0"/>
              <a:t>PIN Capability </a:t>
            </a:r>
            <a:r>
              <a:rPr lang="en-US" dirty="0"/>
              <a:t>(</a:t>
            </a:r>
            <a:r>
              <a:rPr lang="en-US" dirty="0" smtClean="0"/>
              <a:t>GPC) </a:t>
            </a:r>
            <a:r>
              <a:rPr lang="en-US" dirty="0"/>
              <a:t>is a </a:t>
            </a:r>
            <a:r>
              <a:rPr lang="en-US" dirty="0" smtClean="0"/>
              <a:t>gateway that provides access to and from the public operators network (fixed/mobile/cable) and a PIN.</a:t>
            </a:r>
          </a:p>
          <a:p>
            <a:pPr marL="0" indent="0" hangingPunc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021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ransparent background cloud clipart - Clip Art Libra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062" y="1536431"/>
            <a:ext cx="8075142" cy="5290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Clip Art Clip Art Free - Internet Cloud , Free Transparent Clipart -  ClipartKe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0891" y="3125970"/>
            <a:ext cx="3424279" cy="1925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transparent background cloud clipart - Clip Art Libra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7238" y="958362"/>
            <a:ext cx="2307304" cy="5442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362" y="250431"/>
            <a:ext cx="10515600" cy="1325563"/>
          </a:xfrm>
        </p:spPr>
        <p:txBody>
          <a:bodyPr/>
          <a:lstStyle/>
          <a:p>
            <a:r>
              <a:rPr lang="en-US" dirty="0"/>
              <a:t>Pictorial view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38400" y="2233734"/>
            <a:ext cx="17848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Personal </a:t>
            </a:r>
            <a:r>
              <a:rPr lang="en-US" dirty="0" err="1" smtClean="0"/>
              <a:t>IoT</a:t>
            </a:r>
            <a:r>
              <a:rPr lang="en-US" dirty="0" smtClean="0"/>
              <a:t> </a:t>
            </a:r>
            <a:r>
              <a:rPr lang="en-US" dirty="0"/>
              <a:t>network</a:t>
            </a:r>
          </a:p>
        </p:txBody>
      </p:sp>
      <p:cxnSp>
        <p:nvCxnSpPr>
          <p:cNvPr id="6" name="Straight Connector 5"/>
          <p:cNvCxnSpPr>
            <a:stCxn id="3" idx="1"/>
          </p:cNvCxnSpPr>
          <p:nvPr/>
        </p:nvCxnSpPr>
        <p:spPr>
          <a:xfrm flipH="1" flipV="1">
            <a:off x="3702956" y="4062993"/>
            <a:ext cx="962726" cy="2375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3689766" y="4052402"/>
            <a:ext cx="389372" cy="105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3458028" y="3866076"/>
            <a:ext cx="579274" cy="1599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754861" y="3400776"/>
            <a:ext cx="16098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Direct Network</a:t>
            </a:r>
          </a:p>
          <a:p>
            <a:r>
              <a:rPr lang="en-US" dirty="0"/>
              <a:t>Connection</a:t>
            </a:r>
          </a:p>
        </p:txBody>
      </p:sp>
      <p:cxnSp>
        <p:nvCxnSpPr>
          <p:cNvPr id="13" name="Straight Connector 12"/>
          <p:cNvCxnSpPr>
            <a:cxnSpLocks/>
          </p:cNvCxnSpPr>
          <p:nvPr/>
        </p:nvCxnSpPr>
        <p:spPr>
          <a:xfrm flipH="1">
            <a:off x="2267235" y="4152029"/>
            <a:ext cx="721424" cy="4632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2268568" y="4642167"/>
            <a:ext cx="559086" cy="594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cxnSpLocks/>
          </p:cNvCxnSpPr>
          <p:nvPr/>
        </p:nvCxnSpPr>
        <p:spPr>
          <a:xfrm flipH="1">
            <a:off x="2519577" y="4714819"/>
            <a:ext cx="324227" cy="4357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178910" y="4011924"/>
            <a:ext cx="14276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Direct Device</a:t>
            </a:r>
          </a:p>
          <a:p>
            <a:r>
              <a:rPr lang="en-US" dirty="0"/>
              <a:t>Connection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261141" y="2159494"/>
            <a:ext cx="16098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Direct Network</a:t>
            </a:r>
          </a:p>
          <a:p>
            <a:r>
              <a:rPr lang="en-US" dirty="0"/>
              <a:t>Connection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7389059" y="3089237"/>
            <a:ext cx="1247445" cy="9439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8636504" y="3079208"/>
            <a:ext cx="0" cy="4300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8636504" y="2605614"/>
            <a:ext cx="1137855" cy="9036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39" idx="3"/>
          </p:cNvCxnSpPr>
          <p:nvPr/>
        </p:nvCxnSpPr>
        <p:spPr>
          <a:xfrm>
            <a:off x="7496120" y="4319068"/>
            <a:ext cx="2395226" cy="184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0555843" y="3827258"/>
            <a:ext cx="1784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5GS</a:t>
            </a:r>
          </a:p>
        </p:txBody>
      </p:sp>
      <p:pic>
        <p:nvPicPr>
          <p:cNvPr id="1028" name="Picture 4" descr="Vivo Nex 3 Price in India, Specifications, Comparison (11th November 2020)"/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3582" y="3442063"/>
            <a:ext cx="443295" cy="743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2463421A-B6D4-412D-8A7F-2B4497BEEFBF}"/>
              </a:ext>
            </a:extLst>
          </p:cNvPr>
          <p:cNvGrpSpPr/>
          <p:nvPr/>
        </p:nvGrpSpPr>
        <p:grpSpPr>
          <a:xfrm>
            <a:off x="4665682" y="4133534"/>
            <a:ext cx="1093157" cy="371068"/>
            <a:chOff x="6934707" y="1406934"/>
            <a:chExt cx="1093157" cy="371068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E672C127-D6F1-4B88-A62E-C48CAF3749FD}"/>
                </a:ext>
              </a:extLst>
            </p:cNvPr>
            <p:cNvSpPr/>
            <p:nvPr/>
          </p:nvSpPr>
          <p:spPr>
            <a:xfrm>
              <a:off x="6934707" y="1406934"/>
              <a:ext cx="1093157" cy="33407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FED040E9-32C9-4632-A13D-0B52BB04BD55}"/>
                </a:ext>
              </a:extLst>
            </p:cNvPr>
            <p:cNvSpPr txBox="1"/>
            <p:nvPr/>
          </p:nvSpPr>
          <p:spPr>
            <a:xfrm>
              <a:off x="7186978" y="1408670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PE</a:t>
              </a:r>
              <a:endParaRPr lang="en-US" dirty="0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2C6F398B-35E8-4C45-9A43-C90180514648}"/>
              </a:ext>
            </a:extLst>
          </p:cNvPr>
          <p:cNvGrpSpPr/>
          <p:nvPr/>
        </p:nvGrpSpPr>
        <p:grpSpPr>
          <a:xfrm>
            <a:off x="5637015" y="3572046"/>
            <a:ext cx="1093157" cy="371068"/>
            <a:chOff x="6934707" y="1406934"/>
            <a:chExt cx="1093157" cy="371068"/>
          </a:xfrm>
        </p:grpSpPr>
        <p:sp>
          <p:nvSpPr>
            <p:cNvPr id="35" name="Rectangle: Rounded Corners 34">
              <a:extLst>
                <a:ext uri="{FF2B5EF4-FFF2-40B4-BE49-F238E27FC236}">
                  <a16:creationId xmlns:a16="http://schemas.microsoft.com/office/drawing/2014/main" id="{EE3BC08F-C8EC-4293-9C0E-73744FFE5F10}"/>
                </a:ext>
              </a:extLst>
            </p:cNvPr>
            <p:cNvSpPr/>
            <p:nvPr/>
          </p:nvSpPr>
          <p:spPr>
            <a:xfrm>
              <a:off x="6934707" y="1406934"/>
              <a:ext cx="1093157" cy="33407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DCB6A18F-7AC8-4F27-8AB6-4468F4866250}"/>
                </a:ext>
              </a:extLst>
            </p:cNvPr>
            <p:cNvSpPr txBox="1"/>
            <p:nvPr/>
          </p:nvSpPr>
          <p:spPr>
            <a:xfrm>
              <a:off x="7186978" y="1408670"/>
              <a:ext cx="5501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CPC</a:t>
              </a:r>
              <a:endParaRPr lang="en-US" dirty="0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0D66AF1A-A51D-48BC-B787-C0945E5F747D}"/>
              </a:ext>
            </a:extLst>
          </p:cNvPr>
          <p:cNvGrpSpPr/>
          <p:nvPr/>
        </p:nvGrpSpPr>
        <p:grpSpPr>
          <a:xfrm>
            <a:off x="6402963" y="4152029"/>
            <a:ext cx="1093157" cy="371068"/>
            <a:chOff x="6934707" y="1406934"/>
            <a:chExt cx="1093157" cy="371068"/>
          </a:xfrm>
        </p:grpSpPr>
        <p:sp>
          <p:nvSpPr>
            <p:cNvPr id="39" name="Rectangle: Rounded Corners 29">
              <a:extLst>
                <a:ext uri="{FF2B5EF4-FFF2-40B4-BE49-F238E27FC236}">
                  <a16:creationId xmlns:a16="http://schemas.microsoft.com/office/drawing/2014/main" id="{A6B104AB-B1B0-4C94-8657-FEAE3A2E2AFE}"/>
                </a:ext>
              </a:extLst>
            </p:cNvPr>
            <p:cNvSpPr/>
            <p:nvPr/>
          </p:nvSpPr>
          <p:spPr>
            <a:xfrm>
              <a:off x="6934707" y="1406934"/>
              <a:ext cx="1093157" cy="33407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F43A8DCA-CB86-4E0B-AF3F-425C902D6E5A}"/>
                </a:ext>
              </a:extLst>
            </p:cNvPr>
            <p:cNvSpPr txBox="1"/>
            <p:nvPr/>
          </p:nvSpPr>
          <p:spPr>
            <a:xfrm>
              <a:off x="7186978" y="1408670"/>
              <a:ext cx="5725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GPC</a:t>
              </a:r>
              <a:endParaRPr lang="en-US" dirty="0"/>
            </a:p>
          </p:txBody>
        </p: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F43A8DCA-CB86-4E0B-AF3F-425C902D6E5A}"/>
              </a:ext>
            </a:extLst>
          </p:cNvPr>
          <p:cNvSpPr txBox="1"/>
          <p:nvPr/>
        </p:nvSpPr>
        <p:spPr>
          <a:xfrm>
            <a:off x="1488808" y="5210405"/>
            <a:ext cx="1343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PIN element</a:t>
            </a:r>
            <a:endParaRPr lang="en-US" dirty="0"/>
          </a:p>
        </p:txBody>
      </p:sp>
      <p:pic>
        <p:nvPicPr>
          <p:cNvPr id="47" name="Picture 2" descr="Smart Plug Stock Illustrations – 2,838 Smart Plug Stock ..."/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590" y="4801669"/>
            <a:ext cx="544601" cy="544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4" descr="Smart+lighting+control+system Stock Illustrations, Images ...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092" y="5210405"/>
            <a:ext cx="802435" cy="864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5" name="Straight Arrow Connector 54"/>
          <p:cNvCxnSpPr>
            <a:cxnSpLocks/>
          </p:cNvCxnSpPr>
          <p:nvPr/>
        </p:nvCxnSpPr>
        <p:spPr>
          <a:xfrm flipV="1">
            <a:off x="5304441" y="4520272"/>
            <a:ext cx="109776" cy="10107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cxnSpLocks/>
          </p:cNvCxnSpPr>
          <p:nvPr/>
        </p:nvCxnSpPr>
        <p:spPr>
          <a:xfrm>
            <a:off x="5186238" y="5103836"/>
            <a:ext cx="124534" cy="381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cxnSpLocks/>
          </p:cNvCxnSpPr>
          <p:nvPr/>
        </p:nvCxnSpPr>
        <p:spPr>
          <a:xfrm flipH="1">
            <a:off x="4673130" y="5087909"/>
            <a:ext cx="493418" cy="8512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F43A8DCA-CB86-4E0B-AF3F-425C902D6E5A}"/>
              </a:ext>
            </a:extLst>
          </p:cNvPr>
          <p:cNvSpPr txBox="1"/>
          <p:nvPr/>
        </p:nvSpPr>
        <p:spPr>
          <a:xfrm>
            <a:off x="2587399" y="3067436"/>
            <a:ext cx="1343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PIN element</a:t>
            </a:r>
            <a:endParaRPr lang="en-US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43A8DCA-CB86-4E0B-AF3F-425C902D6E5A}"/>
              </a:ext>
            </a:extLst>
          </p:cNvPr>
          <p:cNvSpPr txBox="1"/>
          <p:nvPr/>
        </p:nvSpPr>
        <p:spPr>
          <a:xfrm>
            <a:off x="3823423" y="5025739"/>
            <a:ext cx="1343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PIN element</a:t>
            </a:r>
            <a:endParaRPr lang="en-US" dirty="0"/>
          </a:p>
        </p:txBody>
      </p:sp>
      <p:cxnSp>
        <p:nvCxnSpPr>
          <p:cNvPr id="44" name="Straight Arrow Connector 43"/>
          <p:cNvCxnSpPr>
            <a:cxnSpLocks/>
          </p:cNvCxnSpPr>
          <p:nvPr/>
        </p:nvCxnSpPr>
        <p:spPr>
          <a:xfrm>
            <a:off x="3258961" y="5736736"/>
            <a:ext cx="870745" cy="1564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cxnSpLocks/>
          </p:cNvCxnSpPr>
          <p:nvPr/>
        </p:nvCxnSpPr>
        <p:spPr>
          <a:xfrm flipV="1">
            <a:off x="3258961" y="5530980"/>
            <a:ext cx="430805" cy="1687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cxnSpLocks/>
            <a:endCxn id="43" idx="3"/>
          </p:cNvCxnSpPr>
          <p:nvPr/>
        </p:nvCxnSpPr>
        <p:spPr>
          <a:xfrm flipH="1" flipV="1">
            <a:off x="2831933" y="5395071"/>
            <a:ext cx="853597" cy="1603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2448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ransparent background cloud clipart - Clip Art Libra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062" y="1536431"/>
            <a:ext cx="8075142" cy="5290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Clip Art Clip Art Free - Internet Cloud , Free Transparent Clipart -  ClipartKe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0891" y="3125970"/>
            <a:ext cx="3424279" cy="1925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transparent background cloud clipart - Clip Art Libra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7238" y="958362"/>
            <a:ext cx="2307304" cy="5442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362" y="250431"/>
            <a:ext cx="10515600" cy="1325563"/>
          </a:xfrm>
        </p:spPr>
        <p:txBody>
          <a:bodyPr/>
          <a:lstStyle/>
          <a:p>
            <a:r>
              <a:rPr lang="en-US"/>
              <a:t>Pictorial </a:t>
            </a:r>
            <a:r>
              <a:rPr lang="en-US" smtClean="0"/>
              <a:t>view-v2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38400" y="2233734"/>
            <a:ext cx="17848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Personal </a:t>
            </a:r>
            <a:r>
              <a:rPr lang="en-US" dirty="0" err="1" smtClean="0"/>
              <a:t>IoT</a:t>
            </a:r>
            <a:r>
              <a:rPr lang="en-US" dirty="0" smtClean="0"/>
              <a:t> </a:t>
            </a:r>
            <a:r>
              <a:rPr lang="en-US" dirty="0"/>
              <a:t>network</a:t>
            </a:r>
          </a:p>
        </p:txBody>
      </p:sp>
      <p:cxnSp>
        <p:nvCxnSpPr>
          <p:cNvPr id="6" name="Straight Connector 5"/>
          <p:cNvCxnSpPr>
            <a:stCxn id="3" idx="1"/>
          </p:cNvCxnSpPr>
          <p:nvPr/>
        </p:nvCxnSpPr>
        <p:spPr>
          <a:xfrm flipH="1" flipV="1">
            <a:off x="3702956" y="4062993"/>
            <a:ext cx="962726" cy="237580"/>
          </a:xfrm>
          <a:prstGeom prst="line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3689766" y="4052402"/>
            <a:ext cx="389372" cy="105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3458028" y="3866076"/>
            <a:ext cx="579274" cy="1599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163557" y="4121195"/>
            <a:ext cx="14276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Direct </a:t>
            </a:r>
            <a:r>
              <a:rPr lang="en-US" smtClean="0">
                <a:solidFill>
                  <a:srgbClr val="FF0000"/>
                </a:solidFill>
              </a:rPr>
              <a:t>Device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Connection</a:t>
            </a:r>
          </a:p>
        </p:txBody>
      </p:sp>
      <p:cxnSp>
        <p:nvCxnSpPr>
          <p:cNvPr id="13" name="Straight Connector 12"/>
          <p:cNvCxnSpPr>
            <a:cxnSpLocks/>
          </p:cNvCxnSpPr>
          <p:nvPr/>
        </p:nvCxnSpPr>
        <p:spPr>
          <a:xfrm flipH="1">
            <a:off x="2267235" y="4152029"/>
            <a:ext cx="721424" cy="4632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2268568" y="4642167"/>
            <a:ext cx="559086" cy="594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cxnSpLocks/>
          </p:cNvCxnSpPr>
          <p:nvPr/>
        </p:nvCxnSpPr>
        <p:spPr>
          <a:xfrm flipH="1">
            <a:off x="2519577" y="4714819"/>
            <a:ext cx="324227" cy="4357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178910" y="4011924"/>
            <a:ext cx="14276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Direct Device</a:t>
            </a:r>
          </a:p>
          <a:p>
            <a:r>
              <a:rPr lang="en-US" dirty="0"/>
              <a:t>Connection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261141" y="2159494"/>
            <a:ext cx="16098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Direct Network</a:t>
            </a:r>
          </a:p>
          <a:p>
            <a:r>
              <a:rPr lang="en-US" dirty="0"/>
              <a:t>Connection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7389059" y="3089237"/>
            <a:ext cx="1247445" cy="9439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8636504" y="3079208"/>
            <a:ext cx="0" cy="4300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8636504" y="2605614"/>
            <a:ext cx="1137855" cy="9036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39" idx="3"/>
          </p:cNvCxnSpPr>
          <p:nvPr/>
        </p:nvCxnSpPr>
        <p:spPr>
          <a:xfrm>
            <a:off x="7496120" y="4319068"/>
            <a:ext cx="2395226" cy="184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0555843" y="3827258"/>
            <a:ext cx="1784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5G </a:t>
            </a:r>
            <a:r>
              <a:rPr lang="en-US" smtClean="0">
                <a:solidFill>
                  <a:srgbClr val="FF0000"/>
                </a:solidFill>
              </a:rPr>
              <a:t>CN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28" name="Picture 4" descr="Vivo Nex 3 Price in India, Specifications, Comparison (11th November 2020)"/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3582" y="3442063"/>
            <a:ext cx="443295" cy="743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2463421A-B6D4-412D-8A7F-2B4497BEEFBF}"/>
              </a:ext>
            </a:extLst>
          </p:cNvPr>
          <p:cNvGrpSpPr/>
          <p:nvPr/>
        </p:nvGrpSpPr>
        <p:grpSpPr>
          <a:xfrm>
            <a:off x="4665682" y="4133534"/>
            <a:ext cx="1093157" cy="371068"/>
            <a:chOff x="6934707" y="1406934"/>
            <a:chExt cx="1093157" cy="371068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E672C127-D6F1-4B88-A62E-C48CAF3749FD}"/>
                </a:ext>
              </a:extLst>
            </p:cNvPr>
            <p:cNvSpPr/>
            <p:nvPr/>
          </p:nvSpPr>
          <p:spPr>
            <a:xfrm>
              <a:off x="6934707" y="1406934"/>
              <a:ext cx="1093157" cy="33407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FED040E9-32C9-4632-A13D-0B52BB04BD55}"/>
                </a:ext>
              </a:extLst>
            </p:cNvPr>
            <p:cNvSpPr txBox="1"/>
            <p:nvPr/>
          </p:nvSpPr>
          <p:spPr>
            <a:xfrm>
              <a:off x="7186978" y="1408670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PE</a:t>
              </a:r>
              <a:endParaRPr lang="en-US" dirty="0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2C6F398B-35E8-4C45-9A43-C90180514648}"/>
              </a:ext>
            </a:extLst>
          </p:cNvPr>
          <p:cNvGrpSpPr/>
          <p:nvPr/>
        </p:nvGrpSpPr>
        <p:grpSpPr>
          <a:xfrm>
            <a:off x="5637015" y="3572046"/>
            <a:ext cx="1093157" cy="371068"/>
            <a:chOff x="6934707" y="1406934"/>
            <a:chExt cx="1093157" cy="371068"/>
          </a:xfrm>
        </p:grpSpPr>
        <p:sp>
          <p:nvSpPr>
            <p:cNvPr id="35" name="Rectangle: Rounded Corners 34">
              <a:extLst>
                <a:ext uri="{FF2B5EF4-FFF2-40B4-BE49-F238E27FC236}">
                  <a16:creationId xmlns:a16="http://schemas.microsoft.com/office/drawing/2014/main" id="{EE3BC08F-C8EC-4293-9C0E-73744FFE5F10}"/>
                </a:ext>
              </a:extLst>
            </p:cNvPr>
            <p:cNvSpPr/>
            <p:nvPr/>
          </p:nvSpPr>
          <p:spPr>
            <a:xfrm>
              <a:off x="6934707" y="1406934"/>
              <a:ext cx="1093157" cy="33407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DCB6A18F-7AC8-4F27-8AB6-4468F4866250}"/>
                </a:ext>
              </a:extLst>
            </p:cNvPr>
            <p:cNvSpPr txBox="1"/>
            <p:nvPr/>
          </p:nvSpPr>
          <p:spPr>
            <a:xfrm>
              <a:off x="7186978" y="1408670"/>
              <a:ext cx="5501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CPC</a:t>
              </a:r>
              <a:endParaRPr lang="en-US" dirty="0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0D66AF1A-A51D-48BC-B787-C0945E5F747D}"/>
              </a:ext>
            </a:extLst>
          </p:cNvPr>
          <p:cNvGrpSpPr/>
          <p:nvPr/>
        </p:nvGrpSpPr>
        <p:grpSpPr>
          <a:xfrm>
            <a:off x="6402963" y="4152029"/>
            <a:ext cx="1093157" cy="371068"/>
            <a:chOff x="6934707" y="1406934"/>
            <a:chExt cx="1093157" cy="371068"/>
          </a:xfrm>
        </p:grpSpPr>
        <p:sp>
          <p:nvSpPr>
            <p:cNvPr id="39" name="Rectangle: Rounded Corners 29">
              <a:extLst>
                <a:ext uri="{FF2B5EF4-FFF2-40B4-BE49-F238E27FC236}">
                  <a16:creationId xmlns:a16="http://schemas.microsoft.com/office/drawing/2014/main" id="{A6B104AB-B1B0-4C94-8657-FEAE3A2E2AFE}"/>
                </a:ext>
              </a:extLst>
            </p:cNvPr>
            <p:cNvSpPr/>
            <p:nvPr/>
          </p:nvSpPr>
          <p:spPr>
            <a:xfrm>
              <a:off x="6934707" y="1406934"/>
              <a:ext cx="1093157" cy="33407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F43A8DCA-CB86-4E0B-AF3F-425C902D6E5A}"/>
                </a:ext>
              </a:extLst>
            </p:cNvPr>
            <p:cNvSpPr txBox="1"/>
            <p:nvPr/>
          </p:nvSpPr>
          <p:spPr>
            <a:xfrm>
              <a:off x="7186978" y="1408670"/>
              <a:ext cx="5725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GPC</a:t>
              </a:r>
              <a:endParaRPr lang="en-US" dirty="0"/>
            </a:p>
          </p:txBody>
        </p: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F43A8DCA-CB86-4E0B-AF3F-425C902D6E5A}"/>
              </a:ext>
            </a:extLst>
          </p:cNvPr>
          <p:cNvSpPr txBox="1"/>
          <p:nvPr/>
        </p:nvSpPr>
        <p:spPr>
          <a:xfrm>
            <a:off x="1488808" y="5210405"/>
            <a:ext cx="1343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PIN element</a:t>
            </a:r>
            <a:endParaRPr lang="en-US" dirty="0"/>
          </a:p>
        </p:txBody>
      </p:sp>
      <p:pic>
        <p:nvPicPr>
          <p:cNvPr id="47" name="Picture 2" descr="Smart Plug Stock Illustrations – 2,838 Smart Plug Stock ..."/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590" y="4801669"/>
            <a:ext cx="544601" cy="544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4" descr="Smart+lighting+control+system Stock Illustrations, Images ...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092" y="5210405"/>
            <a:ext cx="802435" cy="864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5" name="Straight Arrow Connector 54"/>
          <p:cNvCxnSpPr>
            <a:cxnSpLocks/>
          </p:cNvCxnSpPr>
          <p:nvPr/>
        </p:nvCxnSpPr>
        <p:spPr>
          <a:xfrm flipV="1">
            <a:off x="5304441" y="4520272"/>
            <a:ext cx="109776" cy="10107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cxnSpLocks/>
          </p:cNvCxnSpPr>
          <p:nvPr/>
        </p:nvCxnSpPr>
        <p:spPr>
          <a:xfrm>
            <a:off x="5186238" y="5103836"/>
            <a:ext cx="124534" cy="381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cxnSpLocks/>
          </p:cNvCxnSpPr>
          <p:nvPr/>
        </p:nvCxnSpPr>
        <p:spPr>
          <a:xfrm flipH="1">
            <a:off x="4673130" y="5087909"/>
            <a:ext cx="493418" cy="8512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F43A8DCA-CB86-4E0B-AF3F-425C902D6E5A}"/>
              </a:ext>
            </a:extLst>
          </p:cNvPr>
          <p:cNvSpPr txBox="1"/>
          <p:nvPr/>
        </p:nvSpPr>
        <p:spPr>
          <a:xfrm>
            <a:off x="2587399" y="3067436"/>
            <a:ext cx="1343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PIN element</a:t>
            </a:r>
            <a:endParaRPr lang="en-US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43A8DCA-CB86-4E0B-AF3F-425C902D6E5A}"/>
              </a:ext>
            </a:extLst>
          </p:cNvPr>
          <p:cNvSpPr txBox="1"/>
          <p:nvPr/>
        </p:nvSpPr>
        <p:spPr>
          <a:xfrm>
            <a:off x="3823423" y="5025739"/>
            <a:ext cx="1343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PIN element</a:t>
            </a:r>
            <a:endParaRPr lang="en-US" dirty="0"/>
          </a:p>
        </p:txBody>
      </p:sp>
      <p:cxnSp>
        <p:nvCxnSpPr>
          <p:cNvPr id="44" name="Straight Arrow Connector 43"/>
          <p:cNvCxnSpPr>
            <a:cxnSpLocks/>
          </p:cNvCxnSpPr>
          <p:nvPr/>
        </p:nvCxnSpPr>
        <p:spPr>
          <a:xfrm>
            <a:off x="3258961" y="5736736"/>
            <a:ext cx="870745" cy="1564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cxnSpLocks/>
          </p:cNvCxnSpPr>
          <p:nvPr/>
        </p:nvCxnSpPr>
        <p:spPr>
          <a:xfrm flipV="1">
            <a:off x="3258961" y="5530980"/>
            <a:ext cx="430805" cy="1687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cxnSpLocks/>
            <a:endCxn id="43" idx="3"/>
          </p:cNvCxnSpPr>
          <p:nvPr/>
        </p:nvCxnSpPr>
        <p:spPr>
          <a:xfrm flipH="1" flipV="1">
            <a:off x="2831933" y="5395071"/>
            <a:ext cx="853597" cy="1603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26"/>
          <p:cNvCxnSpPr/>
          <p:nvPr/>
        </p:nvCxnSpPr>
        <p:spPr>
          <a:xfrm>
            <a:off x="3329485" y="3736829"/>
            <a:ext cx="5165306" cy="12087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24"/>
          <p:cNvCxnSpPr/>
          <p:nvPr/>
        </p:nvCxnSpPr>
        <p:spPr>
          <a:xfrm>
            <a:off x="8457845" y="4916248"/>
            <a:ext cx="0" cy="4300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26"/>
          <p:cNvCxnSpPr/>
          <p:nvPr/>
        </p:nvCxnSpPr>
        <p:spPr>
          <a:xfrm flipV="1">
            <a:off x="8470501" y="4415980"/>
            <a:ext cx="1137855" cy="9036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535616" y="3252102"/>
            <a:ext cx="17893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In</a:t>
            </a:r>
            <a:r>
              <a:rPr lang="en-US" smtClean="0"/>
              <a:t>Direct </a:t>
            </a:r>
            <a:r>
              <a:rPr lang="en-US" dirty="0"/>
              <a:t>Network</a:t>
            </a:r>
          </a:p>
          <a:p>
            <a:r>
              <a:rPr lang="en-US" dirty="0"/>
              <a:t>Connection</a:t>
            </a:r>
          </a:p>
        </p:txBody>
      </p:sp>
    </p:spTree>
    <p:extLst>
      <p:ext uri="{BB962C8B-B14F-4D97-AF65-F5344CB8AC3E}">
        <p14:creationId xmlns:p14="http://schemas.microsoft.com/office/powerpoint/2010/main" val="1872349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with FS_RESIDENT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Evolved Residential Gateway: </a:t>
            </a:r>
            <a:r>
              <a:rPr lang="en-US" dirty="0" smtClean="0"/>
              <a:t>a gateway between public operator network (fixed/mobile/cable) and a customer premises network within a residence, office or shop</a:t>
            </a:r>
          </a:p>
          <a:p>
            <a:r>
              <a:rPr lang="en-US" b="1" dirty="0" smtClean="0"/>
              <a:t>Premises Radio Access Station: </a:t>
            </a:r>
            <a:r>
              <a:rPr lang="en-US" dirty="0" smtClean="0"/>
              <a:t>a base station installed at a customer premises network primarily for use within the residence, office or shop.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Wearables (a PIN) can be used on a train, bus, in a car.  They don’t need a  public operator network to work – I can play music from my smartphone in a cave if I like.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528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83E6F-D824-442F-9E1B-F7BBED9BD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Proposal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B49BB-7F17-42C7-9E4E-CB2D29E4D4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Use terms in slide 4 “Suggested Definitions”</a:t>
            </a:r>
            <a:endParaRPr lang="nl-NL" dirty="0"/>
          </a:p>
          <a:p>
            <a:endParaRPr lang="nl-NL" dirty="0"/>
          </a:p>
          <a:p>
            <a:r>
              <a:rPr lang="en-GB" dirty="0" smtClean="0"/>
              <a:t>Rapporteur updates the terms in </a:t>
            </a:r>
            <a:r>
              <a:rPr lang="en-GB" dirty="0" err="1" smtClean="0"/>
              <a:t>usecases</a:t>
            </a:r>
            <a:r>
              <a:rPr lang="en-GB" dirty="0" smtClean="0"/>
              <a:t> in the TR between now and next SA1 meeting and provides a contribution for all to see.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1169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185B6FD968AC4F8244C98DADFCDDF2" ma:contentTypeVersion="13" ma:contentTypeDescription="Create a new document." ma:contentTypeScope="" ma:versionID="6eca325bee328bb82df5da6c275754a5">
  <xsd:schema xmlns:xsd="http://www.w3.org/2001/XMLSchema" xmlns:xs="http://www.w3.org/2001/XMLSchema" xmlns:p="http://schemas.microsoft.com/office/2006/metadata/properties" xmlns:ns3="71c5aaf6-e6ce-465b-b873-5148d2a4c105" xmlns:ns4="687e87d0-d0a8-4c48-8f94-14f0c67212c5" xmlns:ns5="b4d06219-a142-4c5f-be55-53f74cb980c7" targetNamespace="http://schemas.microsoft.com/office/2006/metadata/properties" ma:root="true" ma:fieldsID="912dfcd65fc60207ceb133d6c63615b5" ns3:_="" ns4:_="" ns5:_="">
    <xsd:import namespace="71c5aaf6-e6ce-465b-b873-5148d2a4c105"/>
    <xsd:import namespace="687e87d0-d0a8-4c48-8f94-14f0c67212c5"/>
    <xsd:import namespace="b4d06219-a142-4c5f-be55-53f74cb980c7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FastMetadata" minOccurs="0"/>
                <xsd:element ref="ns4:MediaServiceDateTake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7e87d0-d0a8-4c48-8f94-14f0c67212c5" elementFormDefault="qualified">
    <xsd:import namespace="http://schemas.microsoft.com/office/2006/documentManagement/types"/>
    <xsd:import namespace="http://schemas.microsoft.com/office/infopath/2007/PartnerControls"/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Metadata" ma:index="17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d06219-a142-4c5f-be55-53f74cb980c7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A79F3AF8-B8B2-4632-AA10-74ADA601A7B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397AB1-E43F-4E26-AC5A-A9D046E717D4}">
  <ds:schemaRefs>
    <ds:schemaRef ds:uri="687e87d0-d0a8-4c48-8f94-14f0c67212c5"/>
    <ds:schemaRef ds:uri="http://purl.org/dc/dcmitype/"/>
    <ds:schemaRef ds:uri="http://purl.org/dc/elements/1.1/"/>
    <ds:schemaRef ds:uri="http://www.w3.org/XML/1998/namespace"/>
    <ds:schemaRef ds:uri="71c5aaf6-e6ce-465b-b873-5148d2a4c105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b4d06219-a142-4c5f-be55-53f74cb980c7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CC562C4A-6E5D-435D-9A43-DD6B45EE35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87e87d0-d0a8-4c48-8f94-14f0c67212c5"/>
    <ds:schemaRef ds:uri="b4d06219-a142-4c5f-be55-53f74cb980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E7CB1F76-818B-44F1-858B-866DD7E60EBF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0C0EF990-AF39-4844-B32B-28B726341047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587</TotalTime>
  <Words>591</Words>
  <Application>Microsoft Office PowerPoint</Application>
  <PresentationFormat>와이드스크린</PresentationFormat>
  <Paragraphs>76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PINs Terminology</vt:lpstr>
      <vt:lpstr>What is a PIN</vt:lpstr>
      <vt:lpstr>Some PIN  questions</vt:lpstr>
      <vt:lpstr>Suggested definitions</vt:lpstr>
      <vt:lpstr>Pictorial view</vt:lpstr>
      <vt:lpstr>Pictorial view-v2</vt:lpstr>
      <vt:lpstr>Issues with FS_RESIDENT terms</vt:lpstr>
      <vt:lpstr>Proposal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Resident Terminology</dc:title>
  <dc:creator>Toon Norp</dc:creator>
  <cp:lastModifiedBy>20-11-16 v1</cp:lastModifiedBy>
  <cp:revision>32</cp:revision>
  <dcterms:created xsi:type="dcterms:W3CDTF">2020-11-11T10:56:16Z</dcterms:created>
  <dcterms:modified xsi:type="dcterms:W3CDTF">2020-11-17T06:06:33Z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0x01010083185B6FD968AC4F8244C98DADFCDDF2</vt:lpwstr>
  </property>
</Properties>
</file>