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315" r:id="rId3"/>
    <p:sldId id="323" r:id="rId4"/>
    <p:sldId id="326" r:id="rId5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46C664"/>
    <a:srgbClr val="72AF2F"/>
    <a:srgbClr val="5C88D0"/>
    <a:srgbClr val="B1D254"/>
    <a:srgbClr val="000000"/>
    <a:srgbClr val="72732F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81" autoAdjust="0"/>
    <p:restoredTop sz="94582" autoAdjust="0"/>
  </p:normalViewPr>
  <p:slideViewPr>
    <p:cSldViewPr snapToGrid="0">
      <p:cViewPr varScale="1">
        <p:scale>
          <a:sx n="98" d="100"/>
          <a:sy n="98" d="100"/>
        </p:scale>
        <p:origin x="-114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="" xmlns:a16="http://schemas.microsoft.com/office/drawing/2014/main" id="{7DDBF275-47C1-40B1-8416-C0571128172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="" xmlns:a16="http://schemas.microsoft.com/office/drawing/2014/main" id="{A4478DE1-733C-42C6-94A4-992B1B6C148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060BCA5-3B6B-4153-A304-19018F087EF2}" type="datetime1">
              <a:rPr lang="en-US"/>
              <a:pPr>
                <a:defRPr/>
              </a:pPr>
              <a:t>11/7/2019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="" xmlns:a16="http://schemas.microsoft.com/office/drawing/2014/main" id="{A1ECDF18-5613-4852-B860-062D1F4DFB5C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="" xmlns:a16="http://schemas.microsoft.com/office/drawing/2014/main" id="{729FE44A-D50D-49E6-A8ED-34B4FEE38003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F3984AA-CE69-4869-8AA8-6DB25886C63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2626841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="" xmlns:a16="http://schemas.microsoft.com/office/drawing/2014/main" id="{70DB9D52-3F31-466A-9009-8C21DE3332D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="" xmlns:a16="http://schemas.microsoft.com/office/drawing/2014/main" id="{9EC346BF-D932-4CEA-B0E9-9CEB91442E1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F33ACF41-CD99-4717-9C8A-780484B38268}" type="datetime1">
              <a:rPr lang="en-US"/>
              <a:pPr>
                <a:defRPr/>
              </a:pPr>
              <a:t>11/7/2019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="" xmlns:a16="http://schemas.microsoft.com/office/drawing/2014/main" id="{BB686DD4-BE17-4B28-AA4A-A76BF815F93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C6F8A255-EEC7-4644-B93E-7EAB8AFD430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="" xmlns:a16="http://schemas.microsoft.com/office/drawing/2014/main" id="{0716E0D1-AD3C-4FF0-863F-29487244D1E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="" xmlns:a16="http://schemas.microsoft.com/office/drawing/2014/main" id="{2C55E3DC-5E7F-4925-8297-A4C4D412AAD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B270BED3-1BA5-461C-9726-7646963A13BF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4877035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="" xmlns:a16="http://schemas.microsoft.com/office/drawing/2014/main" id="{AEB4AA32-6D7B-4AAF-993A-8646F3D09EE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F3D608BB-D107-4FA1-B9F9-B7F7B1A19C30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6147" name="Rectangle 2">
            <a:extLst>
              <a:ext uri="{FF2B5EF4-FFF2-40B4-BE49-F238E27FC236}">
                <a16:creationId xmlns="" xmlns:a16="http://schemas.microsoft.com/office/drawing/2014/main" id="{0C8A5695-AEF3-42BC-AC78-F622C7B6825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="" xmlns:a16="http://schemas.microsoft.com/office/drawing/2014/main" id="{BC7799D6-3B26-4E52-A407-95A0B00ACEF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="" xmlns:a16="http://schemas.microsoft.com/office/drawing/2014/main" id="{8B581368-A67D-4D12-912A-8CE77F508E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2724392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 sz="2800"/>
            </a:lvl1pPr>
            <a:lvl2pPr>
              <a:defRPr sz="2800"/>
            </a:lvl2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585424484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="" xmlns:a16="http://schemas.microsoft.com/office/drawing/2014/main" id="{BB66EDEB-EEFE-4964-B7AA-F98035AC3E1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13" y="6373813"/>
            <a:ext cx="8224837" cy="323850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333" dirty="0">
                <a:solidFill>
                  <a:schemeClr val="bg2"/>
                </a:solidFill>
                <a:latin typeface="Calibri" panose="020F0502020204030204" pitchFamily="34" charset="0"/>
              </a:rPr>
              <a:t>	SA1 #</a:t>
            </a:r>
            <a:r>
              <a:rPr lang="en-GB" altLang="en-US" sz="1333" dirty="0" smtClean="0">
                <a:solidFill>
                  <a:schemeClr val="bg2"/>
                </a:solidFill>
                <a:latin typeface="Calibri" panose="020F0502020204030204" pitchFamily="34" charset="0"/>
              </a:rPr>
              <a:t>88 </a:t>
            </a:r>
            <a:r>
              <a:rPr lang="en-GB" altLang="en-US" sz="1333" dirty="0">
                <a:solidFill>
                  <a:schemeClr val="bg2"/>
                </a:solidFill>
                <a:latin typeface="Calibri" panose="020F0502020204030204" pitchFamily="34" charset="0"/>
              </a:rPr>
              <a:t>– </a:t>
            </a:r>
            <a:r>
              <a:rPr lang="en-GB" altLang="en-US" sz="1333" dirty="0" smtClean="0">
                <a:solidFill>
                  <a:schemeClr val="bg2"/>
                </a:solidFill>
                <a:latin typeface="Calibri" panose="020F0502020204030204" pitchFamily="34" charset="0"/>
              </a:rPr>
              <a:t>Reno, NV, USA</a:t>
            </a:r>
            <a:endParaRPr lang="en-US" altLang="en-US" sz="1333" dirty="0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="" xmlns:a16="http://schemas.microsoft.com/office/drawing/2014/main" id="{01D31BDA-1EF6-4F82-8D68-27A39CD4EF7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="" xmlns:a16="http://schemas.microsoft.com/office/drawing/2014/main" id="{7761FC18-BE3D-46C1-B581-4145BCC66F1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>
            <a:extLst>
              <a:ext uri="{FF2B5EF4-FFF2-40B4-BE49-F238E27FC236}">
                <a16:creationId xmlns="" xmlns:a16="http://schemas.microsoft.com/office/drawing/2014/main" id="{31B40C16-44E3-4F55-9F72-9B8641A9312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2" name="Picture 10" descr="3GPP_TM_RD.jpg">
            <a:extLst>
              <a:ext uri="{FF2B5EF4-FFF2-40B4-BE49-F238E27FC236}">
                <a16:creationId xmlns="" xmlns:a16="http://schemas.microsoft.com/office/drawing/2014/main" id="{511251C4-5318-4210-BC5D-E220FC9AD25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>
            <a:extLst>
              <a:ext uri="{FF2B5EF4-FFF2-40B4-BE49-F238E27FC236}">
                <a16:creationId xmlns="" xmlns:a16="http://schemas.microsoft.com/office/drawing/2014/main" id="{41F7CA39-539E-4BED-815B-3C28D74B46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051318" y="6441118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</a:t>
            </a:r>
            <a:r>
              <a:rPr lang="en-GB" altLang="en-US" sz="1067" dirty="0" smtClean="0"/>
              <a:t>2019</a:t>
            </a:r>
            <a:endParaRPr lang="en-GB" altLang="en-US" sz="1067" dirty="0"/>
          </a:p>
        </p:txBody>
      </p:sp>
      <p:sp>
        <p:nvSpPr>
          <p:cNvPr id="12" name="Oval 11">
            <a:extLst>
              <a:ext uri="{FF2B5EF4-FFF2-40B4-BE49-F238E27FC236}">
                <a16:creationId xmlns="" xmlns:a16="http://schemas.microsoft.com/office/drawing/2014/main" id="{73D39A31-FA24-4348-8436-DE08B2F16E46}"/>
              </a:ext>
            </a:extLst>
          </p:cNvPr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7FBC18B1-7689-445B-B5BD-3F60AB20E67A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2" r:id="rId1"/>
    <p:sldLayoutId id="2147484141" r:id="rId2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6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="" xmlns:a16="http://schemas.microsoft.com/office/drawing/2014/main" id="{31E711D5-47E4-42DF-9C6E-16F2A2F16AC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120900" y="2301875"/>
            <a:ext cx="9290050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SA1 Process Improvement: Proposal for Tracking </a:t>
            </a:r>
            <a:r>
              <a:rPr lang="en-GB" sz="36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SA1’s LS-OUT Waiting for Feedback</a:t>
            </a:r>
            <a:endParaRPr lang="en-GB" sz="32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1">
            <a:extLst>
              <a:ext uri="{FF2B5EF4-FFF2-40B4-BE49-F238E27FC236}">
                <a16:creationId xmlns="" xmlns:a16="http://schemas.microsoft.com/office/drawing/2014/main" id="{CBA31362-0F5A-431D-95BD-5D4A346721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11425" y="3876675"/>
            <a:ext cx="8534400" cy="1019175"/>
          </a:xfrm>
        </p:spPr>
        <p:txBody>
          <a:bodyPr/>
          <a:lstStyle/>
          <a:p>
            <a:r>
              <a:rPr lang="en-GB" altLang="en-US" sz="2800" dirty="0" smtClean="0"/>
              <a:t>Ki-Dong Lee</a:t>
            </a:r>
          </a:p>
          <a:p>
            <a:r>
              <a:rPr lang="en-GB" altLang="en-US" sz="2800" i="1" dirty="0" smtClean="0"/>
              <a:t>LG </a:t>
            </a:r>
            <a:r>
              <a:rPr lang="en-GB" altLang="en-US" sz="2800" i="1" dirty="0"/>
              <a:t>Electronics Deutschland</a:t>
            </a:r>
            <a:endParaRPr lang="en-GB" altLang="en-US" sz="2800" i="1" dirty="0"/>
          </a:p>
        </p:txBody>
      </p:sp>
      <p:sp>
        <p:nvSpPr>
          <p:cNvPr id="5124" name="TextBox 1">
            <a:extLst>
              <a:ext uri="{FF2B5EF4-FFF2-40B4-BE49-F238E27FC236}">
                <a16:creationId xmlns="" xmlns:a16="http://schemas.microsoft.com/office/drawing/2014/main" id="{5F47E041-656C-46E3-9D19-CFF6EDAAA2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239713"/>
            <a:ext cx="29840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37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Blip>
                <a:blip r:embed="rId4"/>
              </a:buBlip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Blip>
                <a:blip r:embed="rId5"/>
              </a:buBlip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sz="1600" b="1" dirty="0"/>
              <a:t>3GPP TSG-SA WG1 Meeting #</a:t>
            </a:r>
            <a:r>
              <a:rPr lang="en-GB" sz="1600" b="1" dirty="0" smtClean="0"/>
              <a:t>88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sz="1600" b="1" dirty="0" smtClean="0"/>
              <a:t>Reno, NV, USA, 18 </a:t>
            </a:r>
            <a:r>
              <a:rPr lang="en-GB" sz="1600" b="1" dirty="0"/>
              <a:t>- </a:t>
            </a:r>
            <a:r>
              <a:rPr lang="en-GB" sz="1600" b="1" dirty="0" smtClean="0"/>
              <a:t>22 Nov. </a:t>
            </a:r>
            <a:r>
              <a:rPr lang="en-GB" sz="1600" b="1" dirty="0"/>
              <a:t>2019</a:t>
            </a:r>
            <a:endParaRPr lang="en-US" altLang="en-US" sz="1600" dirty="0">
              <a:latin typeface="BrowalliaUPC" panose="020B0604020202020204" pitchFamily="34" charset="-34"/>
              <a:cs typeface="BrowalliaUPC" panose="020B0604020202020204" pitchFamily="34" charset="-34"/>
            </a:endParaRPr>
          </a:p>
        </p:txBody>
      </p:sp>
      <p:sp>
        <p:nvSpPr>
          <p:cNvPr id="5" name="TextBox 1">
            <a:extLst>
              <a:ext uri="{FF2B5EF4-FFF2-40B4-BE49-F238E27FC236}">
                <a16:creationId xmlns="" xmlns:a16="http://schemas.microsoft.com/office/drawing/2014/main" id="{5F47E041-656C-46E3-9D19-CFF6EDAAA2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1" y="239711"/>
            <a:ext cx="325121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37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Blip>
                <a:blip r:embed="rId4"/>
              </a:buBlip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Blip>
                <a:blip r:embed="rId5"/>
              </a:buBlip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24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Tdoc#: </a:t>
            </a:r>
            <a:r>
              <a:rPr lang="nl-NL" altLang="nl-NL" sz="24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S1-193034 </a:t>
            </a:r>
            <a:r>
              <a:rPr lang="nl-NL" altLang="nl-NL" sz="16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(rev. of S1-192285)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nl-NL" altLang="en-US" sz="24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Agenda item: </a:t>
            </a:r>
            <a:r>
              <a:rPr lang="nl-NL" altLang="en-US" sz="2400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11.3</a:t>
            </a:r>
            <a:endParaRPr lang="en-US" altLang="en-US" sz="1200" dirty="0">
              <a:latin typeface="BrowalliaUPC" panose="020B0604020202020204" pitchFamily="34" charset="-34"/>
              <a:cs typeface="BrowalliaUPC" panose="020B0604020202020204" pitchFamily="34" charset="-34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SA1’s outgoing LS’s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Types of </a:t>
            </a:r>
            <a:r>
              <a:rPr lang="en-US" u="sng" dirty="0" smtClean="0"/>
              <a:t>outgoing</a:t>
            </a:r>
            <a:r>
              <a:rPr lang="en-US" dirty="0" smtClean="0"/>
              <a:t> LS’s from </a:t>
            </a:r>
            <a:r>
              <a:rPr lang="en-US" dirty="0" smtClean="0"/>
              <a:t>SA1 (examples)</a:t>
            </a:r>
          </a:p>
          <a:p>
            <a:pPr lvl="1"/>
            <a:r>
              <a:rPr lang="en-US" dirty="0" smtClean="0"/>
              <a:t>Type 1 - Reply LS (with no specific request from SA1)</a:t>
            </a:r>
          </a:p>
          <a:p>
            <a:pPr lvl="1"/>
            <a:r>
              <a:rPr lang="en-US" dirty="0" smtClean="0"/>
              <a:t>Type </a:t>
            </a:r>
            <a:r>
              <a:rPr lang="en-US" dirty="0" smtClean="0"/>
              <a:t>2 - </a:t>
            </a:r>
            <a:r>
              <a:rPr lang="en-US" dirty="0" smtClean="0"/>
              <a:t>FYI-type</a:t>
            </a:r>
            <a:endParaRPr lang="en-US" dirty="0" smtClean="0"/>
          </a:p>
          <a:p>
            <a:pPr lvl="1"/>
            <a:r>
              <a:rPr lang="en-US" u="sng" dirty="0" smtClean="0">
                <a:solidFill>
                  <a:srgbClr val="2A6EA8"/>
                </a:solidFill>
              </a:rPr>
              <a:t>Type 3</a:t>
            </a:r>
            <a:r>
              <a:rPr lang="en-US" dirty="0" smtClean="0"/>
              <a:t> </a:t>
            </a:r>
            <a:r>
              <a:rPr lang="en-US" dirty="0" smtClean="0"/>
              <a:t>–LS </a:t>
            </a:r>
            <a:r>
              <a:rPr lang="en-US" dirty="0" smtClean="0"/>
              <a:t>Requesting Feedback:</a:t>
            </a:r>
          </a:p>
          <a:p>
            <a:pPr lvl="2"/>
            <a:r>
              <a:rPr lang="en-US" dirty="0" smtClean="0"/>
              <a:t>Type 3a: Feedback-if-any</a:t>
            </a:r>
          </a:p>
          <a:p>
            <a:pPr lvl="2"/>
            <a:r>
              <a:rPr lang="en-US" u="sng" dirty="0" smtClean="0">
                <a:solidFill>
                  <a:srgbClr val="2A6EA8"/>
                </a:solidFill>
              </a:rPr>
              <a:t>Type 3b</a:t>
            </a:r>
            <a:r>
              <a:rPr lang="en-US" dirty="0" smtClean="0"/>
              <a:t>: Feedback: this may be considered </a:t>
            </a:r>
            <a:r>
              <a:rPr lang="en-US" dirty="0" smtClean="0">
                <a:solidFill>
                  <a:srgbClr val="FF0000"/>
                </a:solidFill>
              </a:rPr>
              <a:t>important</a:t>
            </a:r>
            <a:r>
              <a:rPr lang="en-US" dirty="0" smtClean="0"/>
              <a:t> to characterize/finalize a specific point of topic/issue of a Study/Normative Work</a:t>
            </a:r>
          </a:p>
          <a:p>
            <a:pPr lvl="2"/>
            <a:endParaRPr lang="en-US" dirty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1" y="6019800"/>
            <a:ext cx="181812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LS: Liaison Statement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227206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Considerations: Cause and Expected Feedback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Cause and Expected </a:t>
            </a:r>
            <a:r>
              <a:rPr lang="en-US" dirty="0"/>
              <a:t>Feedback of Type3b LS</a:t>
            </a:r>
          </a:p>
          <a:p>
            <a:pPr lvl="1"/>
            <a:r>
              <a:rPr lang="en-US" dirty="0" smtClean="0"/>
              <a:t>Please refer to S1-192285 for details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721951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Proposal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Objective: trace </a:t>
            </a:r>
            <a:r>
              <a:rPr lang="en-US" dirty="0" smtClean="0"/>
              <a:t>“SA1’s LS-OUT waiting for important feedback” to complete Study/Work</a:t>
            </a:r>
            <a:endParaRPr lang="en-US" dirty="0" smtClean="0"/>
          </a:p>
          <a:p>
            <a:r>
              <a:rPr lang="en-US" b="1" dirty="0" smtClean="0"/>
              <a:t>Proposal</a:t>
            </a:r>
            <a:endParaRPr lang="en-US" b="1" dirty="0" smtClean="0"/>
          </a:p>
          <a:p>
            <a:pPr marL="1123950" lvl="1" indent="-514350">
              <a:buFont typeface="+mj-lt"/>
              <a:buAutoNum type="arabicPeriod"/>
            </a:pPr>
            <a:r>
              <a:rPr lang="en-US" dirty="0" smtClean="0"/>
              <a:t>Appoint a delegate: responsible for status summary </a:t>
            </a:r>
            <a:r>
              <a:rPr lang="en-US" dirty="0" err="1" smtClean="0"/>
              <a:t>tdoc</a:t>
            </a:r>
            <a:endParaRPr lang="en-US" dirty="0" smtClean="0"/>
          </a:p>
          <a:p>
            <a:pPr marL="1123950" lvl="1" indent="-514350">
              <a:buFont typeface="+mj-lt"/>
              <a:buAutoNum type="arabicPeriod"/>
            </a:pPr>
            <a:r>
              <a:rPr lang="en-US" dirty="0" smtClean="0"/>
              <a:t>What appointee should </a:t>
            </a:r>
            <a:r>
              <a:rPr lang="en-US" dirty="0" smtClean="0"/>
              <a:t>do (at each meeting): </a:t>
            </a:r>
            <a:endParaRPr lang="en-US" dirty="0" smtClean="0"/>
          </a:p>
          <a:p>
            <a:pPr lvl="2"/>
            <a:r>
              <a:rPr lang="en-US" dirty="0" smtClean="0"/>
              <a:t>To update/report </a:t>
            </a:r>
            <a:r>
              <a:rPr lang="en-US" dirty="0" smtClean="0"/>
              <a:t>the List of SA1’s LS-OUT with feedback requested</a:t>
            </a:r>
            <a:endParaRPr lang="en-US" dirty="0" smtClean="0"/>
          </a:p>
          <a:p>
            <a:pPr marL="1123950" lvl="1" indent="-514350">
              <a:buFont typeface="+mj-lt"/>
              <a:buAutoNum type="arabicPeriod"/>
            </a:pPr>
            <a:r>
              <a:rPr lang="en-US" dirty="0"/>
              <a:t>Template for SA1’s LS-OUT list </a:t>
            </a:r>
            <a:r>
              <a:rPr lang="en-US" dirty="0" smtClean="0"/>
              <a:t>(</a:t>
            </a:r>
            <a:r>
              <a:rPr lang="en-US" b="1" i="1" dirty="0" smtClean="0"/>
              <a:t>S1-193035</a:t>
            </a:r>
            <a:r>
              <a:rPr lang="en-US" dirty="0" smtClean="0"/>
              <a:t>): </a:t>
            </a:r>
            <a:endParaRPr lang="en-US" dirty="0"/>
          </a:p>
          <a:p>
            <a:pPr lvl="2"/>
            <a:r>
              <a:rPr lang="en-US" dirty="0"/>
              <a:t>List of SA1’s LS-OUT </a:t>
            </a:r>
            <a:r>
              <a:rPr lang="en-US" dirty="0" err="1"/>
              <a:t>Tdocs</a:t>
            </a:r>
            <a:r>
              <a:rPr lang="en-US" dirty="0"/>
              <a:t> with feedback </a:t>
            </a:r>
            <a:r>
              <a:rPr lang="en-US" dirty="0" smtClean="0"/>
              <a:t>requested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198199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27841</TotalTime>
  <Words>196</Words>
  <Application>Microsoft Office PowerPoint</Application>
  <PresentationFormat>Custom</PresentationFormat>
  <Paragraphs>27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SA1 Process Improvement: Proposal for Tracking SA1’s LS-OUT Waiting for Feedback</vt:lpstr>
      <vt:lpstr>Types of SA1’s outgoing LS’s</vt:lpstr>
      <vt:lpstr>Considerations: Cause and Expected Feedback</vt:lpstr>
      <vt:lpstr>Proposal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kidong.lee</cp:lastModifiedBy>
  <cp:revision>1051</cp:revision>
  <dcterms:created xsi:type="dcterms:W3CDTF">2008-08-30T09:32:10Z</dcterms:created>
  <dcterms:modified xsi:type="dcterms:W3CDTF">2019-11-08T01:40:57Z</dcterms:modified>
</cp:coreProperties>
</file>