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257" r:id="rId2"/>
    <p:sldId id="264" r:id="rId3"/>
    <p:sldId id="268" r:id="rId4"/>
    <p:sldId id="262" r:id="rId5"/>
    <p:sldId id="261" r:id="rId6"/>
    <p:sldId id="260" r:id="rId7"/>
    <p:sldId id="265" r:id="rId8"/>
    <p:sldId id="266" r:id="rId9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22F636"/>
    <a:srgbClr val="003399"/>
    <a:srgbClr val="FF66CC"/>
    <a:srgbClr val="FF7C80"/>
    <a:srgbClr val="00FF00"/>
    <a:srgbClr val="FF0000"/>
    <a:srgbClr val="FFFF00"/>
    <a:srgbClr val="FFCC66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503" autoAdjust="0"/>
    <p:restoredTop sz="86401" autoAdjust="0"/>
  </p:normalViewPr>
  <p:slideViewPr>
    <p:cSldViewPr>
      <p:cViewPr varScale="1">
        <p:scale>
          <a:sx n="70" d="100"/>
          <a:sy n="70" d="100"/>
        </p:scale>
        <p:origin x="1144" y="56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 dirty="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 dirty="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616318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 dirty="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2337204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 dirty="0">
                <a:latin typeface="Times New Roman" pitchFamily="18" charset="0"/>
              </a:rPr>
              <a:t>1</a:t>
            </a:r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741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741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6160796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 dirty="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253515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 dirty="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1990742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150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1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151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126420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253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5968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/>
              <a:t>Click to edit Master subtitle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GB" altLang="zh-CN" dirty="0"/>
              <a:t>FS_EAV</a:t>
            </a:r>
            <a:r>
              <a:rPr lang="en-US" dirty="0" smtClean="0"/>
              <a:t> </a:t>
            </a:r>
            <a:r>
              <a:rPr lang="en-US" dirty="0"/>
              <a:t>Status Update</a:t>
            </a:r>
            <a:br>
              <a:rPr lang="en-US" dirty="0"/>
            </a:br>
            <a:r>
              <a:rPr lang="en-GB" altLang="zh-CN" sz="2800" dirty="0"/>
              <a:t>Study on enhancement for UAVs</a:t>
            </a:r>
            <a:endParaRPr lang="en-US" sz="2800" dirty="0">
              <a:solidFill>
                <a:srgbClr val="FF0000"/>
              </a:solidFill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err="1" smtClean="0"/>
              <a:t>Qun</a:t>
            </a:r>
            <a:r>
              <a:rPr lang="en-US" dirty="0" smtClean="0"/>
              <a:t> Wei</a:t>
            </a:r>
            <a:endParaRPr lang="en-US" dirty="0"/>
          </a:p>
          <a:p>
            <a:r>
              <a:rPr lang="en-US" dirty="0" smtClean="0"/>
              <a:t>China Unicom</a:t>
            </a:r>
            <a:endParaRPr lang="en-US" dirty="0"/>
          </a:p>
          <a:p>
            <a:r>
              <a:rPr lang="en-US" dirty="0" smtClean="0"/>
              <a:t>FS_EAV </a:t>
            </a:r>
            <a:r>
              <a:rPr lang="en-US" dirty="0"/>
              <a:t>Rapporteur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GB" b="1" dirty="0" smtClean="0"/>
              <a:t>S1-191269</a:t>
            </a:r>
            <a:endParaRPr lang="en-GB" b="1" dirty="0"/>
          </a:p>
          <a:p>
            <a:r>
              <a:rPr lang="en-GB" sz="1800" b="1" i="1" dirty="0">
                <a:solidFill>
                  <a:srgbClr val="0070C0"/>
                </a:solidFill>
                <a:ea typeface="MS Mincho" pitchFamily="49" charset="-128"/>
              </a:rPr>
              <a:t>(revision of </a:t>
            </a:r>
            <a:r>
              <a:rPr lang="en-GB" sz="1800" b="1" i="1" dirty="0" smtClean="0">
                <a:solidFill>
                  <a:srgbClr val="0070C0"/>
                </a:solidFill>
                <a:ea typeface="MS Mincho" pitchFamily="49" charset="-128"/>
              </a:rPr>
              <a:t>S1-19xxxx</a:t>
            </a:r>
            <a:r>
              <a:rPr lang="en-GB" sz="1800" b="1" i="1" dirty="0">
                <a:solidFill>
                  <a:srgbClr val="0070C0"/>
                </a:solidFill>
                <a:ea typeface="MS Mincho" pitchFamily="49" charset="-128"/>
              </a:rPr>
              <a:t>)</a:t>
            </a:r>
            <a:endParaRPr lang="en-GB" b="1" dirty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 dirty="0"/>
          </a:p>
        </p:txBody>
      </p:sp>
      <p:sp>
        <p:nvSpPr>
          <p:cNvPr id="4104" name="Oval Callout 1"/>
          <p:cNvSpPr>
            <a:spLocks noChangeArrowheads="1"/>
          </p:cNvSpPr>
          <p:nvPr/>
        </p:nvSpPr>
        <p:spPr bwMode="auto">
          <a:xfrm>
            <a:off x="900113" y="3789363"/>
            <a:ext cx="1584325" cy="904875"/>
          </a:xfrm>
          <a:prstGeom prst="wedgeEllipseCallout">
            <a:avLst>
              <a:gd name="adj1" fmla="val -39384"/>
              <a:gd name="adj2" fmla="val 105505"/>
            </a:avLst>
          </a:prstGeom>
          <a:solidFill>
            <a:srgbClr val="FFFF0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lIns="72000" tIns="44450" rIns="72000" bIns="44450">
            <a:spAutoFit/>
          </a:bodyPr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US" sz="1200" b="1" i="1" dirty="0"/>
              <a:t>Remember: present only slides 3, 6, 7</a:t>
            </a:r>
          </a:p>
        </p:txBody>
      </p:sp>
      <p:sp>
        <p:nvSpPr>
          <p:cNvPr id="9" name="Text Box 5">
            <a:extLst>
              <a:ext uri="{FF2B5EF4-FFF2-40B4-BE49-F238E27FC236}">
                <a16:creationId xmlns:a16="http://schemas.microsoft.com/office/drawing/2014/main" xmlns="" id="{56D33F64-028C-41BB-9219-915F89E8F7A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6291263"/>
            <a:ext cx="2920096" cy="5729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#</a:t>
            </a:r>
            <a:r>
              <a:rPr lang="en-GB" sz="1200" b="1" dirty="0" smtClean="0"/>
              <a:t>86</a:t>
            </a:r>
            <a:endParaRPr lang="en-GB" sz="1200" b="1" dirty="0"/>
          </a:p>
          <a:p>
            <a:pPr>
              <a:spcBef>
                <a:spcPct val="20000"/>
              </a:spcBef>
              <a:spcAft>
                <a:spcPts val="600"/>
              </a:spcAft>
            </a:pPr>
            <a:r>
              <a:rPr lang="en-US" sz="1200" dirty="0"/>
              <a:t>Suzhou, P. R. China, 6th-10th May 2019</a:t>
            </a:r>
            <a:endParaRPr lang="en-GB" sz="1200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D96F8899-0459-423F-9190-D4176C775A8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137" y="4316304"/>
            <a:ext cx="1752601" cy="1752601"/>
          </a:xfrm>
          <a:prstGeom prst="rect">
            <a:avLst/>
          </a:prstGeom>
        </p:spPr>
      </p:pic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dirty="0" smtClean="0"/>
              <a:t>FS_EAV</a:t>
            </a:r>
            <a:r>
              <a:rPr lang="en-GB" dirty="0" smtClean="0"/>
              <a:t> </a:t>
            </a:r>
            <a:r>
              <a:rPr lang="en-GB" dirty="0"/>
              <a:t>Status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dirty="0"/>
              <a:t>Is this a new WI? </a:t>
            </a:r>
            <a:r>
              <a:rPr lang="en-GB" dirty="0" smtClean="0"/>
              <a:t>&lt;yes&gt;</a:t>
            </a:r>
            <a:endParaRPr lang="en-GB" dirty="0"/>
          </a:p>
          <a:p>
            <a:endParaRPr lang="en-GB" dirty="0"/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2</a:t>
            </a:fld>
            <a:endParaRPr lang="en-GB" sz="1600" dirty="0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dirty="0" smtClean="0"/>
              <a:t>FS_EAV </a:t>
            </a:r>
            <a:r>
              <a:rPr lang="en-GB" dirty="0"/>
              <a:t>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Progress made at this meeting</a:t>
            </a:r>
          </a:p>
          <a:p>
            <a:pPr lvl="1">
              <a:defRPr/>
            </a:pPr>
            <a:r>
              <a:rPr lang="en-GB" dirty="0" smtClean="0"/>
              <a:t>TR is agreed to send to SA plenary for approval</a:t>
            </a:r>
          </a:p>
          <a:p>
            <a:pPr lvl="1">
              <a:defRPr/>
            </a:pPr>
            <a:r>
              <a:rPr lang="en-GB" dirty="0"/>
              <a:t>Complete Overview section</a:t>
            </a:r>
          </a:p>
          <a:p>
            <a:pPr lvl="1">
              <a:defRPr/>
            </a:pPr>
            <a:r>
              <a:rPr lang="en-GB" dirty="0"/>
              <a:t>Update Definition section</a:t>
            </a:r>
          </a:p>
          <a:p>
            <a:pPr lvl="1">
              <a:defRPr/>
            </a:pPr>
            <a:r>
              <a:rPr lang="en-GB" dirty="0"/>
              <a:t>Update Existed use cases &amp; potential requirements</a:t>
            </a:r>
          </a:p>
          <a:p>
            <a:pPr lvl="1">
              <a:defRPr/>
            </a:pPr>
            <a:r>
              <a:rPr lang="en-GB" dirty="0"/>
              <a:t>Consolidate requirements on KPIs, </a:t>
            </a:r>
            <a:r>
              <a:rPr lang="en-GB" dirty="0" err="1"/>
              <a:t>UxNB</a:t>
            </a:r>
            <a:r>
              <a:rPr lang="en-GB" dirty="0"/>
              <a:t>, Network exposure, Service restriction, C2 communication</a:t>
            </a:r>
          </a:p>
          <a:p>
            <a:pPr lvl="1">
              <a:defRPr/>
            </a:pPr>
            <a:endParaRPr lang="en-GB" dirty="0"/>
          </a:p>
          <a:p>
            <a:pPr>
              <a:defRPr/>
            </a:pPr>
            <a:r>
              <a:rPr lang="en-GB" dirty="0"/>
              <a:t>Work/Study Item Completion: </a:t>
            </a:r>
            <a:r>
              <a:rPr lang="en-GB" dirty="0" smtClean="0"/>
              <a:t>90%</a:t>
            </a:r>
            <a:endParaRPr lang="en-GB" dirty="0"/>
          </a:p>
          <a:p>
            <a:pPr>
              <a:defRPr/>
            </a:pPr>
            <a:r>
              <a:rPr lang="en-GB" dirty="0"/>
              <a:t>Draft TR </a:t>
            </a:r>
            <a:r>
              <a:rPr lang="en-GB" dirty="0" smtClean="0"/>
              <a:t>22.829 </a:t>
            </a:r>
            <a:r>
              <a:rPr lang="en-GB" dirty="0"/>
              <a:t>Completion: </a:t>
            </a:r>
            <a:r>
              <a:rPr lang="en-GB" dirty="0" smtClean="0"/>
              <a:t>90%</a:t>
            </a:r>
            <a:endParaRPr lang="en-GB" dirty="0"/>
          </a:p>
          <a:p>
            <a:pPr>
              <a:defRPr/>
            </a:pPr>
            <a:r>
              <a:rPr lang="en-GB" dirty="0"/>
              <a:t>Controversial issues</a:t>
            </a:r>
          </a:p>
          <a:p>
            <a:pPr lvl="1">
              <a:defRPr/>
            </a:pPr>
            <a:r>
              <a:rPr lang="en-GB" dirty="0"/>
              <a:t>none</a:t>
            </a:r>
          </a:p>
          <a:p>
            <a:pPr lvl="1">
              <a:defRPr/>
            </a:pPr>
            <a:endParaRPr lang="en-GB" dirty="0"/>
          </a:p>
          <a:p>
            <a:pPr lvl="2">
              <a:defRPr/>
            </a:pPr>
            <a:endParaRPr lang="en-GB" dirty="0"/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3</a:t>
            </a:fld>
            <a:endParaRPr lang="en-GB" sz="1600" dirty="0"/>
          </a:p>
        </p:txBody>
      </p:sp>
      <p:sp>
        <p:nvSpPr>
          <p:cNvPr id="4" name="Rectangle 1">
            <a:extLst>
              <a:ext uri="{FF2B5EF4-FFF2-40B4-BE49-F238E27FC236}">
                <a16:creationId xmlns:a16="http://schemas.microsoft.com/office/drawing/2014/main" xmlns="" id="{1226B6F7-829D-4E72-ADDD-9CD3C135609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97025" y="3141663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97634496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dirty="0" smtClean="0"/>
              <a:t>FS_EAV </a:t>
            </a:r>
            <a:r>
              <a:rPr lang="en-GB" dirty="0"/>
              <a:t>Meeting Time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Number of slots assigned at this meeting</a:t>
            </a:r>
          </a:p>
          <a:p>
            <a:pPr lvl="1">
              <a:defRPr/>
            </a:pPr>
            <a:r>
              <a:rPr lang="en-GB" dirty="0"/>
              <a:t>sum of plenary and drafting slots: </a:t>
            </a:r>
            <a:r>
              <a:rPr lang="en-GB" dirty="0"/>
              <a:t>4</a:t>
            </a:r>
            <a:endParaRPr lang="en-GB" dirty="0"/>
          </a:p>
          <a:p>
            <a:pPr>
              <a:defRPr/>
            </a:pPr>
            <a:r>
              <a:rPr lang="en-GB" dirty="0"/>
              <a:t>Number of slots requested for next meeting</a:t>
            </a:r>
          </a:p>
          <a:p>
            <a:pPr lvl="1">
              <a:defRPr/>
            </a:pPr>
            <a:r>
              <a:rPr lang="en-GB" dirty="0"/>
              <a:t>sum of plenary and drafting slots: </a:t>
            </a:r>
            <a:r>
              <a:rPr lang="en-GB" dirty="0" smtClean="0"/>
              <a:t>0</a:t>
            </a:r>
            <a:endParaRPr lang="en-GB" dirty="0"/>
          </a:p>
          <a:p>
            <a:pPr marL="457200" lvl="1" indent="0">
              <a:buFontTx/>
              <a:buNone/>
              <a:defRPr/>
            </a:pPr>
            <a:endParaRPr lang="en-GB" dirty="0"/>
          </a:p>
        </p:txBody>
      </p:sp>
      <p:sp>
        <p:nvSpPr>
          <p:cNvPr id="717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D59A3E26-8E2F-4957-8444-6639698F5844}" type="slidenum">
              <a:rPr lang="en-GB" sz="1600"/>
              <a:pPr/>
              <a:t>4</a:t>
            </a:fld>
            <a:endParaRPr lang="en-GB" sz="1600" dirty="0"/>
          </a:p>
        </p:txBody>
      </p:sp>
    </p:spTree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76672"/>
            <a:ext cx="6910387" cy="782637"/>
          </a:xfrm>
        </p:spPr>
        <p:txBody>
          <a:bodyPr/>
          <a:lstStyle/>
          <a:p>
            <a:r>
              <a:rPr lang="en-GB" dirty="0"/>
              <a:t>FS_</a:t>
            </a:r>
            <a:r>
              <a:rPr lang="en-US" dirty="0"/>
              <a:t> </a:t>
            </a:r>
            <a:r>
              <a:rPr lang="en-US" dirty="0" smtClean="0"/>
              <a:t>EAV</a:t>
            </a:r>
            <a:r>
              <a:rPr lang="en-GB" dirty="0" smtClean="0"/>
              <a:t> </a:t>
            </a:r>
            <a:r>
              <a:rPr lang="en-GB" dirty="0"/>
              <a:t>Completion 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569200" cy="5113337"/>
          </a:xfrm>
        </p:spPr>
        <p:txBody>
          <a:bodyPr/>
          <a:lstStyle/>
          <a:p>
            <a:pPr>
              <a:defRPr/>
            </a:pPr>
            <a:r>
              <a:rPr lang="en-GB" sz="2400" dirty="0"/>
              <a:t>Current expected dates to send TR to SA plenary:</a:t>
            </a:r>
          </a:p>
          <a:p>
            <a:pPr lvl="1">
              <a:defRPr/>
            </a:pPr>
            <a:r>
              <a:rPr lang="en-GB" sz="2000" dirty="0" smtClean="0"/>
              <a:t>For </a:t>
            </a:r>
            <a:r>
              <a:rPr lang="en-GB" sz="2000" dirty="0"/>
              <a:t>approval: </a:t>
            </a:r>
            <a:r>
              <a:rPr lang="en-GB" sz="2000" dirty="0" smtClean="0"/>
              <a:t>SA#84 </a:t>
            </a:r>
            <a:r>
              <a:rPr lang="en-GB" sz="2000" dirty="0"/>
              <a:t>(after SA1 #</a:t>
            </a:r>
            <a:r>
              <a:rPr lang="en-GB" sz="2000" dirty="0" smtClean="0"/>
              <a:t>86)</a:t>
            </a:r>
          </a:p>
          <a:p>
            <a:pPr>
              <a:defRPr/>
            </a:pPr>
            <a:r>
              <a:rPr lang="en-GB" sz="2400" dirty="0" smtClean="0"/>
              <a:t>Have these dates been changed at this meeting? </a:t>
            </a:r>
            <a:r>
              <a:rPr lang="en-GB" sz="2400" dirty="0" smtClean="0"/>
              <a:t>&lt;n&gt;</a:t>
            </a:r>
            <a:endParaRPr lang="en-GB" sz="2400" dirty="0" smtClean="0"/>
          </a:p>
          <a:p>
            <a:pPr lvl="1">
              <a:defRPr/>
            </a:pPr>
            <a:endParaRPr lang="en-GB" sz="2000" dirty="0"/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5</a:t>
            </a:fld>
            <a:endParaRPr lang="en-GB" sz="1600" dirty="0"/>
          </a:p>
        </p:txBody>
      </p:sp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7125865" cy="782637"/>
          </a:xfrm>
        </p:spPr>
        <p:txBody>
          <a:bodyPr/>
          <a:lstStyle/>
          <a:p>
            <a:r>
              <a:rPr lang="en-GB" dirty="0"/>
              <a:t>FS_</a:t>
            </a:r>
            <a:r>
              <a:rPr lang="en-US" dirty="0"/>
              <a:t> </a:t>
            </a:r>
            <a:r>
              <a:rPr lang="en-US" dirty="0" smtClean="0"/>
              <a:t>EAV </a:t>
            </a:r>
            <a:r>
              <a:rPr lang="en-GB" dirty="0"/>
              <a:t>Planning/Progress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Plan for TR completion at </a:t>
            </a:r>
            <a:r>
              <a:rPr lang="en-GB" dirty="0" smtClean="0"/>
              <a:t>SA1#87</a:t>
            </a:r>
            <a:endParaRPr lang="en-GB" dirty="0"/>
          </a:p>
          <a:p>
            <a:pPr lvl="1">
              <a:defRPr/>
            </a:pPr>
            <a:r>
              <a:rPr lang="en-GB" dirty="0" smtClean="0"/>
              <a:t>Editorial modifications</a:t>
            </a:r>
            <a:endParaRPr lang="en-GB" dirty="0" smtClean="0"/>
          </a:p>
          <a:p>
            <a:pPr>
              <a:defRPr/>
            </a:pPr>
            <a:endParaRPr lang="en-GB" dirty="0"/>
          </a:p>
          <a:p>
            <a:pPr>
              <a:defRPr/>
            </a:pPr>
            <a:endParaRPr lang="en-GB" dirty="0"/>
          </a:p>
          <a:p>
            <a:pPr marL="457200" lvl="1" indent="0">
              <a:buNone/>
              <a:defRPr/>
            </a:pPr>
            <a:endParaRPr lang="en-GB" dirty="0"/>
          </a:p>
          <a:p>
            <a:pPr lvl="1">
              <a:defRPr/>
            </a:pPr>
            <a:endParaRPr lang="en-GB" dirty="0"/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6</a:t>
            </a:fld>
            <a:endParaRPr lang="en-GB" sz="1600" dirty="0"/>
          </a:p>
        </p:txBody>
      </p:sp>
    </p:spTree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7269881" cy="782637"/>
          </a:xfrm>
        </p:spPr>
        <p:txBody>
          <a:bodyPr/>
          <a:lstStyle/>
          <a:p>
            <a:r>
              <a:rPr lang="en-GB" dirty="0"/>
              <a:t>FS_</a:t>
            </a:r>
            <a:r>
              <a:rPr lang="en-US" dirty="0"/>
              <a:t> </a:t>
            </a:r>
            <a:r>
              <a:rPr lang="en-US" dirty="0" smtClean="0"/>
              <a:t>EAV</a:t>
            </a:r>
            <a:r>
              <a:rPr lang="en-GB" dirty="0" smtClean="0"/>
              <a:t> </a:t>
            </a:r>
            <a:r>
              <a:rPr lang="en-GB" dirty="0"/>
              <a:t>Progress Estimate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Estimated percentage completion:</a:t>
            </a:r>
          </a:p>
          <a:p>
            <a:pPr lvl="1">
              <a:defRPr/>
            </a:pPr>
            <a:r>
              <a:rPr lang="en-GB" dirty="0"/>
              <a:t>now: 9</a:t>
            </a:r>
            <a:r>
              <a:rPr lang="en-GB" dirty="0" smtClean="0"/>
              <a:t>0%</a:t>
            </a:r>
            <a:endParaRPr lang="en-GB" dirty="0"/>
          </a:p>
          <a:p>
            <a:pPr lvl="1">
              <a:defRPr/>
            </a:pPr>
            <a:r>
              <a:rPr lang="en-GB" dirty="0"/>
              <a:t>Next meeting: </a:t>
            </a:r>
            <a:r>
              <a:rPr lang="en-GB" dirty="0" smtClean="0"/>
              <a:t>10</a:t>
            </a:r>
            <a:r>
              <a:rPr lang="en-GB" dirty="0"/>
              <a:t>0</a:t>
            </a:r>
            <a:r>
              <a:rPr lang="en-GB" dirty="0" smtClean="0"/>
              <a:t>%</a:t>
            </a:r>
            <a:endParaRPr lang="en-GB" dirty="0"/>
          </a:p>
        </p:txBody>
      </p:sp>
      <p:sp>
        <p:nvSpPr>
          <p:cNvPr id="1126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F59B023E-A29D-49F3-AE99-1C536680FE49}" type="slidenum">
              <a:rPr lang="en-GB" sz="1600"/>
              <a:pPr/>
              <a:t>7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7125865" cy="782637"/>
          </a:xfrm>
        </p:spPr>
        <p:txBody>
          <a:bodyPr/>
          <a:lstStyle/>
          <a:p>
            <a:r>
              <a:rPr lang="en-GB" dirty="0" smtClean="0"/>
              <a:t>FS_EAV </a:t>
            </a:r>
            <a:r>
              <a:rPr lang="en-GB" dirty="0"/>
              <a:t>Agreed documents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List of agreed documents at this meeting:</a:t>
            </a:r>
          </a:p>
          <a:p>
            <a:pPr>
              <a:defRPr/>
            </a:pPr>
            <a:endParaRPr lang="en-GB" dirty="0"/>
          </a:p>
        </p:txBody>
      </p:sp>
      <p:sp>
        <p:nvSpPr>
          <p:cNvPr id="1229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F9893AE-7564-4CB4-B923-A82F5AC5D67D}" type="slidenum">
              <a:rPr lang="en-GB" sz="1600"/>
              <a:pPr/>
              <a:t>8</a:t>
            </a:fld>
            <a:endParaRPr lang="en-GB" sz="160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94255095"/>
              </p:ext>
            </p:extLst>
          </p:nvPr>
        </p:nvGraphicFramePr>
        <p:xfrm>
          <a:off x="395289" y="1868940"/>
          <a:ext cx="8353424" cy="4626669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127070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70440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437831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kern="1200" dirty="0" smtClean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Arial"/>
                        </a:rPr>
                        <a:t>S1-191531</a:t>
                      </a:r>
                      <a:endParaRPr lang="zh-CN" sz="900" kern="1200" dirty="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2F63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kern="120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Arial"/>
                        </a:rPr>
                        <a:t>China Unicom</a:t>
                      </a:r>
                      <a:endParaRPr lang="zh-CN" sz="900" kern="1200" dirty="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2F63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kern="120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Arial"/>
                        </a:rPr>
                        <a:t>Updated Definitions, symbols and abbreviations</a:t>
                      </a:r>
                      <a:endParaRPr lang="zh-CN" sz="900" kern="1200" dirty="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2F636"/>
                    </a:solidFill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kern="1200" dirty="0" smtClean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Arial"/>
                        </a:rPr>
                        <a:t>S1-191532</a:t>
                      </a:r>
                      <a:endParaRPr lang="zh-CN" sz="900" kern="1200" dirty="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2F63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kern="120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Arial"/>
                        </a:rPr>
                        <a:t>China Unicom</a:t>
                      </a:r>
                      <a:endParaRPr lang="zh-CN" sz="900" kern="1200" dirty="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2F63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kern="120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Arial"/>
                        </a:rPr>
                        <a:t>Overview of TR22.829</a:t>
                      </a:r>
                      <a:endParaRPr lang="zh-CN" sz="900" kern="1200" dirty="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2F636"/>
                    </a:solidFill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kern="1200" dirty="0" smtClean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Arial"/>
                        </a:rPr>
                        <a:t>S1-191548</a:t>
                      </a:r>
                      <a:endParaRPr lang="zh-CN" sz="900" kern="1200" dirty="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2F63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kern="120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Arial"/>
                        </a:rPr>
                        <a:t>Qualcomm Incorporated</a:t>
                      </a:r>
                      <a:endParaRPr lang="zh-CN" sz="900" kern="1200" dirty="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2F63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kern="120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Arial"/>
                        </a:rPr>
                        <a:t>Quality improvement of TR22.829 (FS_EAV)</a:t>
                      </a:r>
                      <a:endParaRPr lang="zh-CN" sz="900" kern="1200" dirty="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2F63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0640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kern="1200" dirty="0" smtClean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Arial"/>
                        </a:rPr>
                        <a:t>S1-191025</a:t>
                      </a:r>
                      <a:endParaRPr lang="zh-CN" sz="900" kern="1200" dirty="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2F63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kern="120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Arial"/>
                        </a:rPr>
                        <a:t>ZTE</a:t>
                      </a:r>
                      <a:endParaRPr lang="zh-CN" sz="900" kern="1200" dirty="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2F63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Arial"/>
                        </a:rPr>
                        <a:t>FS_EAV rename UBS to </a:t>
                      </a:r>
                      <a:r>
                        <a:rPr lang="en-US" sz="900" kern="1200" dirty="0" err="1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Arial"/>
                        </a:rPr>
                        <a:t>UxNB</a:t>
                      </a:r>
                      <a:endParaRPr lang="zh-CN" sz="900" kern="1200" dirty="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2F63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kern="120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Arial"/>
                        </a:rPr>
                        <a:t>S1-191533</a:t>
                      </a:r>
                      <a:endParaRPr lang="zh-CN" sz="900" kern="1200" dirty="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2F63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kern="120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Arial"/>
                        </a:rPr>
                        <a:t>ZTE</a:t>
                      </a:r>
                      <a:endParaRPr lang="zh-CN" sz="900" kern="1200" dirty="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2F63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Arial"/>
                        </a:rPr>
                        <a:t>FS_EAV Changing UBS Position and Terminating UBS</a:t>
                      </a:r>
                      <a:endParaRPr lang="zh-CN" sz="900" kern="1200" dirty="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2F636"/>
                    </a:solidFill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kern="120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Arial"/>
                        </a:rPr>
                        <a:t>S1-191436</a:t>
                      </a:r>
                      <a:endParaRPr lang="zh-CN" sz="900" kern="1200" dirty="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2F63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kern="120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Arial"/>
                        </a:rPr>
                        <a:t>Intel</a:t>
                      </a:r>
                      <a:endParaRPr lang="zh-CN" sz="900" kern="1200" dirty="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2F63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kern="120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Arial"/>
                        </a:rPr>
                        <a:t>Update Use Case 5.3 for C2 Communication KPI</a:t>
                      </a:r>
                      <a:endParaRPr lang="zh-CN" sz="900" kern="1200" dirty="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2F636"/>
                    </a:solidFill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kern="1200" dirty="0" smtClean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Arial"/>
                        </a:rPr>
                        <a:t>S1-191620</a:t>
                      </a:r>
                      <a:endParaRPr lang="zh-CN" sz="900" kern="1200" dirty="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2F63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kern="120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Arial"/>
                        </a:rPr>
                        <a:t>China Unicom</a:t>
                      </a:r>
                      <a:endParaRPr lang="zh-CN" sz="900" kern="1200" dirty="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2F63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kern="120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Arial"/>
                        </a:rPr>
                        <a:t>Uplink High Bandwidth charging and UAV Management</a:t>
                      </a:r>
                      <a:endParaRPr lang="zh-CN" sz="900" kern="1200" dirty="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2F636"/>
                    </a:solidFill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kern="1200" dirty="0" smtClean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Arial"/>
                        </a:rPr>
                        <a:t>S1-191621</a:t>
                      </a:r>
                      <a:endParaRPr lang="zh-CN" sz="900" kern="1200" dirty="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2F63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kern="120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Arial"/>
                        </a:rPr>
                        <a:t>China Unicom</a:t>
                      </a:r>
                      <a:endParaRPr lang="zh-CN" sz="900" kern="120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2F63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kern="120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Arial"/>
                        </a:rPr>
                        <a:t>Location and Charging of UAV</a:t>
                      </a:r>
                      <a:endParaRPr lang="zh-CN" sz="900" kern="1200" dirty="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2F636"/>
                    </a:solidFill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kern="120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Arial"/>
                        </a:rPr>
                        <a:t>S1-191536</a:t>
                      </a:r>
                      <a:endParaRPr lang="zh-CN" sz="900" kern="1200" dirty="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2F63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kern="120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Arial"/>
                        </a:rPr>
                        <a:t>LG Electronics</a:t>
                      </a:r>
                      <a:endParaRPr lang="zh-CN" sz="900" kern="120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2F63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kern="120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Arial"/>
                        </a:rPr>
                        <a:t>Update of section 5.6</a:t>
                      </a:r>
                      <a:endParaRPr lang="zh-CN" sz="900" kern="1200" dirty="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2F636"/>
                    </a:solidFill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kern="1200" dirty="0" smtClean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Arial"/>
                        </a:rPr>
                        <a:t>S1-191622</a:t>
                      </a:r>
                      <a:endParaRPr lang="zh-CN" sz="900" kern="1200" dirty="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2F63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kern="120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Arial"/>
                        </a:rPr>
                        <a:t>China Unicom</a:t>
                      </a:r>
                      <a:endParaRPr lang="zh-CN" sz="900" kern="120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2F63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kern="120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Arial"/>
                        </a:rPr>
                        <a:t>Supplement of UAV service availability</a:t>
                      </a:r>
                      <a:endParaRPr lang="zh-CN" sz="900" kern="1200" dirty="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2F636"/>
                    </a:solidFill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kern="120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Arial"/>
                        </a:rPr>
                        <a:t>S1-191442</a:t>
                      </a:r>
                      <a:endParaRPr lang="zh-CN" sz="900" kern="1200" dirty="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2F63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kern="120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Arial"/>
                        </a:rPr>
                        <a:t>ZTE</a:t>
                      </a:r>
                      <a:endParaRPr lang="zh-CN" sz="900" kern="1200" dirty="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2F63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Arial"/>
                        </a:rPr>
                        <a:t>FS_EAV Changing UAV Controller</a:t>
                      </a:r>
                      <a:endParaRPr lang="zh-CN" sz="900" kern="1200" dirty="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2F636"/>
                    </a:solidFill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kern="120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Arial"/>
                        </a:rPr>
                        <a:t>S1-191538</a:t>
                      </a:r>
                      <a:endParaRPr lang="zh-CN" sz="900" kern="1200" dirty="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2F63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kern="120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Arial"/>
                        </a:rPr>
                        <a:t>InterDigital, Verizon</a:t>
                      </a:r>
                      <a:endParaRPr lang="zh-CN" sz="900" kern="120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2F63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kern="120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Arial"/>
                        </a:rPr>
                        <a:t>KPIs for UAV control</a:t>
                      </a:r>
                      <a:endParaRPr lang="zh-CN" sz="900" kern="1200" dirty="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2F636"/>
                    </a:solidFill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kern="120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Arial"/>
                        </a:rPr>
                        <a:t>S1-191541</a:t>
                      </a:r>
                      <a:endParaRPr lang="zh-CN" sz="900" kern="1200" dirty="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2F63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kern="120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Arial"/>
                        </a:rPr>
                        <a:t>China Unicom</a:t>
                      </a:r>
                      <a:endParaRPr lang="zh-CN" sz="900" kern="1200" dirty="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2F63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kern="120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Arial"/>
                        </a:rPr>
                        <a:t>Additional considerations of TR22.829</a:t>
                      </a:r>
                      <a:endParaRPr lang="zh-CN" sz="900" kern="1200" dirty="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2F636"/>
                    </a:solidFill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kern="1200" dirty="0" smtClean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Arial"/>
                        </a:rPr>
                        <a:t>S1-191623</a:t>
                      </a:r>
                      <a:endParaRPr lang="zh-CN" sz="900" kern="1200" dirty="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2F63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kern="120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Arial"/>
                        </a:rPr>
                        <a:t>ZTE, China Unicom, </a:t>
                      </a:r>
                      <a:r>
                        <a:rPr lang="en-GB" sz="900" kern="1200" dirty="0" err="1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Arial"/>
                        </a:rPr>
                        <a:t>HuaWei</a:t>
                      </a:r>
                      <a:r>
                        <a:rPr lang="en-GB" sz="900" kern="120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Arial"/>
                        </a:rPr>
                        <a:t>, CATT</a:t>
                      </a:r>
                      <a:endParaRPr lang="zh-CN" sz="900" kern="1200" dirty="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2F63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kern="120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Arial"/>
                        </a:rPr>
                        <a:t>FS_EAV consolidated potential requirements for UBS related</a:t>
                      </a:r>
                      <a:endParaRPr lang="zh-CN" sz="900" kern="1200" dirty="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2F636"/>
                    </a:solidFill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kern="1200" dirty="0" smtClean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Arial"/>
                        </a:rPr>
                        <a:t>S1-191624</a:t>
                      </a:r>
                      <a:endParaRPr lang="zh-CN" sz="900" kern="1200" dirty="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2F63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kern="120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Arial"/>
                        </a:rPr>
                        <a:t>CATT, China Unicom, ZTE, Huawei</a:t>
                      </a:r>
                      <a:endParaRPr lang="zh-CN" sz="900" kern="120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2F63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kern="120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Arial"/>
                        </a:rPr>
                        <a:t>the consolidated requirements of service restriction for UAV</a:t>
                      </a:r>
                      <a:endParaRPr lang="zh-CN" sz="900" kern="1200" dirty="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2F636"/>
                    </a:solidFill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kern="1200" dirty="0" smtClean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Arial"/>
                        </a:rPr>
                        <a:t>S1-191625</a:t>
                      </a:r>
                      <a:endParaRPr lang="zh-CN" sz="900" kern="1200" dirty="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2F63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kern="120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Arial"/>
                        </a:rPr>
                        <a:t>China Unicom, Huawei, ZTE, CATT</a:t>
                      </a:r>
                      <a:endParaRPr lang="zh-CN" sz="900" kern="1200" dirty="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2F63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kern="120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Arial"/>
                        </a:rPr>
                        <a:t>EAV Consolidated Requirements-UAV KPIs</a:t>
                      </a:r>
                      <a:endParaRPr lang="zh-CN" sz="900" kern="1200" dirty="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2F636"/>
                    </a:solidFill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kern="120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Arial"/>
                        </a:rPr>
                        <a:t>S1-191545</a:t>
                      </a:r>
                      <a:endParaRPr lang="zh-CN" sz="900" kern="1200" dirty="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2F63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kern="120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Arial"/>
                        </a:rPr>
                        <a:t>China Unicom, Huawei, ZTE, CATT</a:t>
                      </a:r>
                      <a:endParaRPr lang="zh-CN" sz="900" kern="1200" dirty="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2F63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kern="120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Arial"/>
                        </a:rPr>
                        <a:t>EAV Consolidated Requirements – Network Exposure</a:t>
                      </a:r>
                      <a:endParaRPr lang="zh-CN" sz="900" kern="1200" dirty="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2F636"/>
                    </a:solidFill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kern="120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Arial"/>
                        </a:rPr>
                        <a:t>S1-191450</a:t>
                      </a:r>
                      <a:endParaRPr lang="zh-CN" sz="900" kern="1200" dirty="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2F63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kern="120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Arial"/>
                        </a:rPr>
                        <a:t>China Unicom</a:t>
                      </a:r>
                      <a:endParaRPr lang="zh-CN" sz="900" kern="120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2F63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kern="120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Arial"/>
                        </a:rPr>
                        <a:t>Conclusions and Recommendations of TR22.829</a:t>
                      </a:r>
                      <a:endParaRPr lang="zh-CN" sz="900" kern="1200" dirty="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2F636"/>
                    </a:solidFill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kern="120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Arial"/>
                        </a:rPr>
                        <a:t>S1-191105</a:t>
                      </a:r>
                      <a:endParaRPr lang="zh-CN" sz="900" kern="1200" dirty="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2F63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kern="120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Arial"/>
                        </a:rPr>
                        <a:t>China Unicom</a:t>
                      </a:r>
                      <a:endParaRPr lang="zh-CN" sz="900" kern="120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2F63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kern="120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Arial"/>
                        </a:rPr>
                        <a:t>Editorial modification of TR 22.829</a:t>
                      </a:r>
                      <a:endParaRPr lang="zh-CN" sz="900" kern="1200" dirty="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2F636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36500536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483</TotalTime>
  <Words>423</Words>
  <Application>Microsoft Office PowerPoint</Application>
  <PresentationFormat>全屏显示(4:3)</PresentationFormat>
  <Paragraphs>116</Paragraphs>
  <Slides>8</Slides>
  <Notes>8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3" baseType="lpstr">
      <vt:lpstr>MS Mincho</vt:lpstr>
      <vt:lpstr>Arial</vt:lpstr>
      <vt:lpstr>Bookman Old Style</vt:lpstr>
      <vt:lpstr>Times New Roman</vt:lpstr>
      <vt:lpstr>Blank Presentation</vt:lpstr>
      <vt:lpstr>FS_EAV Status Update Study on enhancement for UAVs</vt:lpstr>
      <vt:lpstr>FS_EAV Status</vt:lpstr>
      <vt:lpstr>FS_EAV Progress</vt:lpstr>
      <vt:lpstr>FS_EAV Meeting Time</vt:lpstr>
      <vt:lpstr>FS_ EAV Completion Date</vt:lpstr>
      <vt:lpstr>FS_ EAV Planning/Progress</vt:lpstr>
      <vt:lpstr>FS_ EAV Progress Estimate</vt:lpstr>
      <vt:lpstr>FS_EAV Agreed documents</vt:lpstr>
    </vt:vector>
  </TitlesOfParts>
  <Company>MCC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许玲00005269</cp:lastModifiedBy>
  <cp:revision>387</cp:revision>
  <cp:lastPrinted>2000-01-14T10:02:55Z</cp:lastPrinted>
  <dcterms:created xsi:type="dcterms:W3CDTF">1999-11-22T09:19:47Z</dcterms:created>
  <dcterms:modified xsi:type="dcterms:W3CDTF">2019-05-10T07:46:45Z</dcterms:modified>
  <cp:category>Presentation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(2)1t20w4VTLuZjutyApjyntMLLDy+XEgIx5bsA8aPKrNqRpq8MhNHUInNqx6nuHvLYMNAw0wC/
ZKhUGWp2ygpP4/Vlusfv975glOPTybb5dsHxxJmKuE03/UoGUzKcCfr6Z3pY2RvuUxgbN5BR
bi2NI8+aoHQ7qvbqjqB/qN9X/8O+axO6vdraB0A52rYesWEWF+E0qdxqkglIrq5h7nOE3Jey
fzG4/6NLNt7T8Y/riH</vt:lpwstr>
  </property>
  <property fmtid="{D5CDD505-2E9C-101B-9397-08002B2CF9AE}" pid="3" name="_2015_ms_pID_7253431">
    <vt:lpwstr>MxmkXbO8pMtvDZkGnjDqc61mPr4vx0ip4YgcFMGMe566vSPP+RiBI7
RZJ7qX56SsYaQO8rQzeKZrGLPeCkoCfXmRNK4ZasHDlxGwMoouj9J3ixWhkpOLXlRVTZGycJ
VbJ/uBf/MMK/ZAQyLlfBRPRanFYCvVfwNX+gYw8K/wqQ+CBx7TYiJmEgK4ppFS+jsxF46ihq
0ORP19qb/S8SmNS7</vt:lpwstr>
  </property>
</Properties>
</file>