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1"/>
  </p:notesMasterIdLst>
  <p:handoutMasterIdLst>
    <p:handoutMasterId r:id="rId12"/>
  </p:handoutMasterIdLst>
  <p:sldIdLst>
    <p:sldId id="303" r:id="rId2"/>
    <p:sldId id="315" r:id="rId3"/>
    <p:sldId id="316" r:id="rId4"/>
    <p:sldId id="317" r:id="rId5"/>
    <p:sldId id="318" r:id="rId6"/>
    <p:sldId id="319" r:id="rId7"/>
    <p:sldId id="320" r:id="rId8"/>
    <p:sldId id="321" r:id="rId9"/>
    <p:sldId id="322" r:id="rId10"/>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 uri="{2D200454-40CA-4A62-9FC3-DE9A4176ACB9}">
      <p15:notesGuideLst xmlns=""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6C664"/>
    <a:srgbClr val="72AF2F"/>
    <a:srgbClr val="2A6EA8"/>
    <a:srgbClr val="5C88D0"/>
    <a:srgbClr val="B1D254"/>
    <a:srgbClr val="000000"/>
    <a:srgbClr val="72732F"/>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181" autoAdjust="0"/>
    <p:restoredTop sz="94582" autoAdjust="0"/>
  </p:normalViewPr>
  <p:slideViewPr>
    <p:cSldViewPr snapToGrid="0">
      <p:cViewPr varScale="1">
        <p:scale>
          <a:sx n="85" d="100"/>
          <a:sy n="85" d="100"/>
        </p:scale>
        <p:origin x="-84" y="-21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80" d="100"/>
          <a:sy n="80" d="100"/>
        </p:scale>
        <p:origin x="4014" y="9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 xmlns:a16="http://schemas.microsoft.com/office/drawing/2014/main" id="{7DDBF275-47C1-40B1-8416-C0571128172A}"/>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 xmlns:a16="http://schemas.microsoft.com/office/drawing/2014/main" id="{A4478DE1-733C-42C6-94A4-992B1B6C1487}"/>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2060BCA5-3B6B-4153-A304-19018F087EF2}" type="datetime1">
              <a:rPr lang="en-US"/>
              <a:pPr>
                <a:defRPr/>
              </a:pPr>
              <a:t>2/22/2019</a:t>
            </a:fld>
            <a:endParaRPr lang="en-US" dirty="0"/>
          </a:p>
        </p:txBody>
      </p:sp>
      <p:sp>
        <p:nvSpPr>
          <p:cNvPr id="9220" name="Rectangle 4">
            <a:extLst>
              <a:ext uri="{FF2B5EF4-FFF2-40B4-BE49-F238E27FC236}">
                <a16:creationId xmlns="" xmlns:a16="http://schemas.microsoft.com/office/drawing/2014/main" id="{A1ECDF18-5613-4852-B860-062D1F4DFB5C}"/>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 xmlns:a16="http://schemas.microsoft.com/office/drawing/2014/main" id="{729FE44A-D50D-49E6-A8ED-34B4FEE38003}"/>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F3984AA-CE69-4869-8AA8-6DB25886C639}" type="slidenum">
              <a:rPr lang="en-GB" altLang="en-US"/>
              <a:pPr>
                <a:defRPr/>
              </a:pPr>
              <a:t>‹#›</a:t>
            </a:fld>
            <a:endParaRPr lang="en-GB" altLang="en-US" dirty="0"/>
          </a:p>
        </p:txBody>
      </p:sp>
    </p:spTree>
    <p:extLst>
      <p:ext uri="{BB962C8B-B14F-4D97-AF65-F5344CB8AC3E}">
        <p14:creationId xmlns:p14="http://schemas.microsoft.com/office/powerpoint/2010/main" val="126268412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 xmlns:a16="http://schemas.microsoft.com/office/drawing/2014/main" id="{70DB9D52-3F31-466A-9009-8C21DE3332DE}"/>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 xmlns:a16="http://schemas.microsoft.com/office/drawing/2014/main" id="{9EC346BF-D932-4CEA-B0E9-9CEB91442E18}"/>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33ACF41-CD99-4717-9C8A-780484B38268}" type="datetime1">
              <a:rPr lang="en-US"/>
              <a:pPr>
                <a:defRPr/>
              </a:pPr>
              <a:t>2/22/2019</a:t>
            </a:fld>
            <a:endParaRPr lang="en-US" dirty="0"/>
          </a:p>
        </p:txBody>
      </p:sp>
      <p:sp>
        <p:nvSpPr>
          <p:cNvPr id="3076" name="Rectangle 4">
            <a:extLst>
              <a:ext uri="{FF2B5EF4-FFF2-40B4-BE49-F238E27FC236}">
                <a16:creationId xmlns="" xmlns:a16="http://schemas.microsoft.com/office/drawing/2014/main" id="{BB686DD4-BE17-4B28-AA4A-A76BF815F933}"/>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 xmlns:a16="http://schemas.microsoft.com/office/drawing/2014/main" id="{C6F8A255-EEC7-4644-B93E-7EAB8AFD4302}"/>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 xmlns:a16="http://schemas.microsoft.com/office/drawing/2014/main" id="{0716E0D1-AD3C-4FF0-863F-29487244D1EF}"/>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 xmlns:a16="http://schemas.microsoft.com/office/drawing/2014/main" id="{2C55E3DC-5E7F-4925-8297-A4C4D412AADC}"/>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B270BED3-1BA5-461C-9726-7646963A13BF}" type="slidenum">
              <a:rPr lang="en-GB" altLang="en-US"/>
              <a:pPr>
                <a:defRPr/>
              </a:pPr>
              <a:t>‹#›</a:t>
            </a:fld>
            <a:endParaRPr lang="en-GB" altLang="en-US" dirty="0"/>
          </a:p>
        </p:txBody>
      </p:sp>
    </p:spTree>
    <p:extLst>
      <p:ext uri="{BB962C8B-B14F-4D97-AF65-F5344CB8AC3E}">
        <p14:creationId xmlns:p14="http://schemas.microsoft.com/office/powerpoint/2010/main" val="348770357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 xmlns:a16="http://schemas.microsoft.com/office/drawing/2014/main" id="{AEB4AA32-6D7B-4AAF-993A-8646F3D09EE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F3D608BB-D107-4FA1-B9F9-B7F7B1A19C30}" type="slidenum">
              <a:rPr lang="en-GB" altLang="en-US" sz="1200" smtClean="0"/>
              <a:pPr>
                <a:spcBef>
                  <a:spcPct val="0"/>
                </a:spcBef>
              </a:pPr>
              <a:t>1</a:t>
            </a:fld>
            <a:endParaRPr lang="en-GB" altLang="en-US" sz="1200"/>
          </a:p>
        </p:txBody>
      </p:sp>
      <p:sp>
        <p:nvSpPr>
          <p:cNvPr id="6147" name="Rectangle 2">
            <a:extLst>
              <a:ext uri="{FF2B5EF4-FFF2-40B4-BE49-F238E27FC236}">
                <a16:creationId xmlns="" xmlns:a16="http://schemas.microsoft.com/office/drawing/2014/main" id="{0C8A5695-AEF3-42BC-AC78-F622C7B68258}"/>
              </a:ext>
            </a:extLst>
          </p:cNvPr>
          <p:cNvSpPr>
            <a:spLocks noGrp="1" noRot="1" noChangeAspect="1" noChangeArrowheads="1" noTextEdit="1"/>
          </p:cNvSpPr>
          <p:nvPr>
            <p:ph type="sldImg"/>
          </p:nvPr>
        </p:nvSpPr>
        <p:spPr>
          <a:xfrm>
            <a:off x="88900" y="742950"/>
            <a:ext cx="6621463" cy="3725863"/>
          </a:xfrm>
          <a:ln/>
        </p:spPr>
      </p:sp>
      <p:sp>
        <p:nvSpPr>
          <p:cNvPr id="6148" name="Rectangle 3">
            <a:extLst>
              <a:ext uri="{FF2B5EF4-FFF2-40B4-BE49-F238E27FC236}">
                <a16:creationId xmlns="" xmlns:a16="http://schemas.microsoft.com/office/drawing/2014/main" id="{BC7799D6-3B26-4E52-A407-95A0B00ACEF1}"/>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270BED3-1BA5-461C-9726-7646963A13BF}" type="slidenum">
              <a:rPr lang="en-GB" altLang="en-US" smtClean="0"/>
              <a:pPr>
                <a:defRPr/>
              </a:pPr>
              <a:t>6</a:t>
            </a:fld>
            <a:endParaRPr lang="en-GB" altLang="en-US" dirty="0"/>
          </a:p>
        </p:txBody>
      </p:sp>
    </p:spTree>
    <p:extLst>
      <p:ext uri="{BB962C8B-B14F-4D97-AF65-F5344CB8AC3E}">
        <p14:creationId xmlns:p14="http://schemas.microsoft.com/office/powerpoint/2010/main" val="12579212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57350" lvl="2" indent="-514350">
              <a:buFont typeface="+mj-lt"/>
              <a:buAutoNum type="alphaLcPeriod"/>
            </a:pPr>
            <a:r>
              <a:rPr lang="en-US" sz="1800" dirty="0" smtClean="0">
                <a:solidFill>
                  <a:srgbClr val="7030A0"/>
                </a:solidFill>
              </a:rPr>
              <a:t>Ex) AAA shall meet KPI BBB while </a:t>
            </a:r>
            <a:r>
              <a:rPr lang="en-US" sz="1800" b="1" dirty="0" smtClean="0">
                <a:solidFill>
                  <a:srgbClr val="7030A0"/>
                </a:solidFill>
              </a:rPr>
              <a:t>moving at a speed up to 200km/h </a:t>
            </a:r>
            <a:r>
              <a:rPr lang="en-US" sz="1800" dirty="0" smtClean="0">
                <a:solidFill>
                  <a:srgbClr val="7030A0"/>
                </a:solidFill>
              </a:rPr>
              <a:t>and </a:t>
            </a:r>
            <a:r>
              <a:rPr lang="en-US" sz="1800" b="1" dirty="0" smtClean="0">
                <a:solidFill>
                  <a:srgbClr val="7030A0"/>
                </a:solidFill>
              </a:rPr>
              <a:t>crossing cell boundaries</a:t>
            </a:r>
          </a:p>
          <a:p>
            <a:pPr marL="1657350" lvl="2" indent="-514350">
              <a:buFont typeface="+mj-lt"/>
              <a:buAutoNum type="alphaLcPeriod"/>
            </a:pPr>
            <a:r>
              <a:rPr lang="en-US" sz="1800" dirty="0" smtClean="0">
                <a:solidFill>
                  <a:srgbClr val="7030A0"/>
                </a:solidFill>
              </a:rPr>
              <a:t>Does this condition include “moving 200km/h but not crossing the boundaries (i.e., far inside a cell from the boundary)? </a:t>
            </a:r>
            <a:r>
              <a:rPr lang="en-US" sz="1800" smtClean="0">
                <a:solidFill>
                  <a:srgbClr val="7030A0"/>
                </a:solidFill>
              </a:rPr>
              <a:t>[while </a:t>
            </a:r>
            <a:r>
              <a:rPr lang="en-US" sz="1800" b="1" smtClean="0">
                <a:solidFill>
                  <a:srgbClr val="7030A0"/>
                </a:solidFill>
              </a:rPr>
              <a:t>moving at a speed up to 200km/h </a:t>
            </a:r>
            <a:r>
              <a:rPr lang="en-US" sz="1800" u="sng" smtClean="0">
                <a:solidFill>
                  <a:srgbClr val="7030A0"/>
                </a:solidFill>
              </a:rPr>
              <a:t>even when </a:t>
            </a:r>
            <a:r>
              <a:rPr lang="en-US" sz="1800" b="1" smtClean="0">
                <a:solidFill>
                  <a:srgbClr val="7030A0"/>
                </a:solidFill>
              </a:rPr>
              <a:t>crossing cell boundaries</a:t>
            </a:r>
            <a:r>
              <a:rPr lang="en-US" sz="1800" smtClean="0">
                <a:solidFill>
                  <a:srgbClr val="7030A0"/>
                </a:solidFill>
              </a:rPr>
              <a:t>]</a:t>
            </a:r>
          </a:p>
          <a:p>
            <a:endParaRPr lang="en-US"/>
          </a:p>
        </p:txBody>
      </p:sp>
      <p:sp>
        <p:nvSpPr>
          <p:cNvPr id="4" name="Slide Number Placeholder 3"/>
          <p:cNvSpPr>
            <a:spLocks noGrp="1"/>
          </p:cNvSpPr>
          <p:nvPr>
            <p:ph type="sldNum" sz="quarter" idx="10"/>
          </p:nvPr>
        </p:nvSpPr>
        <p:spPr/>
        <p:txBody>
          <a:bodyPr/>
          <a:lstStyle/>
          <a:p>
            <a:pPr>
              <a:defRPr/>
            </a:pPr>
            <a:fld id="{B270BED3-1BA5-461C-9726-7646963A13BF}" type="slidenum">
              <a:rPr lang="en-GB" altLang="en-US" smtClean="0"/>
              <a:pPr>
                <a:defRPr/>
              </a:pPr>
              <a:t>9</a:t>
            </a:fld>
            <a:endParaRPr lang="en-GB" altLang="en-US" dirty="0"/>
          </a:p>
        </p:txBody>
      </p:sp>
    </p:spTree>
    <p:extLst>
      <p:ext uri="{BB962C8B-B14F-4D97-AF65-F5344CB8AC3E}">
        <p14:creationId xmlns:p14="http://schemas.microsoft.com/office/powerpoint/2010/main" val="39814877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 xmlns:a16="http://schemas.microsoft.com/office/drawing/2014/main" id="{8B581368-A67D-4D12-912A-8CE77F508E0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152724392"/>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sz="2800"/>
            </a:lvl1pPr>
            <a:lvl2pPr>
              <a:defRPr sz="2800"/>
            </a:lvl2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585424484"/>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7"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 xmlns:a16="http://schemas.microsoft.com/office/drawing/2014/main" id="{BB66EDEB-EEFE-4964-B7AA-F98035AC3E14}"/>
              </a:ext>
            </a:extLst>
          </p:cNvPr>
          <p:cNvSpPr>
            <a:spLocks noChangeArrowheads="1"/>
          </p:cNvSpPr>
          <p:nvPr userDrawn="1"/>
        </p:nvSpPr>
        <p:spPr bwMode="auto">
          <a:xfrm>
            <a:off x="11113" y="6373813"/>
            <a:ext cx="8224837" cy="323850"/>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r>
              <a:rPr lang="en-GB" altLang="en-US" sz="1333" dirty="0">
                <a:solidFill>
                  <a:schemeClr val="bg2"/>
                </a:solidFill>
                <a:latin typeface="Calibri" panose="020F0502020204030204" pitchFamily="34" charset="0"/>
              </a:rPr>
              <a:t>	SA1 #85 – Tallinn, Estonia</a:t>
            </a:r>
            <a:endParaRPr lang="en-US" altLang="en-US" sz="1333" dirty="0">
              <a:solidFill>
                <a:schemeClr val="bg2"/>
              </a:solidFill>
              <a:latin typeface="Calibri" panose="020F0502020204030204" pitchFamily="34" charset="0"/>
            </a:endParaRPr>
          </a:p>
        </p:txBody>
      </p:sp>
      <p:sp>
        <p:nvSpPr>
          <p:cNvPr id="1027" name="Title Placeholder 1">
            <a:extLst>
              <a:ext uri="{FF2B5EF4-FFF2-40B4-BE49-F238E27FC236}">
                <a16:creationId xmlns="" xmlns:a16="http://schemas.microsoft.com/office/drawing/2014/main" id="{01D31BDA-1EF6-4F82-8D68-27A39CD4EF7E}"/>
              </a:ext>
            </a:extLst>
          </p:cNvPr>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 xmlns:a16="http://schemas.microsoft.com/office/drawing/2014/main" id="{7761FC18-BE3D-46C1-B581-4145BCC66F1F}"/>
              </a:ext>
            </a:extLst>
          </p:cNvPr>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30" name="Rectangle 15">
            <a:extLst>
              <a:ext uri="{FF2B5EF4-FFF2-40B4-BE49-F238E27FC236}">
                <a16:creationId xmlns="" xmlns:a16="http://schemas.microsoft.com/office/drawing/2014/main" id="{31B40C16-44E3-4F55-9F72-9B8641A93128}"/>
              </a:ext>
            </a:extLst>
          </p:cNvPr>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pic>
        <p:nvPicPr>
          <p:cNvPr id="2" name="Picture 10" descr="3GPP_TM_RD.jpg">
            <a:extLst>
              <a:ext uri="{FF2B5EF4-FFF2-40B4-BE49-F238E27FC236}">
                <a16:creationId xmlns="" xmlns:a16="http://schemas.microsoft.com/office/drawing/2014/main" id="{511251C4-5318-4210-BC5D-E220FC9AD252}"/>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a:extLst>
              <a:ext uri="{FF2B5EF4-FFF2-40B4-BE49-F238E27FC236}">
                <a16:creationId xmlns="" xmlns:a16="http://schemas.microsoft.com/office/drawing/2014/main" id="{41F7CA39-539E-4BED-815B-3C28D74B46B6}"/>
              </a:ext>
            </a:extLst>
          </p:cNvPr>
          <p:cNvSpPr>
            <a:spLocks noChangeArrowheads="1"/>
          </p:cNvSpPr>
          <p:nvPr userDrawn="1"/>
        </p:nvSpPr>
        <p:spPr bwMode="auto">
          <a:xfrm>
            <a:off x="10051318" y="6441118"/>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a:t>
            </a:r>
            <a:r>
              <a:rPr lang="en-GB" altLang="en-US" sz="1067" dirty="0" smtClean="0"/>
              <a:t>2019</a:t>
            </a:r>
            <a:endParaRPr lang="en-GB" altLang="en-US" sz="1067" dirty="0"/>
          </a:p>
        </p:txBody>
      </p:sp>
      <p:sp>
        <p:nvSpPr>
          <p:cNvPr id="12" name="Oval 11">
            <a:extLst>
              <a:ext uri="{FF2B5EF4-FFF2-40B4-BE49-F238E27FC236}">
                <a16:creationId xmlns="" xmlns:a16="http://schemas.microsoft.com/office/drawing/2014/main" id="{73D39A31-FA24-4348-8436-DE08B2F16E46}"/>
              </a:ext>
            </a:extLst>
          </p:cNvPr>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7FBC18B1-7689-445B-B5BD-3F60AB20E67A}"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4142" r:id="rId1"/>
    <p:sldLayoutId id="2147484141" r:id="rId2"/>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5"/>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6"/>
        </a:buBlip>
        <a:defRPr sz="3200">
          <a:solidFill>
            <a:schemeClr val="tx1"/>
          </a:solidFill>
          <a:latin typeface="+mn-lt"/>
        </a:defRPr>
      </a:lvl2pPr>
      <a:lvl3pPr marL="1522413" indent="-303213" algn="l" rtl="0" eaLnBrk="0" fontAlgn="base" hangingPunct="0">
        <a:spcBef>
          <a:spcPct val="20000"/>
        </a:spcBef>
        <a:spcAft>
          <a:spcPct val="0"/>
        </a:spcAft>
        <a:buBlip>
          <a:blip r:embed="rId7"/>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 xmlns:a16="http://schemas.microsoft.com/office/drawing/2014/main" id="{31E711D5-47E4-42DF-9C6E-16F2A2F16AC4}"/>
              </a:ext>
            </a:extLst>
          </p:cNvPr>
          <p:cNvSpPr>
            <a:spLocks noGrp="1" noChangeArrowheads="1"/>
          </p:cNvSpPr>
          <p:nvPr>
            <p:ph type="ctrTitle"/>
          </p:nvPr>
        </p:nvSpPr>
        <p:spPr>
          <a:xfrm>
            <a:off x="2120900" y="2301875"/>
            <a:ext cx="9290050" cy="1468438"/>
          </a:xfrm>
        </p:spPr>
        <p:txBody>
          <a:bodyPr>
            <a:noAutofit/>
          </a:bodyPr>
          <a:lstStyle/>
          <a:p>
            <a:pPr>
              <a:defRPr/>
            </a:pPr>
            <a:r>
              <a:rPr lang="en-GB" sz="3600" b="1" i="1" dirty="0" smtClean="0">
                <a:effectLst>
                  <a:outerShdw blurRad="38100" dist="38100" dir="2700000" algn="tl">
                    <a:srgbClr val="C0C0C0"/>
                  </a:outerShdw>
                </a:effectLst>
              </a:rPr>
              <a:t>Considerations for SA1 Process Improvement: Part 1 – Kicking off discussion</a:t>
            </a:r>
            <a:endParaRPr lang="en-GB" sz="3200" dirty="0">
              <a:effectLst>
                <a:outerShdw blurRad="38100" dist="38100" dir="2700000" algn="tl">
                  <a:srgbClr val="C0C0C0"/>
                </a:outerShdw>
              </a:effectLst>
            </a:endParaRPr>
          </a:p>
        </p:txBody>
      </p:sp>
      <p:sp>
        <p:nvSpPr>
          <p:cNvPr id="5123" name="Subtitle 1">
            <a:extLst>
              <a:ext uri="{FF2B5EF4-FFF2-40B4-BE49-F238E27FC236}">
                <a16:creationId xmlns="" xmlns:a16="http://schemas.microsoft.com/office/drawing/2014/main" id="{CBA31362-0F5A-431D-95BD-5D4A34672197}"/>
              </a:ext>
            </a:extLst>
          </p:cNvPr>
          <p:cNvSpPr>
            <a:spLocks noGrp="1"/>
          </p:cNvSpPr>
          <p:nvPr>
            <p:ph type="subTitle" idx="1"/>
          </p:nvPr>
        </p:nvSpPr>
        <p:spPr>
          <a:xfrm>
            <a:off x="2511425" y="3876675"/>
            <a:ext cx="8534400" cy="1019175"/>
          </a:xfrm>
        </p:spPr>
        <p:txBody>
          <a:bodyPr/>
          <a:lstStyle/>
          <a:p>
            <a:r>
              <a:rPr lang="en-GB" altLang="en-US" sz="2800" dirty="0" smtClean="0"/>
              <a:t>Ki-Dong Lee</a:t>
            </a:r>
          </a:p>
          <a:p>
            <a:r>
              <a:rPr lang="en-GB" altLang="en-US" sz="2800" i="1" dirty="0" smtClean="0"/>
              <a:t>LG Electronics</a:t>
            </a:r>
            <a:endParaRPr lang="en-GB" altLang="en-US" sz="2800" i="1" dirty="0"/>
          </a:p>
        </p:txBody>
      </p:sp>
      <p:sp>
        <p:nvSpPr>
          <p:cNvPr id="5124" name="TextBox 1">
            <a:extLst>
              <a:ext uri="{FF2B5EF4-FFF2-40B4-BE49-F238E27FC236}">
                <a16:creationId xmlns="" xmlns:a16="http://schemas.microsoft.com/office/drawing/2014/main" id="{5F47E041-656C-46E3-9D19-CFF6EDAAA26D}"/>
              </a:ext>
            </a:extLst>
          </p:cNvPr>
          <p:cNvSpPr txBox="1">
            <a:spLocks noChangeArrowheads="1"/>
          </p:cNvSpPr>
          <p:nvPr/>
        </p:nvSpPr>
        <p:spPr bwMode="auto">
          <a:xfrm>
            <a:off x="304800" y="239713"/>
            <a:ext cx="340400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3700">
                <a:solidFill>
                  <a:schemeClr val="tx1"/>
                </a:solidFill>
                <a:latin typeface="Calibri" panose="020F0502020204030204" pitchFamily="34" charset="0"/>
              </a:defRPr>
            </a:lvl1pPr>
            <a:lvl2pPr marL="742950" indent="-285750">
              <a:spcBef>
                <a:spcPct val="20000"/>
              </a:spcBef>
              <a:buClr>
                <a:srgbClr val="C00000"/>
              </a:buClr>
              <a:buBlip>
                <a:blip r:embed="rId4"/>
              </a:buBlip>
              <a:defRPr sz="3200">
                <a:solidFill>
                  <a:schemeClr val="tx1"/>
                </a:solidFill>
                <a:latin typeface="Calibri" panose="020F0502020204030204" pitchFamily="34" charset="0"/>
              </a:defRPr>
            </a:lvl2pPr>
            <a:lvl3pPr marL="1143000" indent="-228600">
              <a:spcBef>
                <a:spcPct val="20000"/>
              </a:spcBef>
              <a:buBlip>
                <a:blip r:embed="rId5"/>
              </a:buBlip>
              <a:defRPr sz="26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1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1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1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1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100">
                <a:solidFill>
                  <a:schemeClr val="tx1"/>
                </a:solidFill>
                <a:latin typeface="Calibri" panose="020F0502020204030204" pitchFamily="34" charset="0"/>
              </a:defRPr>
            </a:lvl9pPr>
          </a:lstStyle>
          <a:p>
            <a:pPr>
              <a:spcBef>
                <a:spcPct val="0"/>
              </a:spcBef>
              <a:buFontTx/>
              <a:buNone/>
            </a:pPr>
            <a:r>
              <a:rPr lang="en-GB" sz="1600" b="1" dirty="0"/>
              <a:t>3GPP TSG-SA WG1 Meeting #85 </a:t>
            </a:r>
            <a:endParaRPr lang="en-GB" sz="1600" b="1" dirty="0" smtClean="0"/>
          </a:p>
          <a:p>
            <a:pPr>
              <a:spcBef>
                <a:spcPct val="0"/>
              </a:spcBef>
              <a:buFontTx/>
              <a:buNone/>
            </a:pPr>
            <a:r>
              <a:rPr lang="en-GB" sz="1600" b="1" dirty="0"/>
              <a:t>Tallinn, Estonia, 18 - 22 February 2019</a:t>
            </a:r>
            <a:endParaRPr lang="en-US" altLang="en-US" sz="1600" dirty="0">
              <a:latin typeface="BrowalliaUPC" panose="020B0604020202020204" pitchFamily="34" charset="-34"/>
              <a:cs typeface="BrowalliaUPC" panose="020B0604020202020204" pitchFamily="34" charset="-34"/>
            </a:endParaRPr>
          </a:p>
        </p:txBody>
      </p:sp>
      <p:sp>
        <p:nvSpPr>
          <p:cNvPr id="5" name="TextBox 1">
            <a:extLst>
              <a:ext uri="{FF2B5EF4-FFF2-40B4-BE49-F238E27FC236}">
                <a16:creationId xmlns="" xmlns:a16="http://schemas.microsoft.com/office/drawing/2014/main" id="{5F47E041-656C-46E3-9D19-CFF6EDAAA26D}"/>
              </a:ext>
            </a:extLst>
          </p:cNvPr>
          <p:cNvSpPr txBox="1">
            <a:spLocks noChangeArrowheads="1"/>
          </p:cNvSpPr>
          <p:nvPr/>
        </p:nvSpPr>
        <p:spPr bwMode="auto">
          <a:xfrm>
            <a:off x="6858001" y="239711"/>
            <a:ext cx="313900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3700">
                <a:solidFill>
                  <a:schemeClr val="tx1"/>
                </a:solidFill>
                <a:latin typeface="Calibri" panose="020F0502020204030204" pitchFamily="34" charset="0"/>
              </a:defRPr>
            </a:lvl1pPr>
            <a:lvl2pPr marL="742950" indent="-285750">
              <a:spcBef>
                <a:spcPct val="20000"/>
              </a:spcBef>
              <a:buClr>
                <a:srgbClr val="C00000"/>
              </a:buClr>
              <a:buBlip>
                <a:blip r:embed="rId4"/>
              </a:buBlip>
              <a:defRPr sz="3200">
                <a:solidFill>
                  <a:schemeClr val="tx1"/>
                </a:solidFill>
                <a:latin typeface="Calibri" panose="020F0502020204030204" pitchFamily="34" charset="0"/>
              </a:defRPr>
            </a:lvl2pPr>
            <a:lvl3pPr marL="1143000" indent="-228600">
              <a:spcBef>
                <a:spcPct val="20000"/>
              </a:spcBef>
              <a:buBlip>
                <a:blip r:embed="rId5"/>
              </a:buBlip>
              <a:defRPr sz="26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1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1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1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1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100">
                <a:solidFill>
                  <a:schemeClr val="tx1"/>
                </a:solidFill>
                <a:latin typeface="Calibri" panose="020F0502020204030204" pitchFamily="34" charset="0"/>
              </a:defRPr>
            </a:lvl9pPr>
          </a:lstStyle>
          <a:p>
            <a:pPr>
              <a:spcBef>
                <a:spcPct val="0"/>
              </a:spcBef>
              <a:buFontTx/>
              <a:buNone/>
            </a:pPr>
            <a:r>
              <a:rPr lang="nl-NL" altLang="nl-NL" sz="2400" b="1" dirty="0" smtClean="0">
                <a:latin typeface="BrowalliaUPC" panose="020B0604020202020204" pitchFamily="34" charset="-34"/>
                <a:cs typeface="BrowalliaUPC" panose="020B0604020202020204" pitchFamily="34" charset="-34"/>
              </a:rPr>
              <a:t>Tdoc#: </a:t>
            </a:r>
            <a:r>
              <a:rPr lang="nl-NL" altLang="nl-NL" sz="2400" b="1" dirty="0">
                <a:latin typeface="BrowalliaUPC" panose="020B0604020202020204" pitchFamily="34" charset="-34"/>
                <a:cs typeface="BrowalliaUPC" panose="020B0604020202020204" pitchFamily="34" charset="-34"/>
              </a:rPr>
              <a:t>S1-190486 </a:t>
            </a:r>
            <a:r>
              <a:rPr lang="nl-NL" altLang="nl-NL" sz="1600" b="1" dirty="0" smtClean="0">
                <a:latin typeface="BrowalliaUPC" panose="020B0604020202020204" pitchFamily="34" charset="-34"/>
                <a:cs typeface="BrowalliaUPC" panose="020B0604020202020204" pitchFamily="34" charset="-34"/>
              </a:rPr>
              <a:t>(rev. of S1-190153)</a:t>
            </a:r>
          </a:p>
          <a:p>
            <a:pPr>
              <a:spcBef>
                <a:spcPct val="0"/>
              </a:spcBef>
              <a:buFontTx/>
              <a:buNone/>
            </a:pPr>
            <a:r>
              <a:rPr lang="nl-NL" altLang="en-US" sz="2400" b="1" dirty="0" smtClean="0">
                <a:latin typeface="BrowalliaUPC" panose="020B0604020202020204" pitchFamily="34" charset="-34"/>
                <a:cs typeface="BrowalliaUPC" panose="020B0604020202020204" pitchFamily="34" charset="-34"/>
              </a:rPr>
              <a:t>Agenda item: 10.3</a:t>
            </a:r>
            <a:endParaRPr lang="en-US" altLang="en-US" sz="1200" dirty="0">
              <a:latin typeface="BrowalliaUPC" panose="020B0604020202020204" pitchFamily="34" charset="-34"/>
              <a:cs typeface="BrowalliaUPC" panose="020B0604020202020204" pitchFamily="34" charset="-34"/>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SA1 Terms of Reference</a:t>
            </a:r>
            <a:endParaRPr lang="en-US" dirty="0"/>
          </a:p>
        </p:txBody>
      </p:sp>
      <p:sp>
        <p:nvSpPr>
          <p:cNvPr id="3" name="Content Placeholder 2"/>
          <p:cNvSpPr>
            <a:spLocks noGrp="1"/>
          </p:cNvSpPr>
          <p:nvPr>
            <p:ph idx="1"/>
          </p:nvPr>
        </p:nvSpPr>
        <p:spPr/>
        <p:txBody>
          <a:bodyPr/>
          <a:lstStyle/>
          <a:p>
            <a:r>
              <a:rPr lang="en-US" dirty="0"/>
              <a:t>Responsibilities</a:t>
            </a:r>
          </a:p>
          <a:p>
            <a:pPr lvl="1"/>
            <a:r>
              <a:rPr lang="en-US" dirty="0" smtClean="0"/>
              <a:t>Specification of: </a:t>
            </a:r>
          </a:p>
          <a:p>
            <a:pPr lvl="2"/>
            <a:r>
              <a:rPr lang="en-US" dirty="0" smtClean="0"/>
              <a:t>features, services, and service </a:t>
            </a:r>
            <a:r>
              <a:rPr lang="en-US" dirty="0"/>
              <a:t>capabilities (stage 1). </a:t>
            </a:r>
          </a:p>
          <a:p>
            <a:pPr lvl="1"/>
            <a:r>
              <a:rPr lang="en-US" dirty="0"/>
              <a:t>Identification of </a:t>
            </a:r>
            <a:r>
              <a:rPr lang="en-US" dirty="0" smtClean="0"/>
              <a:t>requirements: </a:t>
            </a:r>
          </a:p>
          <a:p>
            <a:pPr lvl="2"/>
            <a:r>
              <a:rPr lang="en-US" dirty="0" smtClean="0"/>
              <a:t>to </a:t>
            </a:r>
            <a:r>
              <a:rPr lang="en-US" dirty="0"/>
              <a:t>support service </a:t>
            </a:r>
            <a:r>
              <a:rPr lang="en-US" dirty="0" smtClean="0"/>
              <a:t>operation, </a:t>
            </a:r>
            <a:r>
              <a:rPr lang="en-US" dirty="0"/>
              <a:t>for service </a:t>
            </a:r>
            <a:r>
              <a:rPr lang="en-US" dirty="0" smtClean="0"/>
              <a:t>interworking, for </a:t>
            </a:r>
            <a:r>
              <a:rPr lang="en-US" dirty="0"/>
              <a:t>service interoperability between networks. </a:t>
            </a:r>
          </a:p>
          <a:p>
            <a:pPr lvl="1"/>
            <a:r>
              <a:rPr lang="en-US" dirty="0"/>
              <a:t>Charging and accounting requirements </a:t>
            </a:r>
          </a:p>
          <a:p>
            <a:endParaRPr lang="en-US" dirty="0"/>
          </a:p>
        </p:txBody>
      </p:sp>
      <p:sp>
        <p:nvSpPr>
          <p:cNvPr id="4" name="TextBox 3"/>
          <p:cNvSpPr txBox="1"/>
          <p:nvPr/>
        </p:nvSpPr>
        <p:spPr>
          <a:xfrm>
            <a:off x="609601" y="6019800"/>
            <a:ext cx="5710666" cy="292388"/>
          </a:xfrm>
          <a:prstGeom prst="rect">
            <a:avLst/>
          </a:prstGeom>
          <a:noFill/>
        </p:spPr>
        <p:txBody>
          <a:bodyPr wrap="none" rtlCol="0">
            <a:spAutoFit/>
          </a:bodyPr>
          <a:lstStyle/>
          <a:p>
            <a:r>
              <a:rPr lang="en-US" dirty="0" smtClean="0"/>
              <a:t>Source: http</a:t>
            </a:r>
            <a:r>
              <a:rPr lang="en-US" dirty="0"/>
              <a:t>://www.3gpp.org/specifications-groups/sa-plenary/sa1-services</a:t>
            </a:r>
          </a:p>
        </p:txBody>
      </p:sp>
      <p:sp>
        <p:nvSpPr>
          <p:cNvPr id="5" name="TextBox 4"/>
          <p:cNvSpPr txBox="1"/>
          <p:nvPr/>
        </p:nvSpPr>
        <p:spPr>
          <a:xfrm>
            <a:off x="7815943" y="772886"/>
            <a:ext cx="1612942" cy="292388"/>
          </a:xfrm>
          <a:prstGeom prst="rect">
            <a:avLst/>
          </a:prstGeom>
          <a:noFill/>
        </p:spPr>
        <p:txBody>
          <a:bodyPr wrap="none" rtlCol="0">
            <a:spAutoFit/>
          </a:bodyPr>
          <a:lstStyle/>
          <a:p>
            <a:r>
              <a:rPr lang="en-US" dirty="0" smtClean="0"/>
              <a:t>SP-100835, SA#50</a:t>
            </a:r>
            <a:endParaRPr lang="en-US" dirty="0"/>
          </a:p>
        </p:txBody>
      </p:sp>
    </p:spTree>
    <p:extLst>
      <p:ext uri="{BB962C8B-B14F-4D97-AF65-F5344CB8AC3E}">
        <p14:creationId xmlns:p14="http://schemas.microsoft.com/office/powerpoint/2010/main" val="3202272066"/>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SA1 Terms of Reference </a:t>
            </a:r>
            <a:r>
              <a:rPr lang="en-US" sz="2400" dirty="0" smtClean="0"/>
              <a:t>(cont.)</a:t>
            </a:r>
            <a:endParaRPr lang="en-US" sz="2400" dirty="0"/>
          </a:p>
        </p:txBody>
      </p:sp>
      <p:sp>
        <p:nvSpPr>
          <p:cNvPr id="3" name="Content Placeholder 2"/>
          <p:cNvSpPr>
            <a:spLocks noGrp="1"/>
          </p:cNvSpPr>
          <p:nvPr>
            <p:ph idx="1"/>
          </p:nvPr>
        </p:nvSpPr>
        <p:spPr/>
        <p:txBody>
          <a:bodyPr/>
          <a:lstStyle/>
          <a:p>
            <a:r>
              <a:rPr lang="en-US" dirty="0" smtClean="0"/>
              <a:t>Outputs</a:t>
            </a:r>
            <a:endParaRPr lang="en-US" dirty="0"/>
          </a:p>
          <a:p>
            <a:pPr lvl="1"/>
            <a:r>
              <a:rPr lang="en-US" dirty="0"/>
              <a:t>The outputs of this working group will be Technical Specifications and Reports, or changes to these, which are all submitted to TSG SA for approval. Once approved, they shall form the </a:t>
            </a:r>
            <a:r>
              <a:rPr lang="en-US" b="1" dirty="0"/>
              <a:t>basis</a:t>
            </a:r>
            <a:r>
              <a:rPr lang="en-US" dirty="0"/>
              <a:t> for the work for </a:t>
            </a:r>
            <a:r>
              <a:rPr lang="en-US" u="sng" dirty="0"/>
              <a:t>the whole of 3GPP </a:t>
            </a:r>
            <a:r>
              <a:rPr lang="en-US" dirty="0"/>
              <a:t>and for </a:t>
            </a:r>
            <a:r>
              <a:rPr lang="en-US" u="sng" dirty="0"/>
              <a:t>industry segments interested in deploying networks based on IMS</a:t>
            </a:r>
            <a:r>
              <a:rPr lang="en-US" dirty="0" smtClean="0"/>
              <a:t>.</a:t>
            </a:r>
            <a:endParaRPr lang="en-US" dirty="0"/>
          </a:p>
        </p:txBody>
      </p:sp>
      <p:sp>
        <p:nvSpPr>
          <p:cNvPr id="4" name="TextBox 3"/>
          <p:cNvSpPr txBox="1"/>
          <p:nvPr/>
        </p:nvSpPr>
        <p:spPr>
          <a:xfrm>
            <a:off x="609601" y="6019800"/>
            <a:ext cx="5710666" cy="292388"/>
          </a:xfrm>
          <a:prstGeom prst="rect">
            <a:avLst/>
          </a:prstGeom>
          <a:noFill/>
        </p:spPr>
        <p:txBody>
          <a:bodyPr wrap="none" rtlCol="0">
            <a:spAutoFit/>
          </a:bodyPr>
          <a:lstStyle/>
          <a:p>
            <a:r>
              <a:rPr lang="en-US" dirty="0" smtClean="0"/>
              <a:t>Source: http</a:t>
            </a:r>
            <a:r>
              <a:rPr lang="en-US" dirty="0"/>
              <a:t>://www.3gpp.org/specifications-groups/sa-plenary/sa1-services</a:t>
            </a:r>
          </a:p>
        </p:txBody>
      </p:sp>
    </p:spTree>
    <p:extLst>
      <p:ext uri="{BB962C8B-B14F-4D97-AF65-F5344CB8AC3E}">
        <p14:creationId xmlns:p14="http://schemas.microsoft.com/office/powerpoint/2010/main" val="3275339803"/>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5G Study Items: since late 2014</a:t>
            </a:r>
            <a:endParaRPr lang="en-US" dirty="0"/>
          </a:p>
        </p:txBody>
      </p:sp>
      <p:sp>
        <p:nvSpPr>
          <p:cNvPr id="3" name="Content Placeholder 2"/>
          <p:cNvSpPr>
            <a:spLocks noGrp="1"/>
          </p:cNvSpPr>
          <p:nvPr>
            <p:ph idx="1"/>
          </p:nvPr>
        </p:nvSpPr>
        <p:spPr/>
        <p:txBody>
          <a:bodyPr/>
          <a:lstStyle/>
          <a:p>
            <a:r>
              <a:rPr lang="en-US" dirty="0" smtClean="0"/>
              <a:t>Based on outputs from Forums</a:t>
            </a:r>
          </a:p>
          <a:p>
            <a:pPr lvl="1"/>
            <a:r>
              <a:rPr lang="en-US" dirty="0" smtClean="0"/>
              <a:t>Novel discussion topics: in late 2014</a:t>
            </a:r>
          </a:p>
          <a:p>
            <a:pPr lvl="1"/>
            <a:r>
              <a:rPr lang="en-US" dirty="0" smtClean="0"/>
              <a:t>Their Study Items: in early 2015 – start of Stage-1 5G in 3GPP</a:t>
            </a:r>
          </a:p>
          <a:p>
            <a:pPr lvl="1"/>
            <a:r>
              <a:rPr lang="en-US" dirty="0" smtClean="0"/>
              <a:t>Outputs from NGMN, ETSI ITS, UIC, etc.</a:t>
            </a:r>
          </a:p>
          <a:p>
            <a:pPr lvl="1"/>
            <a:r>
              <a:rPr lang="en-US" dirty="0" smtClean="0"/>
              <a:t>Extra meeting(s): in order to meet higher standards of our output</a:t>
            </a:r>
          </a:p>
          <a:p>
            <a:pPr lvl="2"/>
            <a:r>
              <a:rPr lang="en-US" dirty="0" smtClean="0"/>
              <a:t>Vancouver (‘15) and Spokane (‘17)</a:t>
            </a:r>
            <a:endParaRPr lang="en-US" dirty="0"/>
          </a:p>
          <a:p>
            <a:pPr lvl="1"/>
            <a:endParaRPr lang="en-US"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16427" y="4691747"/>
            <a:ext cx="1428045" cy="14124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87593" y="5190956"/>
            <a:ext cx="809699" cy="5194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50012" y="5063771"/>
            <a:ext cx="2222046" cy="7607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58825" y="4829800"/>
            <a:ext cx="1806346" cy="12199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892629" y="5270492"/>
            <a:ext cx="1010213" cy="338554"/>
          </a:xfrm>
          <a:prstGeom prst="rect">
            <a:avLst/>
          </a:prstGeom>
          <a:noFill/>
        </p:spPr>
        <p:txBody>
          <a:bodyPr wrap="none" rtlCol="0">
            <a:spAutoFit/>
          </a:bodyPr>
          <a:lstStyle/>
          <a:p>
            <a:r>
              <a:rPr lang="en-US" sz="1600" dirty="0" smtClean="0">
                <a:solidFill>
                  <a:srgbClr val="7030A0"/>
                </a:solidFill>
                <a:latin typeface="Bauhaus 93" panose="04030905020B02020C02" pitchFamily="82" charset="0"/>
              </a:rPr>
              <a:t>SMARTER</a:t>
            </a:r>
            <a:endParaRPr lang="en-US" sz="1600" dirty="0">
              <a:solidFill>
                <a:srgbClr val="7030A0"/>
              </a:solidFill>
              <a:latin typeface="Bauhaus 93" panose="04030905020B02020C02" pitchFamily="82" charset="0"/>
            </a:endParaRPr>
          </a:p>
        </p:txBody>
      </p:sp>
      <p:pic>
        <p:nvPicPr>
          <p:cNvPr id="103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72011" y="4851629"/>
            <a:ext cx="1220399" cy="11981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402772" y="6114568"/>
            <a:ext cx="3557384" cy="230832"/>
          </a:xfrm>
          <a:prstGeom prst="rect">
            <a:avLst/>
          </a:prstGeom>
          <a:noFill/>
        </p:spPr>
        <p:txBody>
          <a:bodyPr wrap="none" rtlCol="0">
            <a:spAutoFit/>
          </a:bodyPr>
          <a:lstStyle/>
          <a:p>
            <a:r>
              <a:rPr lang="en-US" sz="900" dirty="0" smtClean="0"/>
              <a:t>Source: Google search, Wikipedia, UIC, IEEE, Industry 4.0, 3GPP</a:t>
            </a:r>
            <a:endParaRPr lang="en-US" sz="900" dirty="0"/>
          </a:p>
        </p:txBody>
      </p:sp>
    </p:spTree>
    <p:extLst>
      <p:ext uri="{BB962C8B-B14F-4D97-AF65-F5344CB8AC3E}">
        <p14:creationId xmlns:p14="http://schemas.microsoft.com/office/powerpoint/2010/main" val="1834117493"/>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5G Timeline Scheduling in TSG/WG meetings</a:t>
            </a:r>
            <a:endParaRPr lang="en-US" dirty="0"/>
          </a:p>
        </p:txBody>
      </p:sp>
      <p:sp>
        <p:nvSpPr>
          <p:cNvPr id="3" name="Content Placeholder 2"/>
          <p:cNvSpPr>
            <a:spLocks noGrp="1"/>
          </p:cNvSpPr>
          <p:nvPr>
            <p:ph idx="1"/>
          </p:nvPr>
        </p:nvSpPr>
        <p:spPr/>
        <p:txBody>
          <a:bodyPr/>
          <a:lstStyle/>
          <a:p>
            <a:r>
              <a:rPr lang="en-US" dirty="0" smtClean="0"/>
              <a:t>Scheduling begun in 2015, become more intensive in 2016</a:t>
            </a:r>
          </a:p>
          <a:p>
            <a:pPr lvl="1"/>
            <a:r>
              <a:rPr lang="en-US" dirty="0" smtClean="0"/>
              <a:t>5G Phase 1, Phase 2</a:t>
            </a:r>
          </a:p>
          <a:p>
            <a:pPr lvl="1"/>
            <a:r>
              <a:rPr lang="en-US" dirty="0" smtClean="0"/>
              <a:t>NSA (Opt3 family), SA (Opt2), additional migration arch (Opt4,Opt7, 5G-5G DC)</a:t>
            </a:r>
          </a:p>
          <a:p>
            <a:r>
              <a:rPr lang="en-US" b="1" dirty="0" smtClean="0"/>
              <a:t>Observations</a:t>
            </a:r>
            <a:r>
              <a:rPr lang="en-US" dirty="0" smtClean="0"/>
              <a:t>:</a:t>
            </a:r>
          </a:p>
          <a:p>
            <a:pPr lvl="1"/>
            <a:r>
              <a:rPr lang="en-US" dirty="0" smtClean="0">
                <a:solidFill>
                  <a:srgbClr val="7030A0"/>
                </a:solidFill>
              </a:rPr>
              <a:t>Time-to-market</a:t>
            </a:r>
            <a:r>
              <a:rPr lang="en-US" dirty="0" smtClean="0"/>
              <a:t>: Many 3GPP member companies demonstrated strong interest in driving 5G and timely work for market</a:t>
            </a:r>
          </a:p>
          <a:p>
            <a:pPr lvl="1"/>
            <a:r>
              <a:rPr lang="en-US" dirty="0" smtClean="0">
                <a:solidFill>
                  <a:srgbClr val="7030A0"/>
                </a:solidFill>
              </a:rPr>
              <a:t>Time/scheduling</a:t>
            </a:r>
            <a:r>
              <a:rPr lang="en-US" dirty="0" smtClean="0"/>
              <a:t> became one of key topics in TSG and more interesting topic recently, when we face R17 right in front of us</a:t>
            </a:r>
            <a:endParaRPr lang="en-US" dirty="0"/>
          </a:p>
          <a:p>
            <a:endParaRPr lang="en-US" dirty="0"/>
          </a:p>
        </p:txBody>
      </p:sp>
    </p:spTree>
    <p:extLst>
      <p:ext uri="{BB962C8B-B14F-4D97-AF65-F5344CB8AC3E}">
        <p14:creationId xmlns:p14="http://schemas.microsoft.com/office/powerpoint/2010/main" val="255013403"/>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Era of Dynamics</a:t>
            </a:r>
            <a:endParaRPr lang="en-US" dirty="0"/>
          </a:p>
        </p:txBody>
      </p:sp>
      <p:sp>
        <p:nvSpPr>
          <p:cNvPr id="3" name="Content Placeholder 2"/>
          <p:cNvSpPr>
            <a:spLocks noGrp="1"/>
          </p:cNvSpPr>
          <p:nvPr>
            <p:ph idx="1"/>
          </p:nvPr>
        </p:nvSpPr>
        <p:spPr/>
        <p:txBody>
          <a:bodyPr/>
          <a:lstStyle/>
          <a:p>
            <a:r>
              <a:rPr lang="en-US" dirty="0" smtClean="0"/>
              <a:t>Consideration Points:</a:t>
            </a:r>
          </a:p>
          <a:p>
            <a:pPr lvl="1"/>
            <a:r>
              <a:rPr lang="en-US" sz="2400" dirty="0" smtClean="0"/>
              <a:t>Assumption: we continue to make </a:t>
            </a:r>
            <a:r>
              <a:rPr lang="en-US" sz="2400" b="1" dirty="0" smtClean="0">
                <a:solidFill>
                  <a:srgbClr val="7030A0"/>
                </a:solidFill>
              </a:rPr>
              <a:t>“IT”</a:t>
            </a:r>
            <a:r>
              <a:rPr lang="en-US" sz="2400" dirty="0" smtClean="0"/>
              <a:t> happen in telecom market</a:t>
            </a:r>
          </a:p>
          <a:p>
            <a:pPr lvl="1"/>
            <a:r>
              <a:rPr lang="en-US" sz="2400" dirty="0" smtClean="0"/>
              <a:t>Inputs/Outputs from different verticals</a:t>
            </a:r>
          </a:p>
          <a:p>
            <a:pPr lvl="1"/>
            <a:r>
              <a:rPr lang="en-US" sz="2400" dirty="0" smtClean="0">
                <a:solidFill>
                  <a:srgbClr val="7030A0"/>
                </a:solidFill>
              </a:rPr>
              <a:t>Challenges</a:t>
            </a:r>
            <a:r>
              <a:rPr lang="en-US" sz="2400" dirty="0" smtClean="0"/>
              <a:t> to opportunity, opportunity to reality (soon)</a:t>
            </a:r>
          </a:p>
          <a:p>
            <a:pPr lvl="1"/>
            <a:r>
              <a:rPr lang="en-US" sz="2400" dirty="0" smtClean="0"/>
              <a:t>SA1’s role to continue to keep our outputs well functional in downstream WGs so that they can </a:t>
            </a:r>
            <a:r>
              <a:rPr lang="en-US" sz="2400" b="1" dirty="0" smtClean="0">
                <a:solidFill>
                  <a:srgbClr val="7030A0"/>
                </a:solidFill>
              </a:rPr>
              <a:t>form the basis </a:t>
            </a:r>
            <a:r>
              <a:rPr lang="en-US" sz="2400" dirty="0" smtClean="0"/>
              <a:t>to be relevantly used</a:t>
            </a:r>
          </a:p>
          <a:p>
            <a:endParaRPr lang="en-US" dirty="0"/>
          </a:p>
        </p:txBody>
      </p:sp>
      <p:grpSp>
        <p:nvGrpSpPr>
          <p:cNvPr id="4" name="Group 3"/>
          <p:cNvGrpSpPr/>
          <p:nvPr/>
        </p:nvGrpSpPr>
        <p:grpSpPr>
          <a:xfrm>
            <a:off x="1170880" y="4332941"/>
            <a:ext cx="5398427" cy="1813680"/>
            <a:chOff x="1170880" y="4332941"/>
            <a:chExt cx="5398427" cy="1813680"/>
          </a:xfrm>
        </p:grpSpPr>
        <p:sp>
          <p:nvSpPr>
            <p:cNvPr id="5" name="TextBox 4"/>
            <p:cNvSpPr txBox="1"/>
            <p:nvPr/>
          </p:nvSpPr>
          <p:spPr>
            <a:xfrm>
              <a:off x="1170880" y="4916139"/>
              <a:ext cx="1915909" cy="338554"/>
            </a:xfrm>
            <a:prstGeom prst="rect">
              <a:avLst/>
            </a:prstGeom>
            <a:noFill/>
          </p:spPr>
          <p:txBody>
            <a:bodyPr wrap="none" rtlCol="0">
              <a:spAutoFit/>
            </a:bodyPr>
            <a:lstStyle/>
            <a:p>
              <a:r>
                <a:rPr lang="en-US" sz="1600" dirty="0" smtClean="0"/>
                <a:t>Dynamics/changes</a:t>
              </a:r>
              <a:endParaRPr lang="en-US" sz="1600" dirty="0"/>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61617" y="4332941"/>
              <a:ext cx="2524125" cy="1504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extBox 8"/>
            <p:cNvSpPr txBox="1"/>
            <p:nvPr/>
          </p:nvSpPr>
          <p:spPr>
            <a:xfrm>
              <a:off x="3229931" y="5854233"/>
              <a:ext cx="3339376" cy="292388"/>
            </a:xfrm>
            <a:prstGeom prst="rect">
              <a:avLst/>
            </a:prstGeom>
            <a:noFill/>
          </p:spPr>
          <p:txBody>
            <a:bodyPr wrap="none" rtlCol="0">
              <a:spAutoFit/>
            </a:bodyPr>
            <a:lstStyle/>
            <a:p>
              <a:r>
                <a:rPr lang="en-US" dirty="0" smtClean="0"/>
                <a:t>SA1 Bear shall pay attention even if skilled</a:t>
              </a:r>
              <a:endParaRPr lang="en-US" dirty="0"/>
            </a:p>
          </p:txBody>
        </p:sp>
      </p:grpSp>
      <p:grpSp>
        <p:nvGrpSpPr>
          <p:cNvPr id="6" name="Group 5"/>
          <p:cNvGrpSpPr/>
          <p:nvPr/>
        </p:nvGrpSpPr>
        <p:grpSpPr>
          <a:xfrm>
            <a:off x="5925020" y="4360089"/>
            <a:ext cx="4512521" cy="1842315"/>
            <a:chOff x="5925020" y="4360089"/>
            <a:chExt cx="4512521" cy="1842315"/>
          </a:xfrm>
        </p:grpSpPr>
        <p:sp>
          <p:nvSpPr>
            <p:cNvPr id="7" name="TextBox 6"/>
            <p:cNvSpPr txBox="1"/>
            <p:nvPr/>
          </p:nvSpPr>
          <p:spPr>
            <a:xfrm>
              <a:off x="5925020" y="4916139"/>
              <a:ext cx="1660519" cy="338554"/>
            </a:xfrm>
            <a:prstGeom prst="rect">
              <a:avLst/>
            </a:prstGeom>
            <a:noFill/>
          </p:spPr>
          <p:txBody>
            <a:bodyPr wrap="none" rtlCol="0">
              <a:spAutoFit/>
            </a:bodyPr>
            <a:lstStyle/>
            <a:p>
              <a:r>
                <a:rPr lang="en-US" sz="1600" dirty="0" smtClean="0"/>
                <a:t>OPPORTUNITY</a:t>
              </a:r>
              <a:endParaRPr lang="en-US" sz="1600" dirty="0"/>
            </a:p>
          </p:txBody>
        </p:sp>
        <p:pic>
          <p:nvPicPr>
            <p:cNvPr id="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74026" y="4360089"/>
              <a:ext cx="2152650" cy="1323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extBox 10"/>
            <p:cNvSpPr txBox="1"/>
            <p:nvPr/>
          </p:nvSpPr>
          <p:spPr>
            <a:xfrm>
              <a:off x="7748067" y="5709961"/>
              <a:ext cx="2689474" cy="492443"/>
            </a:xfrm>
            <a:prstGeom prst="rect">
              <a:avLst/>
            </a:prstGeom>
            <a:noFill/>
          </p:spPr>
          <p:txBody>
            <a:bodyPr wrap="square" rtlCol="0">
              <a:spAutoFit/>
            </a:bodyPr>
            <a:lstStyle/>
            <a:p>
              <a:r>
                <a:rPr lang="en-US" dirty="0" smtClean="0"/>
                <a:t>SA1 Bear and the baby bears (need SA1 Bear’s salmon)</a:t>
              </a:r>
              <a:endParaRPr lang="en-US" dirty="0"/>
            </a:p>
          </p:txBody>
        </p:sp>
      </p:grpSp>
      <p:sp>
        <p:nvSpPr>
          <p:cNvPr id="12" name="TextBox 11"/>
          <p:cNvSpPr txBox="1"/>
          <p:nvPr/>
        </p:nvSpPr>
        <p:spPr>
          <a:xfrm>
            <a:off x="114300" y="6056210"/>
            <a:ext cx="1547218" cy="261610"/>
          </a:xfrm>
          <a:prstGeom prst="rect">
            <a:avLst/>
          </a:prstGeom>
          <a:noFill/>
        </p:spPr>
        <p:txBody>
          <a:bodyPr wrap="none" rtlCol="0">
            <a:spAutoFit/>
          </a:bodyPr>
          <a:lstStyle/>
          <a:p>
            <a:r>
              <a:rPr lang="en-US" sz="1100" dirty="0" smtClean="0"/>
              <a:t>Photo source: Google</a:t>
            </a:r>
            <a:endParaRPr lang="en-US" sz="1100" dirty="0"/>
          </a:p>
        </p:txBody>
      </p:sp>
    </p:spTree>
    <p:extLst>
      <p:ext uri="{BB962C8B-B14F-4D97-AF65-F5344CB8AC3E}">
        <p14:creationId xmlns:p14="http://schemas.microsoft.com/office/powerpoint/2010/main" val="374684819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Era of Dynamics </a:t>
            </a:r>
            <a:r>
              <a:rPr lang="en-US" sz="2400" dirty="0"/>
              <a:t>(cont.)</a:t>
            </a:r>
          </a:p>
        </p:txBody>
      </p:sp>
      <p:sp>
        <p:nvSpPr>
          <p:cNvPr id="3" name="Content Placeholder 2"/>
          <p:cNvSpPr>
            <a:spLocks noGrp="1"/>
          </p:cNvSpPr>
          <p:nvPr>
            <p:ph idx="1"/>
          </p:nvPr>
        </p:nvSpPr>
        <p:spPr/>
        <p:txBody>
          <a:bodyPr/>
          <a:lstStyle/>
          <a:p>
            <a:r>
              <a:rPr lang="en-US" dirty="0" smtClean="0"/>
              <a:t>Consideration Points:</a:t>
            </a:r>
          </a:p>
          <a:p>
            <a:pPr lvl="1"/>
            <a:r>
              <a:rPr lang="en-US" sz="2400" dirty="0" smtClean="0"/>
              <a:t>TS/TR work complexity: how to incorporate </a:t>
            </a:r>
            <a:r>
              <a:rPr lang="en-US" sz="2400" dirty="0" smtClean="0">
                <a:solidFill>
                  <a:srgbClr val="7030A0"/>
                </a:solidFill>
              </a:rPr>
              <a:t>new concept</a:t>
            </a:r>
            <a:r>
              <a:rPr lang="en-US" sz="2400" dirty="0" smtClean="0"/>
              <a:t>/required aspect </a:t>
            </a:r>
            <a:r>
              <a:rPr lang="en-US" sz="2400" dirty="0" smtClean="0">
                <a:solidFill>
                  <a:srgbClr val="7030A0"/>
                </a:solidFill>
              </a:rPr>
              <a:t>from different vertical </a:t>
            </a:r>
            <a:r>
              <a:rPr lang="en-US" sz="2400" dirty="0" smtClean="0"/>
              <a:t>into SA1 spec with </a:t>
            </a:r>
            <a:r>
              <a:rPr lang="en-US" sz="2400" dirty="0" smtClean="0">
                <a:solidFill>
                  <a:srgbClr val="7030A0"/>
                </a:solidFill>
              </a:rPr>
              <a:t>valid 3GPP language or SA1 language </a:t>
            </a:r>
            <a:r>
              <a:rPr lang="en-US" sz="2400" dirty="0" smtClean="0"/>
              <a:t>so that cross-WG communication has no (or minimal) need for extra translation b/w them</a:t>
            </a:r>
          </a:p>
          <a:p>
            <a:pPr lvl="1"/>
            <a:r>
              <a:rPr lang="en-US" sz="2400" dirty="0"/>
              <a:t>SA1’s role becomes more important:</a:t>
            </a:r>
          </a:p>
          <a:p>
            <a:pPr lvl="2"/>
            <a:r>
              <a:rPr lang="en-US" sz="2400" dirty="0"/>
              <a:t>Be more technical in TS preparation</a:t>
            </a:r>
          </a:p>
          <a:p>
            <a:pPr lvl="2"/>
            <a:r>
              <a:rPr lang="en-US" sz="2400" dirty="0"/>
              <a:t>Be more aligned with </a:t>
            </a:r>
            <a:r>
              <a:rPr lang="en-US" sz="2400" dirty="0" smtClean="0"/>
              <a:t>downstream WG: e.g</a:t>
            </a:r>
            <a:r>
              <a:rPr lang="en-US" sz="2400" dirty="0"/>
              <a:t>., their </a:t>
            </a:r>
            <a:r>
              <a:rPr lang="en-US" sz="2400" dirty="0" smtClean="0"/>
              <a:t>progress, </a:t>
            </a:r>
            <a:r>
              <a:rPr lang="en-US" sz="2400" dirty="0" smtClean="0">
                <a:solidFill>
                  <a:srgbClr val="7030A0"/>
                </a:solidFill>
              </a:rPr>
              <a:t>overload</a:t>
            </a:r>
            <a:r>
              <a:rPr lang="en-US" sz="2400" dirty="0" smtClean="0"/>
              <a:t> situations (concerning the potential readiness of SA1’s output in the near future market), </a:t>
            </a:r>
            <a:r>
              <a:rPr lang="en-US" sz="2400" dirty="0" smtClean="0">
                <a:solidFill>
                  <a:srgbClr val="7030A0"/>
                </a:solidFill>
              </a:rPr>
              <a:t>overlap</a:t>
            </a:r>
            <a:r>
              <a:rPr lang="en-US" sz="2400" dirty="0" smtClean="0"/>
              <a:t> b/w stage-1 and stage-2/3 in time</a:t>
            </a:r>
          </a:p>
          <a:p>
            <a:endParaRPr lang="en-US" dirty="0"/>
          </a:p>
        </p:txBody>
      </p:sp>
    </p:spTree>
    <p:extLst>
      <p:ext uri="{BB962C8B-B14F-4D97-AF65-F5344CB8AC3E}">
        <p14:creationId xmlns:p14="http://schemas.microsoft.com/office/powerpoint/2010/main" val="3554743848"/>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Consideration Points – Intra-WG aspect</a:t>
            </a:r>
            <a:endParaRPr lang="en-US" dirty="0"/>
          </a:p>
        </p:txBody>
      </p:sp>
      <p:sp>
        <p:nvSpPr>
          <p:cNvPr id="3" name="Content Placeholder 2"/>
          <p:cNvSpPr>
            <a:spLocks noGrp="1"/>
          </p:cNvSpPr>
          <p:nvPr>
            <p:ph idx="1"/>
          </p:nvPr>
        </p:nvSpPr>
        <p:spPr/>
        <p:txBody>
          <a:bodyPr/>
          <a:lstStyle/>
          <a:p>
            <a:r>
              <a:rPr lang="en-US" dirty="0" smtClean="0"/>
              <a:t>SA1#83: quality control plan rolled out</a:t>
            </a:r>
          </a:p>
          <a:p>
            <a:pPr lvl="1"/>
            <a:r>
              <a:rPr lang="en-US" dirty="0" smtClean="0"/>
              <a:t>New agenda item #5: how many voluntary participations so far? </a:t>
            </a:r>
            <a:r>
              <a:rPr lang="en-US" sz="1800" dirty="0" smtClean="0">
                <a:solidFill>
                  <a:srgbClr val="7030A0"/>
                </a:solidFill>
              </a:rPr>
              <a:t>If there were and if not agreed, what’s the cause factor? Need review</a:t>
            </a:r>
          </a:p>
          <a:p>
            <a:pPr lvl="1"/>
            <a:r>
              <a:rPr lang="en-US" dirty="0" smtClean="0"/>
              <a:t>Encourage to provide “gap analysis” </a:t>
            </a:r>
            <a:r>
              <a:rPr lang="en-US" sz="1800" i="1" dirty="0" smtClean="0">
                <a:solidFill>
                  <a:srgbClr val="7030A0"/>
                </a:solidFill>
              </a:rPr>
              <a:t>(multi-level: e.g., functional operation, entity) Need to see how much we got encouraged voluntarily; if so, need to see any way to improve the quality of gap analysis. Next meeting (May) is so important for Study Items to get finalized/ready for Normative.</a:t>
            </a:r>
          </a:p>
          <a:p>
            <a:r>
              <a:rPr lang="en-US" b="1" dirty="0" smtClean="0">
                <a:solidFill>
                  <a:srgbClr val="7030A0"/>
                </a:solidFill>
              </a:rPr>
              <a:t>Time to review</a:t>
            </a:r>
            <a:r>
              <a:rPr lang="en-US" dirty="0" smtClean="0"/>
              <a:t>, especially in association with TSG’s schedule for R17</a:t>
            </a:r>
          </a:p>
          <a:p>
            <a:pPr lvl="1"/>
            <a:r>
              <a:rPr lang="en-US" dirty="0" smtClean="0"/>
              <a:t>Who should participate in? not officials only, hopefully all of us</a:t>
            </a:r>
          </a:p>
          <a:p>
            <a:pPr lvl="1"/>
            <a:r>
              <a:rPr lang="en-US" dirty="0" smtClean="0"/>
              <a:t>Why should we? Rule doesn’t make change but following the rule does, including progressive/evolutionary improvement of the rule</a:t>
            </a:r>
            <a:endParaRPr lang="en-US" dirty="0"/>
          </a:p>
        </p:txBody>
      </p:sp>
    </p:spTree>
    <p:extLst>
      <p:ext uri="{BB962C8B-B14F-4D97-AF65-F5344CB8AC3E}">
        <p14:creationId xmlns:p14="http://schemas.microsoft.com/office/powerpoint/2010/main" val="2878971160"/>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Consideration Points – Intra-WG aspect </a:t>
            </a:r>
            <a:r>
              <a:rPr lang="en-US" sz="2400" dirty="0" smtClean="0"/>
              <a:t>(</a:t>
            </a:r>
            <a:r>
              <a:rPr lang="en-US" sz="2400" dirty="0"/>
              <a:t>cont.)</a:t>
            </a:r>
          </a:p>
        </p:txBody>
      </p:sp>
      <p:sp>
        <p:nvSpPr>
          <p:cNvPr id="3" name="Content Placeholder 2"/>
          <p:cNvSpPr>
            <a:spLocks noGrp="1"/>
          </p:cNvSpPr>
          <p:nvPr>
            <p:ph idx="1"/>
          </p:nvPr>
        </p:nvSpPr>
        <p:spPr>
          <a:xfrm>
            <a:off x="647700" y="1193180"/>
            <a:ext cx="11183938" cy="5091733"/>
          </a:xfrm>
        </p:spPr>
        <p:txBody>
          <a:bodyPr/>
          <a:lstStyle/>
          <a:p>
            <a:r>
              <a:rPr lang="en-US" dirty="0" smtClean="0"/>
              <a:t>Examples: we can try to</a:t>
            </a:r>
          </a:p>
          <a:p>
            <a:pPr marL="1123950" lvl="1" indent="-514350">
              <a:buFont typeface="+mj-lt"/>
              <a:buAutoNum type="arabicPeriod"/>
            </a:pPr>
            <a:r>
              <a:rPr lang="en-US" sz="2400" dirty="0"/>
              <a:t>P</a:t>
            </a:r>
            <a:r>
              <a:rPr lang="en-US" sz="2400" dirty="0" smtClean="0"/>
              <a:t>ay close attention to </a:t>
            </a:r>
            <a:r>
              <a:rPr lang="en-US" sz="2400" dirty="0" smtClean="0">
                <a:solidFill>
                  <a:srgbClr val="7030A0"/>
                </a:solidFill>
              </a:rPr>
              <a:t>gap analysis</a:t>
            </a:r>
          </a:p>
          <a:p>
            <a:pPr marL="1123950" lvl="1" indent="-514350">
              <a:buFont typeface="+mj-lt"/>
              <a:buAutoNum type="arabicPeriod"/>
            </a:pPr>
            <a:r>
              <a:rPr lang="en-US" sz="2400" dirty="0" smtClean="0"/>
              <a:t>Pay more attention to </a:t>
            </a:r>
            <a:r>
              <a:rPr lang="en-US" sz="2400" dirty="0" smtClean="0">
                <a:solidFill>
                  <a:srgbClr val="7030A0"/>
                </a:solidFill>
              </a:rPr>
              <a:t>describing a requirement </a:t>
            </a:r>
            <a:r>
              <a:rPr lang="en-US" sz="2400" dirty="0" smtClean="0"/>
              <a:t>using “who” does “what” under “what condition” if required: </a:t>
            </a:r>
            <a:r>
              <a:rPr lang="en-US" sz="1800" dirty="0" smtClean="0">
                <a:solidFill>
                  <a:srgbClr val="7030A0"/>
                </a:solidFill>
              </a:rPr>
              <a:t>more active use of CC for possible arrangement prior to meeting;</a:t>
            </a:r>
          </a:p>
          <a:p>
            <a:pPr marL="1123950" lvl="1" indent="-514350">
              <a:buFont typeface="+mj-lt"/>
              <a:buAutoNum type="arabicPeriod"/>
            </a:pPr>
            <a:r>
              <a:rPr lang="en-US" sz="1800" dirty="0" smtClean="0"/>
              <a:t>Be open to use </a:t>
            </a:r>
            <a:r>
              <a:rPr lang="en-US" sz="1800" dirty="0" smtClean="0">
                <a:solidFill>
                  <a:srgbClr val="7030A0"/>
                </a:solidFill>
              </a:rPr>
              <a:t>functional diagram </a:t>
            </a:r>
            <a:r>
              <a:rPr lang="en-US" sz="1800" dirty="0" smtClean="0"/>
              <a:t>when agreeable – we work in engineering </a:t>
            </a:r>
            <a:r>
              <a:rPr lang="en-US" sz="1600" dirty="0" smtClean="0">
                <a:sym typeface="Wingdings" panose="05000000000000000000" pitchFamily="2" charset="2"/>
              </a:rPr>
              <a:t> </a:t>
            </a:r>
            <a:r>
              <a:rPr lang="en-US" sz="1800" dirty="0" smtClean="0"/>
              <a:t>to handle next time</a:t>
            </a:r>
          </a:p>
          <a:p>
            <a:pPr marL="609585" lvl="1" indent="-609585">
              <a:buClrTx/>
              <a:buBlip>
                <a:blip r:embed="rId3"/>
              </a:buBlip>
            </a:pPr>
            <a:r>
              <a:rPr lang="en-US" sz="2400" dirty="0" smtClean="0"/>
              <a:t>Study Items: NCIS</a:t>
            </a:r>
            <a:r>
              <a:rPr lang="en-US" sz="2400" dirty="0"/>
              <a:t>, AVPROD, CMED, 5G_ATRAC, REFEC, EVA, </a:t>
            </a:r>
            <a:r>
              <a:rPr lang="en-US" sz="2400" dirty="0" smtClean="0"/>
              <a:t>MPS2; </a:t>
            </a:r>
            <a:r>
              <a:rPr lang="en-US" sz="2400" dirty="0" smtClean="0"/>
              <a:t>+MUSIM</a:t>
            </a:r>
            <a:r>
              <a:rPr lang="en-US" sz="2400" dirty="0" smtClean="0"/>
              <a:t>(#85), MINT(#85), </a:t>
            </a:r>
            <a:r>
              <a:rPr lang="en-GB" sz="2400" smtClean="0"/>
              <a:t>e</a:t>
            </a:r>
            <a:r>
              <a:rPr lang="en-GB" sz="2400" smtClean="0"/>
              <a:t>CAV </a:t>
            </a:r>
            <a:r>
              <a:rPr lang="en-GB" sz="2400" smtClean="0"/>
              <a:t>(#</a:t>
            </a:r>
            <a:r>
              <a:rPr lang="en-GB" sz="2400" smtClean="0"/>
              <a:t>85)</a:t>
            </a:r>
            <a:endParaRPr lang="en-US" sz="2400" dirty="0"/>
          </a:p>
          <a:p>
            <a:pPr lvl="1"/>
            <a:r>
              <a:rPr lang="en-US" sz="2400" dirty="0" smtClean="0"/>
              <a:t>More friendly effort from Rapporteurs would be greatly appreciated</a:t>
            </a:r>
          </a:p>
          <a:p>
            <a:pPr lvl="1"/>
            <a:r>
              <a:rPr lang="en-US" sz="2400" dirty="0" smtClean="0"/>
              <a:t>Feedback would be appreciated</a:t>
            </a:r>
            <a:endParaRPr lang="en-US" sz="2400" dirty="0"/>
          </a:p>
        </p:txBody>
      </p:sp>
      <p:sp>
        <p:nvSpPr>
          <p:cNvPr id="4" name="Rectangle 3"/>
          <p:cNvSpPr/>
          <p:nvPr/>
        </p:nvSpPr>
        <p:spPr bwMode="auto">
          <a:xfrm>
            <a:off x="1806497" y="3222704"/>
            <a:ext cx="7270596" cy="323385"/>
          </a:xfrm>
          <a:prstGeom prst="rect">
            <a:avLst/>
          </a:prstGeom>
          <a:solidFill>
            <a:schemeClr val="accent3">
              <a:lumMod val="40000"/>
              <a:lumOff val="60000"/>
              <a:alpha val="7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2880757810"/>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27234</TotalTime>
  <Words>825</Words>
  <Application>Microsoft Office PowerPoint</Application>
  <PresentationFormat>Custom</PresentationFormat>
  <Paragraphs>73</Paragraphs>
  <Slides>9</Slides>
  <Notes>3</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Considerations for SA1 Process Improvement: Part 1 – Kicking off discussion</vt:lpstr>
      <vt:lpstr>SA1 Terms of Reference</vt:lpstr>
      <vt:lpstr>SA1 Terms of Reference (cont.)</vt:lpstr>
      <vt:lpstr>5G Study Items: since late 2014</vt:lpstr>
      <vt:lpstr>5G Timeline Scheduling in TSG/WG meetings</vt:lpstr>
      <vt:lpstr>Era of Dynamics</vt:lpstr>
      <vt:lpstr>Era of Dynamics (cont.)</vt:lpstr>
      <vt:lpstr>Consideration Points – Intra-WG aspect</vt:lpstr>
      <vt:lpstr>Consideration Points – Intra-WG aspect (cont.)</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kidong.lee</cp:lastModifiedBy>
  <cp:revision>1018</cp:revision>
  <dcterms:created xsi:type="dcterms:W3CDTF">2008-08-30T09:32:10Z</dcterms:created>
  <dcterms:modified xsi:type="dcterms:W3CDTF">2019-02-22T09:27:24Z</dcterms:modified>
</cp:coreProperties>
</file>