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97" r:id="rId3"/>
    <p:sldId id="799" r:id="rId4"/>
    <p:sldId id="798" r:id="rId5"/>
    <p:sldId id="800" r:id="rId6"/>
    <p:sldId id="801" r:id="rId7"/>
    <p:sldId id="741" r:id="rId8"/>
    <p:sldId id="787" r:id="rId9"/>
    <p:sldId id="796" r:id="rId10"/>
    <p:sldId id="772" r:id="rId11"/>
    <p:sldId id="785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k Guttman" initials="EA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0000CC"/>
    <a:srgbClr val="FFFFCC"/>
    <a:srgbClr val="72AF2F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8" autoAdjust="0"/>
    <p:restoredTop sz="94582" autoAdjust="0"/>
  </p:normalViewPr>
  <p:slideViewPr>
    <p:cSldViewPr snapToGrid="0">
      <p:cViewPr varScale="1">
        <p:scale>
          <a:sx n="100" d="100"/>
          <a:sy n="100" d="100"/>
        </p:scale>
        <p:origin x="-67" y="-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7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E4D9978-80D2-477B-95B8-B0A913C18D69}" type="datetime1">
              <a:rPr lang="en-US"/>
              <a:pPr>
                <a:defRPr/>
              </a:pPr>
              <a:t>2/18/2019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1601FB16-44B7-4B47-923A-CB5822E2BE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1261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CD40AB2-DCAB-4A88-B01C-4684FD6A0B1F}" type="datetime1">
              <a:rPr lang="en-US"/>
              <a:pPr>
                <a:defRPr/>
              </a:pPr>
              <a:t>2/18/2019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DD52172-7D90-47E6-8DC2-FD76F72318A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818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6261E31-A9D2-48CA-A140-7B8A0DC88C9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564CA0A6-32BB-4725-8552-294CF8051A60}" type="slidenum">
              <a:rPr lang="en-GB" altLang="en-US" sz="1200">
                <a:latin typeface="Times New Roman" pitchFamily="18" charset="0"/>
              </a:rPr>
              <a:pPr/>
              <a:t>10</a:t>
            </a:fld>
            <a:endParaRPr lang="en-GB" alt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0"/>
            <a:ext cx="3859213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3430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07379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84802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061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=""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fld id="{6AC09E28-4124-492D-91C5-4131E026E7A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31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3430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463" y="192088"/>
            <a:ext cx="9620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8965" y="4807663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S1-190220</a:t>
            </a:r>
            <a:endParaRPr lang="en-GB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17865" y="4801244"/>
            <a:ext cx="21082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SA1 95 – Tallinn, EE, 18-22.02.19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0" r:id="rId2"/>
    <p:sldLayoutId id="214748414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hyperlink" Target="mailto:Erik.Guttman@samsung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ubtitle 6">
            <a:extLst>
              <a:ext uri="{FF2B5EF4-FFF2-40B4-BE49-F238E27FC236}">
                <a16:creationId xmlns=""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12988" y="2586038"/>
            <a:ext cx="480377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Erik Guttman, </a:t>
            </a:r>
            <a:r>
              <a:rPr lang="en-US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Chairman of 3GPP </a:t>
            </a:r>
            <a:r>
              <a:rPr lang="en-US" alt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SA</a:t>
            </a:r>
            <a:endParaRPr lang="en-US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000" dirty="0" smtClean="0">
                <a:ea typeface="MS PGothic" panose="020B0600070205080204" pitchFamily="34" charset="-128"/>
              </a:rPr>
              <a:t>Samsung Electronics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4E9E00-41B6-45EB-B394-EED7BE6E4D1C}"/>
              </a:ext>
            </a:extLst>
          </p:cNvPr>
          <p:cNvSpPr txBox="1"/>
          <p:nvPr/>
        </p:nvSpPr>
        <p:spPr>
          <a:xfrm>
            <a:off x="1913558" y="1703649"/>
            <a:ext cx="6286354" cy="11387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Verticals in 3GPP</a:t>
            </a:r>
            <a:endParaRPr lang="en-US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AP5G #6 – 05.02.19 </a:t>
            </a:r>
            <a:endParaRPr lang="en-US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="" xmlns:a16="http://schemas.microsoft.com/office/drawing/2014/main" id="{DE2A1BCA-043B-4568-8B45-C923097AF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b="1" i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SA &amp; CT work in Rel-16</a:t>
            </a:r>
            <a:endParaRPr lang="en-US" altLang="en-US" b="1" i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76" y="1364331"/>
            <a:ext cx="8388350" cy="312153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from a 3GPP perspective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" y="777542"/>
            <a:ext cx="7741920" cy="4284721"/>
          </a:xfrm>
        </p:spPr>
      </p:pic>
    </p:spTree>
    <p:extLst>
      <p:ext uri="{BB962C8B-B14F-4D97-AF65-F5344CB8AC3E}">
        <p14:creationId xmlns:p14="http://schemas.microsoft.com/office/powerpoint/2010/main" val="100039331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– How it works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8013" indent="-608013" eaLnBrk="1" hangingPunct="1"/>
            <a:r>
              <a:rPr lang="" altLang="en-US" sz="1600" dirty="0"/>
              <a:t>3GPP works based on</a:t>
            </a:r>
          </a:p>
          <a:p>
            <a:pPr marL="896938" lvl="1" indent="-271463" eaLnBrk="1" hangingPunct="1"/>
            <a:r>
              <a:rPr lang="en-US" altLang="en-US" sz="1400" dirty="0"/>
              <a:t>P</a:t>
            </a:r>
            <a:r>
              <a:rPr lang="" altLang="en-US" sz="1400" dirty="0"/>
              <a:t>articipation in face-to-face </a:t>
            </a:r>
            <a:r>
              <a:rPr lang="" altLang="en-US" sz="1400" dirty="0" smtClean="0"/>
              <a:t>meetings. Each group has well-defined competence.</a:t>
            </a:r>
            <a:endParaRPr lang="" altLang="en-US" sz="1400" dirty="0"/>
          </a:p>
          <a:p>
            <a:pPr marL="896938" lvl="1" indent="-271463" eaLnBrk="1" hangingPunct="1"/>
            <a:r>
              <a:rPr lang="en-US" altLang="en-US" sz="1400" dirty="0"/>
              <a:t>C</a:t>
            </a:r>
            <a:r>
              <a:rPr lang="" altLang="en-US" sz="1400" dirty="0"/>
              <a:t>ontributions </a:t>
            </a:r>
            <a:r>
              <a:rPr lang="en-US" altLang="en-US" sz="1400" dirty="0"/>
              <a:t>–</a:t>
            </a:r>
            <a:r>
              <a:rPr lang="" altLang="en-US" sz="1400" dirty="0"/>
              <a:t> you need written proposals to get </a:t>
            </a:r>
            <a:r>
              <a:rPr lang="" altLang="en-US" sz="1400" dirty="0" smtClean="0"/>
              <a:t>attention and make progress.</a:t>
            </a:r>
            <a:endParaRPr lang="" altLang="en-US" sz="1400" dirty="0"/>
          </a:p>
          <a:p>
            <a:pPr marL="896938" lvl="1" indent="-271463" eaLnBrk="1" hangingPunct="1"/>
            <a:r>
              <a:rPr lang="" altLang="en-US" sz="1400" dirty="0"/>
              <a:t>Consenus </a:t>
            </a:r>
            <a:r>
              <a:rPr lang="en-US" altLang="en-US" sz="1400" dirty="0"/>
              <a:t>–</a:t>
            </a:r>
            <a:r>
              <a:rPr lang="" altLang="en-US" sz="1400" dirty="0"/>
              <a:t> </a:t>
            </a:r>
            <a:r>
              <a:rPr lang="" altLang="en-US" sz="1400" dirty="0" smtClean="0"/>
              <a:t>an absence of objections is needed in order </a:t>
            </a:r>
            <a:r>
              <a:rPr lang="" altLang="en-US" sz="1400" dirty="0"/>
              <a:t>to </a:t>
            </a:r>
            <a:r>
              <a:rPr lang="" altLang="en-US" sz="1400" dirty="0" smtClean="0"/>
              <a:t>progress, though there are exceptional processes.</a:t>
            </a:r>
            <a:endParaRPr lang="" altLang="en-US" sz="1400" dirty="0"/>
          </a:p>
          <a:p>
            <a:pPr marL="608013" indent="-608013" eaLnBrk="1" hangingPunct="1">
              <a:spcBef>
                <a:spcPts val="1800"/>
              </a:spcBef>
            </a:pPr>
            <a:r>
              <a:rPr lang="" altLang="en-US" sz="1600" dirty="0"/>
              <a:t>Work organization</a:t>
            </a:r>
          </a:p>
          <a:p>
            <a:pPr marL="896938" lvl="1" indent="-271463" eaLnBrk="1" hangingPunct="1"/>
            <a:r>
              <a:rPr lang="" altLang="en-US" sz="1400" dirty="0" smtClean="0"/>
              <a:t>Study Items produce conclusions =&gt; Work </a:t>
            </a:r>
            <a:r>
              <a:rPr lang="" altLang="en-US" sz="1400" dirty="0"/>
              <a:t>Items </a:t>
            </a:r>
            <a:r>
              <a:rPr lang="" altLang="en-US" sz="1400" dirty="0" smtClean="0"/>
              <a:t>produce normative specifications</a:t>
            </a:r>
            <a:endParaRPr lang="" altLang="en-US" sz="1400" dirty="0"/>
          </a:p>
          <a:p>
            <a:pPr marL="896938" lvl="1" indent="-271463" eaLnBrk="1" hangingPunct="1"/>
            <a:r>
              <a:rPr lang="" sz="1400" dirty="0"/>
              <a:t>Releases with fixed time-lines, which are partially overlapping</a:t>
            </a:r>
          </a:p>
          <a:p>
            <a:pPr marL="608013" indent="-608013" eaLnBrk="1" hangingPunct="1">
              <a:spcBef>
                <a:spcPts val="1800"/>
              </a:spcBef>
            </a:pPr>
            <a:r>
              <a:rPr lang="" sz="1600" dirty="0"/>
              <a:t>3 stages, often overlapping</a:t>
            </a:r>
          </a:p>
          <a:p>
            <a:pPr marL="896938" lvl="1" indent="-271463" eaLnBrk="1" hangingPunct="1"/>
            <a:r>
              <a:rPr lang="en-US" altLang="en-US" sz="1400" dirty="0"/>
              <a:t>S</a:t>
            </a:r>
            <a:r>
              <a:rPr lang="" altLang="en-US" sz="1400" dirty="0"/>
              <a:t>tage 1: </a:t>
            </a:r>
            <a:r>
              <a:rPr lang="" altLang="en-US" sz="1400" dirty="0" smtClean="0"/>
              <a:t>Requirements (in SA: SA1 for services, SA4 for media, SA5 for OAM, and in RAN, and in RAN WGs)</a:t>
            </a:r>
            <a:endParaRPr lang="" altLang="en-US" sz="1400" dirty="0"/>
          </a:p>
          <a:p>
            <a:pPr marL="896938" lvl="1" indent="-271463" eaLnBrk="1" hangingPunct="1"/>
            <a:r>
              <a:rPr lang="" altLang="en-US" sz="1400" dirty="0"/>
              <a:t>Stage 2: </a:t>
            </a:r>
            <a:r>
              <a:rPr lang="" altLang="en-US" sz="1400" dirty="0" smtClean="0"/>
              <a:t>Architecture (in SA: SA2 and SA6, SA3 for architecture; SA4 for media, SA5 for OAM; </a:t>
            </a:r>
            <a:br>
              <a:rPr lang="" altLang="en-US" sz="1400" dirty="0" smtClean="0"/>
            </a:br>
            <a:r>
              <a:rPr lang="" altLang="en-US" sz="1400" dirty="0" smtClean="0"/>
              <a:t>RAN1, RAN2</a:t>
            </a:r>
            <a:r>
              <a:rPr lang="" altLang="en-US" sz="1400" dirty="0"/>
              <a:t> </a:t>
            </a:r>
            <a:r>
              <a:rPr lang="" altLang="en-US" sz="1400" dirty="0" smtClean="0"/>
              <a:t>and  RAN3)</a:t>
            </a:r>
            <a:endParaRPr lang="" altLang="en-US" sz="1400" dirty="0"/>
          </a:p>
          <a:p>
            <a:pPr marL="896938" lvl="1" indent="-271463" eaLnBrk="1" hangingPunct="1"/>
            <a:r>
              <a:rPr lang="" altLang="en-US" sz="1400" dirty="0"/>
              <a:t>Stage 3: </a:t>
            </a:r>
            <a:r>
              <a:rPr lang="" altLang="en-US" sz="1400" dirty="0" smtClean="0"/>
              <a:t>Protocols (in SA: SA4, SA5; in RAN – all WGs)</a:t>
            </a:r>
            <a:endParaRPr lang="" altLang="en-US" sz="1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7653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863" y="171450"/>
            <a:ext cx="6724713" cy="857250"/>
          </a:xfrm>
        </p:spPr>
        <p:txBody>
          <a:bodyPr/>
          <a:lstStyle/>
          <a:p>
            <a:r>
              <a:rPr lang="en-US" dirty="0" smtClean="0"/>
              <a:t>Key Milestone – Rel-17 Focus Decisions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3085748"/>
            <a:ext cx="8388350" cy="2034306"/>
          </a:xfrm>
        </p:spPr>
        <p:txBody>
          <a:bodyPr/>
          <a:lstStyle/>
          <a:p>
            <a:r>
              <a:rPr lang="en-US" sz="2400" dirty="0" smtClean="0"/>
              <a:t>Approval &amp; time allocation for new work in RAN WGs and SA2 are very competitive. </a:t>
            </a:r>
          </a:p>
          <a:p>
            <a:r>
              <a:rPr lang="en-US" sz="2400" dirty="0" smtClean="0"/>
              <a:t>Planning </a:t>
            </a:r>
            <a:r>
              <a:rPr lang="en-US" sz="2400" dirty="0"/>
              <a:t>for </a:t>
            </a:r>
            <a:r>
              <a:rPr lang="en-US" sz="2400" dirty="0" smtClean="0"/>
              <a:t>Rel-17 work </a:t>
            </a:r>
            <a:r>
              <a:rPr lang="en-US" sz="2400" dirty="0" err="1" smtClean="0"/>
              <a:t>packkage</a:t>
            </a:r>
            <a:r>
              <a:rPr lang="en-US" sz="2400" dirty="0" smtClean="0"/>
              <a:t> approval Dec 2019: </a:t>
            </a:r>
            <a:r>
              <a:rPr lang="en-US" sz="2400" b="1" dirty="0" smtClean="0"/>
              <a:t>consolidate</a:t>
            </a:r>
            <a:r>
              <a:rPr lang="en-US" sz="2400" dirty="0" smtClean="0"/>
              <a:t> </a:t>
            </a:r>
            <a:r>
              <a:rPr lang="en-US" sz="2400" dirty="0"/>
              <a:t>requirements and functions across verticals and ensure wide </a:t>
            </a:r>
            <a:r>
              <a:rPr lang="en-US" sz="2400" dirty="0" smtClean="0"/>
              <a:t>support. </a:t>
            </a:r>
            <a:r>
              <a:rPr lang="en-US" sz="2400" b="1" dirty="0" smtClean="0"/>
              <a:t>This needs to start now!</a:t>
            </a:r>
            <a:endParaRPr lang="en-US" sz="2400" dirty="0" smtClean="0"/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4768"/>
            <a:ext cx="9144000" cy="201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5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863" y="171450"/>
            <a:ext cx="6505257" cy="857250"/>
          </a:xfrm>
        </p:spPr>
        <p:txBody>
          <a:bodyPr/>
          <a:lstStyle/>
          <a:p>
            <a:r>
              <a:rPr lang="en-US" dirty="0" smtClean="0"/>
              <a:t>Work in 3GPP is contribution driven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8484270"/>
              </p:ext>
            </p:extLst>
          </p:nvPr>
        </p:nvGraphicFramePr>
        <p:xfrm>
          <a:off x="705231" y="1347115"/>
          <a:ext cx="4854321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817"/>
                <a:gridCol w="1051560"/>
                <a:gridCol w="946107"/>
                <a:gridCol w="891837"/>
              </a:tblGrid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Contributions </a:t>
                      </a:r>
                      <a:r>
                        <a:rPr lang="en-US" u="sng" dirty="0" smtClean="0">
                          <a:solidFill>
                            <a:srgbClr val="FFC000"/>
                          </a:solidFill>
                        </a:rPr>
                        <a:t>in SA1</a:t>
                      </a:r>
                      <a:endParaRPr lang="en-GB" u="sng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2018</a:t>
                      </a:r>
                      <a:endParaRPr lang="en-GB" dirty="0"/>
                    </a:p>
                  </a:txBody>
                  <a:tcPr/>
                </a:tc>
              </a:tr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Vertical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114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262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280</a:t>
                      </a:r>
                      <a:endParaRPr lang="en-GB" dirty="0"/>
                    </a:p>
                  </a:txBody>
                  <a:tcPr/>
                </a:tc>
              </a:tr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Others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682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587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473</a:t>
                      </a:r>
                      <a:endParaRPr lang="en-GB" dirty="0"/>
                    </a:p>
                  </a:txBody>
                  <a:tcPr/>
                </a:tc>
              </a:tr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796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849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753</a:t>
                      </a:r>
                      <a:endParaRPr lang="en-GB" dirty="0"/>
                    </a:p>
                  </a:txBody>
                  <a:tcPr/>
                </a:tc>
              </a:tr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Vertical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Share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14,32%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30,86%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37,18%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52948" y="942384"/>
            <a:ext cx="66634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/>
              <a:t>Contributions in 3GPP TSG SA1 (service requirements) over </a:t>
            </a:r>
            <a:r>
              <a:rPr lang="en-GB" sz="1600" b="1" dirty="0" smtClean="0"/>
              <a:t>time: </a:t>
            </a:r>
            <a:endParaRPr lang="en-GB" sz="1600" b="1" dirty="0"/>
          </a:p>
        </p:txBody>
      </p:sp>
      <p:sp>
        <p:nvSpPr>
          <p:cNvPr id="6" name="Rectangle 5"/>
          <p:cNvSpPr/>
          <p:nvPr/>
        </p:nvSpPr>
        <p:spPr>
          <a:xfrm>
            <a:off x="652948" y="3518488"/>
            <a:ext cx="59137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Contributions of members associated with vertical sectors:</a:t>
            </a:r>
            <a:endParaRPr lang="en-GB" sz="1600" b="1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664576"/>
              </p:ext>
            </p:extLst>
          </p:nvPr>
        </p:nvGraphicFramePr>
        <p:xfrm>
          <a:off x="689524" y="3931349"/>
          <a:ext cx="6031316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322"/>
                <a:gridCol w="1103745"/>
                <a:gridCol w="993059"/>
                <a:gridCol w="936095"/>
                <a:gridCol w="936095"/>
              </a:tblGrid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Contributions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u="sng" baseline="0" dirty="0" smtClean="0">
                          <a:solidFill>
                            <a:srgbClr val="FFC000"/>
                          </a:solidFill>
                        </a:rPr>
                        <a:t>in all of 3GPP</a:t>
                      </a:r>
                      <a:endParaRPr lang="en-GB" u="sng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2018 Q1-Q3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2018</a:t>
                      </a:r>
                    </a:p>
                    <a:p>
                      <a:r>
                        <a:rPr lang="en-US" dirty="0" smtClean="0"/>
                        <a:t>Q4</a:t>
                      </a:r>
                      <a:endParaRPr lang="en-GB" dirty="0"/>
                    </a:p>
                  </a:txBody>
                  <a:tcPr/>
                </a:tc>
              </a:tr>
              <a:tr h="357949">
                <a:tc>
                  <a:txBody>
                    <a:bodyPr/>
                    <a:lstStyle/>
                    <a:p>
                      <a:r>
                        <a:rPr lang="en-US" dirty="0" smtClean="0"/>
                        <a:t>Vertical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Share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2,1%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1,2%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1,8%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1,6%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318504" y="1702326"/>
            <a:ext cx="270243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Drive the work to </a:t>
            </a:r>
            <a:r>
              <a:rPr lang="en-US" sz="2800" b="1" dirty="0"/>
              <a:t>get the functionality you want!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6942258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863" y="171450"/>
            <a:ext cx="6477825" cy="857250"/>
          </a:xfrm>
        </p:spPr>
        <p:txBody>
          <a:bodyPr/>
          <a:lstStyle/>
          <a:p>
            <a:r>
              <a:rPr lang="en-US" dirty="0" smtClean="0"/>
              <a:t>Adoption linked with Scale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Verticals may require functions in the radio access network, the core network, or end to end.</a:t>
            </a:r>
          </a:p>
          <a:p>
            <a:r>
              <a:rPr lang="en-US" dirty="0" smtClean="0"/>
              <a:t> Functions are implemented and adopted most readily (especially in terminal chipsets) when they have </a:t>
            </a:r>
            <a:r>
              <a:rPr lang="en-US" b="1" dirty="0" smtClean="0"/>
              <a:t>broad applicability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GB" dirty="0" smtClean="0"/>
              <a:t>Consolidation </a:t>
            </a:r>
            <a:r>
              <a:rPr lang="en-GB" dirty="0"/>
              <a:t>and cooperation amongst verticals is not only important for success in standards but also to make features commercially </a:t>
            </a:r>
            <a:r>
              <a:rPr lang="en-GB" dirty="0" smtClean="0"/>
              <a:t>viable.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4468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Cooperation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Working with 3GPP vendors and operators allows verticals stakeholders to benefit from knowledge and competence and to find common interests.</a:t>
            </a:r>
          </a:p>
          <a:p>
            <a:r>
              <a:rPr lang="en-US" dirty="0"/>
              <a:t> </a:t>
            </a:r>
            <a:r>
              <a:rPr lang="en-US" dirty="0" smtClean="0"/>
              <a:t>Through reuse of functionality where advantageous and common benefit across different business domains </a:t>
            </a:r>
            <a:r>
              <a:rPr lang="en-US" dirty="0" smtClean="0">
                <a:sym typeface="Wingdings 3"/>
              </a:rPr>
              <a:t> Economies of scale are achieved.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091204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=""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6913563" y="3941763"/>
            <a:ext cx="185499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000" b="1" u="sng" dirty="0" smtClean="0">
                <a:latin typeface="Arial" charset="0"/>
              </a:rPr>
              <a:t>Erik Guttman</a:t>
            </a:r>
            <a:endParaRPr lang="en-US" altLang="en-US" sz="1000" b="1" u="sng" dirty="0">
              <a:latin typeface="Arial" charset="0"/>
            </a:endParaRPr>
          </a:p>
          <a:p>
            <a:r>
              <a:rPr lang="en-US" altLang="en-US" sz="1000" dirty="0">
                <a:latin typeface="Arial" charset="0"/>
              </a:rPr>
              <a:t>Chairman of 3GPP </a:t>
            </a:r>
            <a:r>
              <a:rPr lang="en-US" altLang="en-US" sz="1000" dirty="0" smtClean="0">
                <a:latin typeface="Arial" charset="0"/>
              </a:rPr>
              <a:t>SA</a:t>
            </a:r>
            <a:endParaRPr lang="en-US" altLang="en-US" sz="1000" dirty="0">
              <a:latin typeface="Arial" charset="0"/>
            </a:endParaRPr>
          </a:p>
          <a:p>
            <a:r>
              <a:rPr lang="en-US" altLang="en-US" sz="1000" dirty="0" smtClean="0">
                <a:latin typeface="Arial" charset="0"/>
                <a:hlinkClick r:id="rId2"/>
              </a:rPr>
              <a:t>Erik.Guttman@samsung.com</a:t>
            </a:r>
            <a:endParaRPr lang="en-US" altLang="en-US" sz="1000" dirty="0" smtClean="0">
              <a:latin typeface="Arial" charset="0"/>
            </a:endParaRPr>
          </a:p>
          <a:p>
            <a:r>
              <a:rPr lang="en-US" altLang="en-US" sz="1000" dirty="0" smtClean="0">
                <a:latin typeface="Arial" charset="0"/>
              </a:rPr>
              <a:t>+49 157 8458 9355</a:t>
            </a:r>
            <a:endParaRPr lang="en-US" altLang="en-US" sz="1000" dirty="0">
              <a:latin typeface="Arial" charset="0"/>
            </a:endParaRPr>
          </a:p>
          <a:p>
            <a:r>
              <a:rPr lang="en-US" altLang="en-US" sz="1000" dirty="0">
                <a:latin typeface="Arial" charset="0"/>
                <a:hlinkClick r:id="rId3"/>
              </a:rPr>
              <a:t>www.3gpp.org</a:t>
            </a:r>
            <a:endParaRPr lang="en-US" altLang="en-US" sz="1000" dirty="0">
              <a:latin typeface="Arial" charset="0"/>
            </a:endParaRPr>
          </a:p>
        </p:txBody>
      </p:sp>
      <p:pic>
        <p:nvPicPr>
          <p:cNvPr id="30724" name="Picture 8" descr="webpa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1862138"/>
            <a:ext cx="2408237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74763" y="2286000"/>
            <a:ext cx="6003925" cy="857250"/>
          </a:xfrm>
        </p:spPr>
        <p:txBody>
          <a:bodyPr/>
          <a:lstStyle/>
          <a:p>
            <a:r>
              <a:rPr lang="en-US" dirty="0" smtClean="0"/>
              <a:t>Supplementary Material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43817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Verticals in 3GPP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44" y="0"/>
            <a:ext cx="6667018" cy="5143500"/>
          </a:xfrm>
        </p:spPr>
      </p:pic>
    </p:spTree>
    <p:extLst>
      <p:ext uri="{BB962C8B-B14F-4D97-AF65-F5344CB8AC3E}">
        <p14:creationId xmlns:p14="http://schemas.microsoft.com/office/powerpoint/2010/main" val="1323118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39969</TotalTime>
  <Words>418</Words>
  <Application>Microsoft Office PowerPoint</Application>
  <PresentationFormat>On-screen Show (16:9)</PresentationFormat>
  <Paragraphs>73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3GPP – How it works</vt:lpstr>
      <vt:lpstr>Key Milestone – Rel-17 Focus Decisions</vt:lpstr>
      <vt:lpstr>Work in 3GPP is contribution driven</vt:lpstr>
      <vt:lpstr>Adoption linked with Scale</vt:lpstr>
      <vt:lpstr>Cooperation</vt:lpstr>
      <vt:lpstr>Thank you!</vt:lpstr>
      <vt:lpstr>Supplementary Material</vt:lpstr>
      <vt:lpstr>Verticals in 3GPP</vt:lpstr>
      <vt:lpstr>3GPP SA &amp; CT work in Rel-16</vt:lpstr>
      <vt:lpstr>5G from a 3GPP perspective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eag</cp:lastModifiedBy>
  <cp:revision>1206</cp:revision>
  <dcterms:created xsi:type="dcterms:W3CDTF">2008-08-30T09:32:10Z</dcterms:created>
  <dcterms:modified xsi:type="dcterms:W3CDTF">2019-02-18T07:02:03Z</dcterms:modified>
</cp:coreProperties>
</file>