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8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4912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080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560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41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972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98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96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726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75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71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997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38413-D6A5-466F-9A59-20A6EC0E4013}" type="datetimeFigureOut">
              <a:rPr lang="en-GB" smtClean="0"/>
              <a:t>22/08/2018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E234B-03E2-43FD-8CC6-55942FE50E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69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5400" b="1" dirty="0" smtClean="0"/>
              <a:t>Proposal on finalising </a:t>
            </a:r>
            <a:r>
              <a:rPr lang="en-GB" sz="5400" b="1" dirty="0" err="1" smtClean="0"/>
              <a:t>cyberCAV</a:t>
            </a:r>
            <a:r>
              <a:rPr lang="en-GB" sz="5400" b="1" dirty="0" smtClean="0"/>
              <a:t> terminology</a:t>
            </a:r>
            <a:endParaRPr lang="en-GB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Vodafone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9981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2904"/>
          </a:xfrm>
        </p:spPr>
        <p:txBody>
          <a:bodyPr/>
          <a:lstStyle/>
          <a:p>
            <a:r>
              <a:rPr lang="en-GB" b="1" dirty="0" smtClean="0"/>
              <a:t>Current agreement on </a:t>
            </a:r>
            <a:r>
              <a:rPr lang="en-GB" b="1" dirty="0" err="1" smtClean="0"/>
              <a:t>cyberCAV</a:t>
            </a:r>
            <a:r>
              <a:rPr lang="en-GB" b="1" dirty="0" smtClean="0"/>
              <a:t> terminology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0913"/>
            <a:ext cx="10515600" cy="542864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dirty="0" smtClean="0"/>
              <a:t>Agreement#2a</a:t>
            </a:r>
            <a:r>
              <a:rPr lang="en-GB" dirty="0"/>
              <a:t>: To use the term “non-public network” (not to use term “private network”, no “type-a network”, no “type-b network</a:t>
            </a:r>
            <a:r>
              <a:rPr lang="en-GB" dirty="0" smtClean="0"/>
              <a:t>”)</a:t>
            </a:r>
            <a:endParaRPr lang="en-GB" dirty="0"/>
          </a:p>
          <a:p>
            <a:pPr>
              <a:lnSpc>
                <a:spcPct val="110000"/>
              </a:lnSpc>
            </a:pPr>
            <a:r>
              <a:rPr lang="en-GB" dirty="0" smtClean="0"/>
              <a:t>Agreement#2b</a:t>
            </a:r>
            <a:r>
              <a:rPr lang="en-GB" dirty="0"/>
              <a:t>: the existing requirements related to “private network” (in TS 22.261) will be fixed next </a:t>
            </a:r>
            <a:r>
              <a:rPr lang="en-GB" dirty="0" smtClean="0"/>
              <a:t>meeting</a:t>
            </a:r>
            <a:endParaRPr lang="en-GB" dirty="0"/>
          </a:p>
          <a:p>
            <a:pPr>
              <a:lnSpc>
                <a:spcPct val="110000"/>
              </a:lnSpc>
            </a:pPr>
            <a:r>
              <a:rPr lang="en-GB" dirty="0" smtClean="0">
                <a:solidFill>
                  <a:srgbClr val="FF0000"/>
                </a:solidFill>
              </a:rPr>
              <a:t>Issues:</a:t>
            </a:r>
            <a:endParaRPr lang="en-GB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GB" dirty="0" smtClean="0">
                <a:solidFill>
                  <a:srgbClr val="FF0000"/>
                </a:solidFill>
              </a:rPr>
              <a:t>Additional confusion to downstream WGs (SA2/SA3): non-public network vs. private network in TS 22.261</a:t>
            </a:r>
            <a:endParaRPr lang="en-GB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GB" dirty="0" smtClean="0">
                <a:solidFill>
                  <a:srgbClr val="FF0000"/>
                </a:solidFill>
              </a:rPr>
              <a:t>No clear understanding in SA1 with regards to th</a:t>
            </a:r>
            <a:r>
              <a:rPr lang="en-GB" dirty="0" smtClean="0">
                <a:solidFill>
                  <a:srgbClr val="FF0000"/>
                </a:solidFill>
              </a:rPr>
              <a:t>e security aspects of non-public network</a:t>
            </a:r>
            <a:endParaRPr lang="en-GB" dirty="0" smtClean="0">
              <a:solidFill>
                <a:srgbClr val="FF0000"/>
              </a:solidFill>
            </a:endParaRPr>
          </a:p>
          <a:p>
            <a:pPr lvl="2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09687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4614"/>
            <a:ext cx="10515600" cy="1390103"/>
          </a:xfrm>
        </p:spPr>
        <p:txBody>
          <a:bodyPr>
            <a:normAutofit/>
          </a:bodyPr>
          <a:lstStyle/>
          <a:p>
            <a:r>
              <a:rPr lang="en-GB" b="1" dirty="0" smtClean="0"/>
              <a:t>Proposal #1: to use one single terminology</a:t>
            </a:r>
            <a:br>
              <a:rPr lang="en-GB" b="1" dirty="0" smtClean="0"/>
            </a:br>
            <a:r>
              <a:rPr lang="en-GB" b="1" dirty="0" smtClean="0"/>
              <a:t>“Private Network”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44717"/>
            <a:ext cx="10515600" cy="490634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private network: a network that is intended for non-public </a:t>
            </a:r>
            <a:r>
              <a:rPr lang="en-GB" dirty="0" smtClean="0"/>
              <a:t>use.</a:t>
            </a:r>
          </a:p>
          <a:p>
            <a:pPr>
              <a:lnSpc>
                <a:spcPct val="110000"/>
              </a:lnSpc>
            </a:pPr>
            <a:r>
              <a:rPr lang="en-GB" dirty="0" smtClean="0"/>
              <a:t>The existing requirements in TS 22.261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The 5G system shall support operator controlled alternative authentication methods (i.e., alternative to AKA) with different types of credentials for network access for </a:t>
            </a:r>
            <a:r>
              <a:rPr lang="en-GB" dirty="0" err="1"/>
              <a:t>IoT</a:t>
            </a:r>
            <a:r>
              <a:rPr lang="en-GB" dirty="0"/>
              <a:t> devices in isolated deployment scenarios (e.g., for industrial automation</a:t>
            </a:r>
            <a:r>
              <a:rPr lang="en-GB" dirty="0" smtClean="0"/>
              <a:t>).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For a private network using 5G technology, the 5G system shall support network access using identities, credentials, and authentication methods provided and managed by a 3rd party and supported by 3GPP</a:t>
            </a:r>
            <a:r>
              <a:rPr lang="en-GB" dirty="0" smtClean="0"/>
              <a:t>.</a:t>
            </a:r>
            <a:endParaRPr lang="en-GB" dirty="0"/>
          </a:p>
          <a:p>
            <a:pPr>
              <a:lnSpc>
                <a:spcPct val="110000"/>
              </a:lnSpc>
            </a:pPr>
            <a:r>
              <a:rPr lang="en-GB" dirty="0" smtClean="0">
                <a:solidFill>
                  <a:schemeClr val="accent5"/>
                </a:solidFill>
              </a:rPr>
              <a:t>Pros: SA3 enabled the support for privat</a:t>
            </a:r>
            <a:r>
              <a:rPr lang="en-GB" dirty="0" smtClean="0">
                <a:solidFill>
                  <a:schemeClr val="accent5"/>
                </a:solidFill>
              </a:rPr>
              <a:t>e network in Release 15, so it is clear a private network can support 3GPP or </a:t>
            </a:r>
            <a:r>
              <a:rPr lang="en-GB" dirty="0">
                <a:solidFill>
                  <a:schemeClr val="accent5"/>
                </a:solidFill>
              </a:rPr>
              <a:t>non-3GPP identities, credentials, and authentication </a:t>
            </a:r>
            <a:r>
              <a:rPr lang="en-GB" dirty="0" smtClean="0">
                <a:solidFill>
                  <a:schemeClr val="accent5"/>
                </a:solidFill>
              </a:rPr>
              <a:t>methods.</a:t>
            </a:r>
            <a:endParaRPr lang="en-GB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55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6842"/>
            <a:ext cx="10515600" cy="882868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With regards to interaction between a private network and a PLMN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020"/>
            <a:ext cx="10515600" cy="463194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dirty="0" smtClean="0"/>
              <a:t>Proposal #2: Once the agreement is made, it is necessary to inform SA3 with the decision, asking for confirmation whether or not it can be supported especially for the cases between a PLMN and a private </a:t>
            </a:r>
            <a:r>
              <a:rPr lang="en-GB" dirty="0"/>
              <a:t>network using non-3GPP identities, credentials, and authentication methods . </a:t>
            </a:r>
            <a:endParaRPr lang="en-GB" dirty="0" smtClean="0"/>
          </a:p>
          <a:p>
            <a:pPr>
              <a:lnSpc>
                <a:spcPct val="110000"/>
              </a:lnSpc>
            </a:pPr>
            <a:r>
              <a:rPr lang="en-GB" dirty="0" smtClean="0"/>
              <a:t>Proposal#3: One additional requirement --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/>
              <a:t>A </a:t>
            </a:r>
            <a:r>
              <a:rPr lang="en-GB" dirty="0" smtClean="0"/>
              <a:t>private network subscriber to access a PLMN service shall have </a:t>
            </a:r>
            <a:r>
              <a:rPr lang="en-GB" dirty="0"/>
              <a:t>an independent, additional service subscription using identifiers and credentials provided by that </a:t>
            </a:r>
            <a:r>
              <a:rPr lang="en-GB" dirty="0" smtClean="0"/>
              <a:t>PLMN.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93496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Office Theme</vt:lpstr>
      <vt:lpstr>Proposal on finalising cyberCAV terminology</vt:lpstr>
      <vt:lpstr>Current agreement on cyberCAV terminology</vt:lpstr>
      <vt:lpstr>Proposal #1: to use one single terminology “Private Network”</vt:lpstr>
      <vt:lpstr>With regards to interaction between a private network and a PLMN </vt:lpstr>
    </vt:vector>
  </TitlesOfParts>
  <Company>Vodafone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cyberCAV normative service requirements preparation</dc:title>
  <dc:creator>Li, Alice, Vodafone Group</dc:creator>
  <cp:lastModifiedBy>Li, Alice, Vodafone Group</cp:lastModifiedBy>
  <cp:revision>19</cp:revision>
  <dcterms:created xsi:type="dcterms:W3CDTF">2018-07-12T11:30:20Z</dcterms:created>
  <dcterms:modified xsi:type="dcterms:W3CDTF">2018-08-22T12:49:18Z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alice.li@vodafone.com</vt:lpwstr>
  </property>
  <property fmtid="{D5CDD505-2E9C-101B-9397-08002B2CF9AE}" pid="5" name="MSIP_Label_17da11e7-ad83-4459-98c6-12a88e2eac78_SetDate">
    <vt:lpwstr>2018-08-22T12:07:47.6487721Z</vt:lpwstr>
  </property>
  <property fmtid="{D5CDD505-2E9C-101B-9397-08002B2CF9AE}" pid="6" name="MSIP_Label_17da11e7-ad83-4459-98c6-12a88e2eac78_Name">
    <vt:lpwstr>Unclassified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Unclassified</vt:lpwstr>
  </property>
</Properties>
</file>