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4" r:id="rId3"/>
    <p:sldId id="267" r:id="rId4"/>
    <p:sldId id="268" r:id="rId5"/>
    <p:sldId id="272" r:id="rId6"/>
    <p:sldId id="273" r:id="rId7"/>
    <p:sldId id="270" r:id="rId8"/>
    <p:sldId id="271" r:id="rId9"/>
    <p:sldId id="27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7"/>
    <p:restoredTop sz="94617"/>
  </p:normalViewPr>
  <p:slideViewPr>
    <p:cSldViewPr>
      <p:cViewPr varScale="1">
        <p:scale>
          <a:sx n="88" d="100"/>
          <a:sy n="88" d="100"/>
        </p:scale>
        <p:origin x="1776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8/10/18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322008"/>
            <a:ext cx="618564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5760" y="6396548"/>
            <a:ext cx="6948264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3GPP TSG-SA WG1 Meeting #83			S1-182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113</a:t>
            </a:r>
            <a:endParaRPr lang="fr-FR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West Palm Beach, United Stated, 20 - 24 August 2018</a:t>
            </a:r>
            <a:endParaRPr lang="en-GB" sz="700" dirty="0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1A174C9-005B-40EA-8C92-0B3AB5EFAC56}" type="slidenum">
              <a:rPr lang="fr-FR" smtClean="0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9" name="Picture 9" descr="3GPP_TM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0" y="476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Motivation to study Assets Tracking use cases</a:t>
            </a:r>
            <a:r>
              <a:rPr lang="en-US" sz="2400" dirty="0"/>
              <a:t/>
            </a:r>
            <a:br>
              <a:rPr lang="en-US" sz="2400" dirty="0"/>
            </a:br>
            <a:endParaRPr lang="en-US" sz="27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57133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zh-CN" sz="2000" dirty="0"/>
              <a:t>3GPP TSG-SA WG1 Meeting #83 </a:t>
            </a:r>
            <a:endParaRPr lang="en-US" altLang="zh-CN" sz="2000" dirty="0" smtClean="0"/>
          </a:p>
          <a:p>
            <a:r>
              <a:rPr lang="en-US" sz="2000" dirty="0"/>
              <a:t>West Palm Beach, Florida, USA, 20 - 24 August </a:t>
            </a:r>
            <a:r>
              <a:rPr lang="en-US" sz="2000" dirty="0" smtClean="0"/>
              <a:t>2018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US" altLang="ja-JP" sz="2000" dirty="0"/>
              <a:t>4 – New study work items</a:t>
            </a:r>
            <a:endParaRPr lang="en-GB" altLang="ja-JP" sz="2000" dirty="0" smtClean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5087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en-GB" altLang="zh-CN" sz="2400" dirty="0" smtClean="0"/>
              <a:t>S1-</a:t>
            </a:r>
            <a:r>
              <a:rPr lang="en-GB" sz="2400" dirty="0" smtClean="0"/>
              <a:t>182113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Novamint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 smtClean="0"/>
              <a:t>Assets Tracking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63527" y="1180116"/>
            <a:ext cx="78708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An asset is </a:t>
            </a:r>
            <a:r>
              <a:rPr lang="en-GB" dirty="0" smtClean="0">
                <a:solidFill>
                  <a:srgbClr val="002060"/>
                </a:solidFill>
              </a:rPr>
              <a:t>– extremely </a:t>
            </a:r>
            <a:r>
              <a:rPr lang="en-GB" dirty="0">
                <a:solidFill>
                  <a:srgbClr val="002060"/>
                </a:solidFill>
              </a:rPr>
              <a:t>– </a:t>
            </a:r>
            <a:r>
              <a:rPr lang="en-GB" dirty="0" smtClean="0">
                <a:solidFill>
                  <a:srgbClr val="002060"/>
                </a:solidFill>
              </a:rPr>
              <a:t>valuable</a:t>
            </a: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Every Organisation owns assets (machines, medical devices, containers, </a:t>
            </a:r>
            <a:r>
              <a:rPr lang="en-GB" dirty="0" smtClean="0">
                <a:solidFill>
                  <a:srgbClr val="002060"/>
                </a:solidFill>
              </a:rPr>
              <a:t>pallets, trolleys </a:t>
            </a:r>
            <a:r>
              <a:rPr lang="en-GB" dirty="0">
                <a:solidFill>
                  <a:srgbClr val="002060"/>
                </a:solidFill>
              </a:rPr>
              <a:t>…) 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Assets are continuously moved and transported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Every Organisation needs to track them anytime and anywhere (Indoor &amp; Outdoor)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Global &amp; Multi Modal context: sea, air, road, rail, space</a:t>
            </a:r>
            <a:r>
              <a:rPr lang="en-GB" dirty="0" smtClean="0">
                <a:solidFill>
                  <a:srgbClr val="002060"/>
                </a:solidFill>
              </a:rPr>
              <a:t>…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Assets Tracking: much more than just location – include </a:t>
            </a:r>
            <a:r>
              <a:rPr lang="en-GB" u="sng" dirty="0" smtClean="0">
                <a:solidFill>
                  <a:srgbClr val="002060"/>
                </a:solidFill>
              </a:rPr>
              <a:t>real time </a:t>
            </a:r>
            <a:r>
              <a:rPr lang="en-GB" dirty="0" smtClean="0">
                <a:solidFill>
                  <a:srgbClr val="002060"/>
                </a:solidFill>
              </a:rPr>
              <a:t>monitoring of </a:t>
            </a:r>
            <a:r>
              <a:rPr lang="en-GB" dirty="0">
                <a:solidFill>
                  <a:srgbClr val="002060"/>
                </a:solidFill>
              </a:rPr>
              <a:t>several </a:t>
            </a:r>
            <a:r>
              <a:rPr lang="en-GB" dirty="0" smtClean="0">
                <a:solidFill>
                  <a:srgbClr val="002060"/>
                </a:solidFill>
              </a:rPr>
              <a:t>elements or factors depending on the asset and its content if relevant (condition of the asset, </a:t>
            </a:r>
            <a:r>
              <a:rPr lang="en-US" dirty="0">
                <a:solidFill>
                  <a:srgbClr val="002060"/>
                </a:solidFill>
              </a:rPr>
              <a:t>environmental </a:t>
            </a:r>
            <a:r>
              <a:rPr lang="en-US" dirty="0" smtClean="0">
                <a:solidFill>
                  <a:srgbClr val="002060"/>
                </a:solidFill>
              </a:rPr>
              <a:t>factors – temperature, shock detection, events…)</a:t>
            </a:r>
            <a:r>
              <a:rPr lang="en-GB" dirty="0" smtClean="0">
                <a:solidFill>
                  <a:srgbClr val="002060"/>
                </a:solidFill>
              </a:rPr>
              <a:t> 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0CF32D5-1F4F-BF4B-A88A-2E7E16110C1D}" type="slidenum">
              <a:rPr lang="fr-FR" sz="1400" smtClean="0">
                <a:solidFill>
                  <a:schemeClr val="tx1"/>
                </a:solidFill>
              </a:rPr>
              <a:t>2</a:t>
            </a:fld>
            <a:endParaRPr lang="en-GB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960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 smtClean="0"/>
              <a:t>Asset Tracking Market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63527" y="1180116"/>
            <a:ext cx="787087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“Small” Value (20 to 100 Euros) but High volume important for the supply chain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Pallets </a:t>
            </a:r>
            <a:r>
              <a:rPr lang="en-GB" dirty="0">
                <a:solidFill>
                  <a:srgbClr val="002060"/>
                </a:solidFill>
              </a:rPr>
              <a:t>only: </a:t>
            </a:r>
            <a:r>
              <a:rPr lang="en-GB" dirty="0" smtClean="0">
                <a:solidFill>
                  <a:srgbClr val="002060"/>
                </a:solidFill>
              </a:rPr>
              <a:t>				&gt; 10 Billions</a:t>
            </a:r>
            <a:endParaRPr lang="en-GB" dirty="0">
              <a:solidFill>
                <a:srgbClr val="002060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Warehouse </a:t>
            </a:r>
            <a:r>
              <a:rPr lang="en-GB" dirty="0">
                <a:solidFill>
                  <a:srgbClr val="002060"/>
                </a:solidFill>
              </a:rPr>
              <a:t>logistics cage </a:t>
            </a:r>
            <a:r>
              <a:rPr lang="en-GB" dirty="0" smtClean="0">
                <a:solidFill>
                  <a:srgbClr val="002060"/>
                </a:solidFill>
              </a:rPr>
              <a:t>carts </a:t>
            </a:r>
            <a:r>
              <a:rPr lang="en-GB" dirty="0">
                <a:solidFill>
                  <a:srgbClr val="002060"/>
                </a:solidFill>
              </a:rPr>
              <a:t>or </a:t>
            </a:r>
            <a:r>
              <a:rPr lang="en-GB" dirty="0" smtClean="0">
                <a:solidFill>
                  <a:srgbClr val="002060"/>
                </a:solidFill>
              </a:rPr>
              <a:t>Trolleys	Billions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Retail </a:t>
            </a:r>
            <a:r>
              <a:rPr lang="en-GB" dirty="0">
                <a:solidFill>
                  <a:srgbClr val="002060"/>
                </a:solidFill>
              </a:rPr>
              <a:t>Crate, Tote or Rolls cages  </a:t>
            </a:r>
            <a:r>
              <a:rPr lang="en-GB" dirty="0" smtClean="0">
                <a:solidFill>
                  <a:srgbClr val="002060"/>
                </a:solidFill>
              </a:rPr>
              <a:t>		Billions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Movers </a:t>
            </a:r>
            <a:r>
              <a:rPr lang="en-GB" dirty="0">
                <a:solidFill>
                  <a:srgbClr val="002060"/>
                </a:solidFill>
              </a:rPr>
              <a:t>Boxes/crates </a:t>
            </a:r>
            <a:r>
              <a:rPr lang="en-GB" dirty="0" smtClean="0">
                <a:solidFill>
                  <a:srgbClr val="002060"/>
                </a:solidFill>
              </a:rPr>
              <a:t>			Billions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Value depending on contains/context – High Value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Parcels </a:t>
            </a:r>
            <a:r>
              <a:rPr lang="en-GB" dirty="0">
                <a:solidFill>
                  <a:srgbClr val="002060"/>
                </a:solidFill>
              </a:rPr>
              <a:t>				</a:t>
            </a:r>
            <a:r>
              <a:rPr lang="en-GB" dirty="0" smtClean="0">
                <a:solidFill>
                  <a:srgbClr val="002060"/>
                </a:solidFill>
              </a:rPr>
              <a:t>	&gt; </a:t>
            </a:r>
            <a:r>
              <a:rPr lang="en-GB" dirty="0">
                <a:solidFill>
                  <a:srgbClr val="002060"/>
                </a:solidFill>
              </a:rPr>
              <a:t>500 </a:t>
            </a:r>
            <a:r>
              <a:rPr lang="en-GB" dirty="0" smtClean="0">
                <a:solidFill>
                  <a:srgbClr val="002060"/>
                </a:solidFill>
              </a:rPr>
              <a:t>Million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Governmental &amp; security assets (critical missions)</a:t>
            </a:r>
            <a:br>
              <a:rPr lang="en-GB" dirty="0" smtClean="0">
                <a:solidFill>
                  <a:srgbClr val="002060"/>
                </a:solidFill>
              </a:rPr>
            </a:b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Containers 					50 Millions</a:t>
            </a: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Other Assets - Mass Market: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Luggage					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Vehicles:					 </a:t>
            </a:r>
            <a:r>
              <a:rPr lang="en-GB" dirty="0">
                <a:solidFill>
                  <a:srgbClr val="002060"/>
                </a:solidFill>
              </a:rPr>
              <a:t>&gt; </a:t>
            </a:r>
            <a:r>
              <a:rPr lang="en-GB" dirty="0" smtClean="0">
                <a:solidFill>
                  <a:srgbClr val="002060"/>
                </a:solidFill>
              </a:rPr>
              <a:t>1 Billion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Animals </a:t>
            </a:r>
            <a:r>
              <a:rPr lang="en-GB" dirty="0">
                <a:solidFill>
                  <a:srgbClr val="002060"/>
                </a:solidFill>
              </a:rPr>
              <a:t>(Pets / Farm livestock): </a:t>
            </a:r>
            <a:r>
              <a:rPr lang="en-GB" dirty="0" smtClean="0">
                <a:solidFill>
                  <a:srgbClr val="002060"/>
                </a:solidFill>
              </a:rPr>
              <a:t>		Billions</a:t>
            </a:r>
            <a:br>
              <a:rPr lang="en-GB" dirty="0" smtClean="0">
                <a:solidFill>
                  <a:srgbClr val="002060"/>
                </a:solidFill>
              </a:rPr>
            </a:br>
            <a:r>
              <a:rPr lang="en-GB" dirty="0" smtClean="0">
                <a:solidFill>
                  <a:srgbClr val="002060"/>
                </a:solidFill>
              </a:rPr>
              <a:t/>
            </a:r>
            <a:br>
              <a:rPr lang="en-GB" dirty="0" smtClean="0">
                <a:solidFill>
                  <a:srgbClr val="002060"/>
                </a:solidFill>
              </a:rPr>
            </a:br>
            <a:r>
              <a:rPr lang="en-GB" b="1" dirty="0" smtClean="0">
                <a:solidFill>
                  <a:srgbClr val="002060"/>
                </a:solidFill>
              </a:rPr>
              <a:t>=&gt; </a:t>
            </a:r>
            <a:r>
              <a:rPr lang="en-GB" b="1" dirty="0">
                <a:solidFill>
                  <a:srgbClr val="002060"/>
                </a:solidFill>
              </a:rPr>
              <a:t>A huge Market: Billions Units not really tapped by </a:t>
            </a:r>
            <a:r>
              <a:rPr lang="en-GB" b="1" dirty="0" smtClean="0">
                <a:solidFill>
                  <a:srgbClr val="002060"/>
                </a:solidFill>
              </a:rPr>
              <a:t>3GPP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0CF32D5-1F4F-BF4B-A88A-2E7E16110C1D}" type="slidenum">
              <a:rPr lang="fr-FR" sz="1400" smtClean="0">
                <a:solidFill>
                  <a:schemeClr val="tx1"/>
                </a:solidFill>
              </a:rPr>
              <a:t>3</a:t>
            </a:fld>
            <a:endParaRPr lang="en-GB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600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 smtClean="0"/>
              <a:t>Key requirements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63527" y="1180116"/>
            <a:ext cx="78708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600" dirty="0">
                <a:solidFill>
                  <a:srgbClr val="002060"/>
                </a:solidFill>
              </a:rPr>
              <a:t>Global </a:t>
            </a:r>
            <a:r>
              <a:rPr lang="en-GB" sz="1600">
                <a:solidFill>
                  <a:srgbClr val="002060"/>
                </a:solidFill>
              </a:rPr>
              <a:t>full </a:t>
            </a:r>
            <a:r>
              <a:rPr lang="en-GB" sz="1600" smtClean="0">
                <a:solidFill>
                  <a:srgbClr val="002060"/>
                </a:solidFill>
              </a:rPr>
              <a:t>connectivity  </a:t>
            </a:r>
            <a:endParaRPr lang="en-GB" sz="1600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en-GB" sz="1600" dirty="0" smtClean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600" dirty="0" smtClean="0">
                <a:solidFill>
                  <a:srgbClr val="002060"/>
                </a:solidFill>
              </a:rPr>
              <a:t>Full </a:t>
            </a:r>
            <a:r>
              <a:rPr lang="en-GB" sz="1600" dirty="0">
                <a:solidFill>
                  <a:srgbClr val="002060"/>
                </a:solidFill>
              </a:rPr>
              <a:t>Coverage: Indoor / Urban/ Rural area/ Harsh environments / Metallic obstructions…</a:t>
            </a:r>
          </a:p>
          <a:p>
            <a:pPr marL="342900" indent="-342900">
              <a:buFont typeface="Arial" charset="0"/>
              <a:buChar char="•"/>
            </a:pPr>
            <a:endParaRPr lang="en-GB" sz="1600" dirty="0" smtClean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600" dirty="0" smtClean="0">
                <a:solidFill>
                  <a:srgbClr val="002060"/>
                </a:solidFill>
              </a:rPr>
              <a:t>Battery </a:t>
            </a:r>
            <a:r>
              <a:rPr lang="en-GB" sz="1600" dirty="0">
                <a:solidFill>
                  <a:srgbClr val="002060"/>
                </a:solidFill>
              </a:rPr>
              <a:t>duration efficiency (&gt; 5 years)</a:t>
            </a:r>
          </a:p>
          <a:p>
            <a:pPr marL="342900" indent="-342900">
              <a:buFont typeface="Arial" charset="0"/>
              <a:buChar char="•"/>
            </a:pPr>
            <a:endParaRPr lang="en-GB" sz="1600" dirty="0" smtClean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600" dirty="0" smtClean="0">
                <a:solidFill>
                  <a:srgbClr val="002060"/>
                </a:solidFill>
              </a:rPr>
              <a:t>High </a:t>
            </a:r>
            <a:r>
              <a:rPr lang="en-GB" sz="1600" dirty="0">
                <a:solidFill>
                  <a:srgbClr val="002060"/>
                </a:solidFill>
              </a:rPr>
              <a:t>scalability</a:t>
            </a:r>
          </a:p>
          <a:p>
            <a:pPr marL="342900" indent="-342900">
              <a:buFont typeface="Arial" charset="0"/>
              <a:buChar char="•"/>
            </a:pPr>
            <a:endParaRPr lang="en-GB" sz="1600" dirty="0" smtClean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600" dirty="0" smtClean="0">
                <a:solidFill>
                  <a:srgbClr val="002060"/>
                </a:solidFill>
              </a:rPr>
              <a:t>Communication </a:t>
            </a:r>
            <a:r>
              <a:rPr lang="en-GB" sz="1600" dirty="0">
                <a:solidFill>
                  <a:srgbClr val="002060"/>
                </a:solidFill>
              </a:rPr>
              <a:t>reliability</a:t>
            </a:r>
          </a:p>
          <a:p>
            <a:pPr marL="342900" indent="-342900">
              <a:buFont typeface="Arial" charset="0"/>
              <a:buChar char="•"/>
            </a:pPr>
            <a:endParaRPr lang="en-GB" sz="1600" dirty="0" smtClean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600" dirty="0" smtClean="0">
                <a:solidFill>
                  <a:srgbClr val="002060"/>
                </a:solidFill>
              </a:rPr>
              <a:t>Downlink capability</a:t>
            </a:r>
          </a:p>
          <a:p>
            <a:pPr marL="342900" indent="-342900">
              <a:buFont typeface="Arial" charset="0"/>
              <a:buChar char="•"/>
            </a:pPr>
            <a:endParaRPr lang="en-GB" sz="1600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600" dirty="0" smtClean="0">
                <a:solidFill>
                  <a:srgbClr val="002060"/>
                </a:solidFill>
              </a:rPr>
              <a:t>Security (against tempering but also hacking and protecting data)</a:t>
            </a:r>
            <a:endParaRPr lang="en-GB" sz="1600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en-GB" sz="1600" dirty="0" smtClean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600" dirty="0" smtClean="0">
                <a:solidFill>
                  <a:srgbClr val="002060"/>
                </a:solidFill>
              </a:rPr>
              <a:t>Minimal </a:t>
            </a:r>
            <a:r>
              <a:rPr lang="en-GB" sz="1600" dirty="0">
                <a:solidFill>
                  <a:srgbClr val="002060"/>
                </a:solidFill>
              </a:rPr>
              <a:t>cost of connectivity/device </a:t>
            </a:r>
            <a:r>
              <a:rPr lang="en-GB" sz="1600" dirty="0" smtClean="0">
                <a:solidFill>
                  <a:srgbClr val="002060"/>
                </a:solidFill>
              </a:rPr>
              <a:t>chipset</a:t>
            </a:r>
          </a:p>
          <a:p>
            <a:pPr marL="342900" indent="-342900">
              <a:buFont typeface="Arial" charset="0"/>
              <a:buChar char="•"/>
            </a:pPr>
            <a:endParaRPr lang="en-GB" sz="1600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600" dirty="0" smtClean="0">
                <a:solidFill>
                  <a:srgbClr val="002060"/>
                </a:solidFill>
              </a:rPr>
              <a:t>Size of messages could be very small for low value/no content to very high (container case)</a:t>
            </a: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0CF32D5-1F4F-BF4B-A88A-2E7E16110C1D}" type="slidenum">
              <a:rPr lang="fr-FR" sz="1400" smtClean="0">
                <a:solidFill>
                  <a:schemeClr val="tx1"/>
                </a:solidFill>
              </a:rPr>
              <a:t>4</a:t>
            </a:fld>
            <a:endParaRPr lang="en-GB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471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/>
              <a:t>Containers Use Case Description &amp; Requirements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63527" y="1180116"/>
            <a:ext cx="787087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Objective of Asset Tracking: </a:t>
            </a:r>
            <a:r>
              <a:rPr lang="en-GB" dirty="0">
                <a:solidFill>
                  <a:srgbClr val="002060"/>
                </a:solidFill>
              </a:rPr>
              <a:t>Tracking large containers from sea to terminal then road and train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Value of the Asset: </a:t>
            </a:r>
            <a:r>
              <a:rPr lang="en-GB" dirty="0" smtClean="0">
                <a:solidFill>
                  <a:srgbClr val="002060"/>
                </a:solidFill>
              </a:rPr>
              <a:t>Very High + value is in the content of the container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b="1" dirty="0">
                <a:solidFill>
                  <a:srgbClr val="002060"/>
                </a:solidFill>
              </a:rPr>
              <a:t>Typical Use Case characteristics: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20 000 Containers on a ship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altLang="ja-JP" dirty="0" smtClean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Regular status update </a:t>
            </a:r>
            <a:r>
              <a:rPr lang="en-GB" altLang="ja-JP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n-GB" dirty="0">
                <a:solidFill>
                  <a:srgbClr val="002060"/>
                </a:solidFill>
              </a:rPr>
              <a:t>All to communicate their status regularly </a:t>
            </a:r>
            <a:r>
              <a:rPr lang="en-GB" altLang="ja-JP" dirty="0" smtClean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could </a:t>
            </a:r>
            <a:r>
              <a:rPr lang="en-GB" altLang="ja-JP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be one every hour or based on </a:t>
            </a:r>
            <a:r>
              <a:rPr lang="en-GB" altLang="ja-JP" dirty="0" smtClean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event (arrival on port for example)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altLang="ja-JP" dirty="0" smtClean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Payload size for 1 container: up to 2500 Bytes</a:t>
            </a: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en-GB" b="1" dirty="0" smtClean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Service Requirements: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Positioning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Movement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Status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Shock detection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Door opening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Temperature changes (Reefer)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Humidity</a:t>
            </a: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0CF32D5-1F4F-BF4B-A88A-2E7E16110C1D}" type="slidenum">
              <a:rPr lang="fr-FR" sz="1400" smtClean="0">
                <a:solidFill>
                  <a:schemeClr val="tx1"/>
                </a:solidFill>
              </a:rPr>
              <a:t>5</a:t>
            </a:fld>
            <a:endParaRPr lang="en-GB" sz="1400" dirty="0">
              <a:solidFill>
                <a:schemeClr val="tx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38800" y="4343400"/>
            <a:ext cx="2666999" cy="1848834"/>
            <a:chOff x="1143000" y="2131014"/>
            <a:chExt cx="2362200" cy="152658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3000" y="2196555"/>
              <a:ext cx="2362200" cy="1461045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1653609" y="2306333"/>
              <a:ext cx="109547" cy="34700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 rot="16200000">
              <a:off x="1298890" y="2126316"/>
              <a:ext cx="309968" cy="319367"/>
              <a:chOff x="3602638" y="3802409"/>
              <a:chExt cx="627534" cy="819978"/>
            </a:xfrm>
          </p:grpSpPr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735369">
                <a:off x="3506416" y="3898631"/>
                <a:ext cx="819978" cy="627534"/>
              </a:xfrm>
              <a:prstGeom prst="rect">
                <a:avLst/>
              </a:prstGeom>
            </p:spPr>
          </p:pic>
          <p:sp>
            <p:nvSpPr>
              <p:cNvPr id="15" name="Rectangle 14"/>
              <p:cNvSpPr/>
              <p:nvPr/>
            </p:nvSpPr>
            <p:spPr>
              <a:xfrm>
                <a:off x="3667310" y="3824347"/>
                <a:ext cx="176454" cy="21475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1752600" y="2131014"/>
              <a:ext cx="309968" cy="319367"/>
              <a:chOff x="3602639" y="3299576"/>
              <a:chExt cx="627534" cy="819978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735369">
                <a:off x="3506417" y="3395798"/>
                <a:ext cx="819978" cy="627534"/>
              </a:xfrm>
              <a:prstGeom prst="rect">
                <a:avLst/>
              </a:prstGeom>
            </p:spPr>
          </p:pic>
          <p:sp>
            <p:nvSpPr>
              <p:cNvPr id="13" name="Rectangle 12"/>
              <p:cNvSpPr/>
              <p:nvPr/>
            </p:nvSpPr>
            <p:spPr>
              <a:xfrm>
                <a:off x="3667311" y="3749709"/>
                <a:ext cx="176454" cy="2147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8183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/>
              <a:t>Containers Use Case</a:t>
            </a:r>
            <a:r>
              <a:rPr lang="en-US" altLang="zh-CN" sz="2800" smtClean="0"/>
              <a:t>: Challenges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63526" y="1180116"/>
            <a:ext cx="376273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Challenges: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In case of container tracking, it is paramount that all containers are able to provide their information and are optimizing their battery usage to maintain a maximum duration of a </a:t>
            </a:r>
            <a:r>
              <a:rPr lang="en-GB" dirty="0" smtClean="0">
                <a:solidFill>
                  <a:srgbClr val="002060"/>
                </a:solidFill>
              </a:rPr>
              <a:t>life.</a:t>
            </a:r>
          </a:p>
          <a:p>
            <a:pPr marL="800100" lvl="1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The situation of a container in regards of its capability to connect or its battery usage is changing all the time (depending on its position when shipped for example and previous usage)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0CF32D5-1F4F-BF4B-A88A-2E7E16110C1D}" type="slidenum">
              <a:rPr lang="fr-FR" sz="1400" smtClean="0">
                <a:solidFill>
                  <a:schemeClr val="tx1"/>
                </a:solidFill>
              </a:rPr>
              <a:t>6</a:t>
            </a:fld>
            <a:endParaRPr lang="en-GB" sz="1400" dirty="0">
              <a:solidFill>
                <a:schemeClr val="tx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582886" y="1180116"/>
            <a:ext cx="4792704" cy="4029684"/>
            <a:chOff x="231648" y="888312"/>
            <a:chExt cx="4792704" cy="402968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917C8439-1ED1-4208-BE06-856D7A389223}"/>
                </a:ext>
              </a:extLst>
            </p:cNvPr>
            <p:cNvSpPr/>
            <p:nvPr/>
          </p:nvSpPr>
          <p:spPr>
            <a:xfrm>
              <a:off x="231648" y="3209836"/>
              <a:ext cx="4792704" cy="17081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eaLnBrk="1" hangingPunct="1">
                <a:lnSpc>
                  <a:spcPct val="150000"/>
                </a:lnSpc>
                <a:buClr>
                  <a:srgbClr val="002060"/>
                </a:buClr>
              </a:pPr>
              <a:r>
                <a:rPr lang="en-GB" altLang="ja-JP" sz="1400" dirty="0" smtClean="0">
                  <a:solidFill>
                    <a:srgbClr val="002060"/>
                  </a:solidFill>
                  <a:ea typeface="Verdana" panose="020B0604030504040204" pitchFamily="34" charset="0"/>
                  <a:cs typeface="Verdana" panose="020B0604030504040204" pitchFamily="34" charset="0"/>
                </a:rPr>
                <a:t>Containers A, B, E &amp; F cannot use WAN directly</a:t>
              </a:r>
            </a:p>
            <a:p>
              <a:pPr eaLnBrk="1" hangingPunct="1">
                <a:lnSpc>
                  <a:spcPct val="150000"/>
                </a:lnSpc>
                <a:buClr>
                  <a:srgbClr val="002060"/>
                </a:buClr>
              </a:pPr>
              <a:r>
                <a:rPr lang="en-GB" altLang="ja-JP" sz="1400" dirty="0" smtClean="0">
                  <a:solidFill>
                    <a:srgbClr val="002060"/>
                  </a:solidFill>
                  <a:ea typeface="Verdana" panose="020B0604030504040204" pitchFamily="34" charset="0"/>
                  <a:cs typeface="Verdana" panose="020B0604030504040204" pitchFamily="34" charset="0"/>
                </a:rPr>
                <a:t>Containers C &amp; D better positioned for WAN communication</a:t>
              </a:r>
            </a:p>
            <a:p>
              <a:pPr eaLnBrk="1" hangingPunct="1">
                <a:lnSpc>
                  <a:spcPct val="150000"/>
                </a:lnSpc>
                <a:buClr>
                  <a:srgbClr val="002060"/>
                </a:buClr>
              </a:pPr>
              <a:r>
                <a:rPr lang="en-GB" altLang="ja-JP" sz="1400" dirty="0" smtClean="0">
                  <a:solidFill>
                    <a:srgbClr val="002060"/>
                  </a:solidFill>
                  <a:ea typeface="Verdana" panose="020B0604030504040204" pitchFamily="34" charset="0"/>
                  <a:cs typeface="Verdana" panose="020B0604030504040204" pitchFamily="34" charset="0"/>
                </a:rPr>
                <a:t>Containers C &amp; D can be used as relay by A, B &amp; E through Container F (multi-hop) or with single hop to communicate depending on their battery usage</a:t>
              </a: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97924" y="979930"/>
              <a:ext cx="670843" cy="78824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37350">
              <a:off x="2544925" y="888312"/>
              <a:ext cx="742487" cy="742487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2139541" y="1259555"/>
              <a:ext cx="31451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smtClean="0"/>
                <a:t>Or</a:t>
              </a:r>
              <a:endParaRPr lang="en-US" sz="1000" dirty="0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01659" y="1864837"/>
              <a:ext cx="3658255" cy="1387240"/>
              <a:chOff x="1292117" y="1482085"/>
              <a:chExt cx="3658255" cy="1387240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1501152" y="1482085"/>
                <a:ext cx="762953" cy="452314"/>
                <a:chOff x="1979712" y="1489859"/>
                <a:chExt cx="1260140" cy="670569"/>
              </a:xfrm>
            </p:grpSpPr>
            <p:sp>
              <p:nvSpPr>
                <p:cNvPr id="124" name="Cube 123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25" name="Rectangle 124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2" name="Group 11"/>
              <p:cNvGrpSpPr/>
              <p:nvPr/>
            </p:nvGrpSpPr>
            <p:grpSpPr>
              <a:xfrm>
                <a:off x="1292117" y="2402149"/>
                <a:ext cx="762953" cy="452314"/>
                <a:chOff x="2380408" y="2117176"/>
                <a:chExt cx="1260000" cy="684000"/>
              </a:xfrm>
            </p:grpSpPr>
            <p:sp>
              <p:nvSpPr>
                <p:cNvPr id="122" name="Cube 121"/>
                <p:cNvSpPr/>
                <p:nvPr/>
              </p:nvSpPr>
              <p:spPr>
                <a:xfrm>
                  <a:off x="2380408" y="2117176"/>
                  <a:ext cx="1260000" cy="684000"/>
                </a:xfrm>
                <a:prstGeom prst="cube">
                  <a:avLst/>
                </a:prstGeom>
                <a:solidFill>
                  <a:srgbClr val="7030A0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 smtClean="0"/>
                    <a:t>A</a:t>
                  </a:r>
                  <a:endParaRPr lang="en-US" sz="2400" dirty="0"/>
                </a:p>
              </p:txBody>
            </p:sp>
            <p:sp>
              <p:nvSpPr>
                <p:cNvPr id="123" name="Rectangle 122"/>
                <p:cNvSpPr/>
                <p:nvPr/>
              </p:nvSpPr>
              <p:spPr>
                <a:xfrm>
                  <a:off x="3295624" y="2472810"/>
                  <a:ext cx="60001" cy="217064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3" name="Group 12"/>
              <p:cNvGrpSpPr/>
              <p:nvPr/>
            </p:nvGrpSpPr>
            <p:grpSpPr>
              <a:xfrm>
                <a:off x="1292117" y="2052920"/>
                <a:ext cx="762953" cy="452314"/>
                <a:chOff x="1979712" y="1489859"/>
                <a:chExt cx="1260140" cy="670569"/>
              </a:xfrm>
            </p:grpSpPr>
            <p:sp>
              <p:nvSpPr>
                <p:cNvPr id="120" name="Cube 119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21" name="Rectangle 120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4" name="Group 13"/>
              <p:cNvGrpSpPr/>
              <p:nvPr/>
            </p:nvGrpSpPr>
            <p:grpSpPr>
              <a:xfrm>
                <a:off x="1952700" y="2402149"/>
                <a:ext cx="762953" cy="452314"/>
                <a:chOff x="1979712" y="1489859"/>
                <a:chExt cx="1260140" cy="670569"/>
              </a:xfrm>
              <a:solidFill>
                <a:srgbClr val="FFC000"/>
              </a:solidFill>
            </p:grpSpPr>
            <p:sp>
              <p:nvSpPr>
                <p:cNvPr id="118" name="Cube 117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grpFill/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 smtClean="0">
                      <a:solidFill>
                        <a:schemeClr val="tx1"/>
                      </a:solidFill>
                    </a:rPr>
                    <a:t>B</a:t>
                  </a:r>
                  <a:endParaRPr lang="en-US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" name="Rectangle 118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5" name="Group 14"/>
              <p:cNvGrpSpPr/>
              <p:nvPr/>
            </p:nvGrpSpPr>
            <p:grpSpPr>
              <a:xfrm>
                <a:off x="1389568" y="1596028"/>
                <a:ext cx="762953" cy="452314"/>
                <a:chOff x="1979712" y="1489859"/>
                <a:chExt cx="1260140" cy="670569"/>
              </a:xfrm>
            </p:grpSpPr>
            <p:sp>
              <p:nvSpPr>
                <p:cNvPr id="116" name="Cube 115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17" name="Rectangle 116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6" name="Group 15"/>
              <p:cNvGrpSpPr/>
              <p:nvPr/>
            </p:nvGrpSpPr>
            <p:grpSpPr>
              <a:xfrm>
                <a:off x="1292117" y="1716348"/>
                <a:ext cx="762953" cy="452314"/>
                <a:chOff x="1979712" y="1489859"/>
                <a:chExt cx="1260140" cy="670569"/>
              </a:xfrm>
            </p:grpSpPr>
            <p:sp>
              <p:nvSpPr>
                <p:cNvPr id="114" name="Cube 113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15" name="Rectangle 114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7" name="Group 16"/>
              <p:cNvGrpSpPr/>
              <p:nvPr/>
            </p:nvGrpSpPr>
            <p:grpSpPr>
              <a:xfrm>
                <a:off x="1952700" y="2069207"/>
                <a:ext cx="762953" cy="452314"/>
                <a:chOff x="1979712" y="1489859"/>
                <a:chExt cx="1260140" cy="670569"/>
              </a:xfrm>
            </p:grpSpPr>
            <p:sp>
              <p:nvSpPr>
                <p:cNvPr id="112" name="Cube 111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13" name="Rectangle 112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8" name="Group 17"/>
              <p:cNvGrpSpPr/>
              <p:nvPr/>
            </p:nvGrpSpPr>
            <p:grpSpPr>
              <a:xfrm>
                <a:off x="2166654" y="1493788"/>
                <a:ext cx="762953" cy="452314"/>
                <a:chOff x="1979712" y="1489859"/>
                <a:chExt cx="1260140" cy="670569"/>
              </a:xfrm>
            </p:grpSpPr>
            <p:sp>
              <p:nvSpPr>
                <p:cNvPr id="110" name="Cube 109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9" name="Group 18"/>
              <p:cNvGrpSpPr/>
              <p:nvPr/>
            </p:nvGrpSpPr>
            <p:grpSpPr>
              <a:xfrm>
                <a:off x="2064284" y="1601993"/>
                <a:ext cx="762953" cy="452314"/>
                <a:chOff x="1979712" y="1489859"/>
                <a:chExt cx="1260140" cy="670569"/>
              </a:xfrm>
            </p:grpSpPr>
            <p:sp>
              <p:nvSpPr>
                <p:cNvPr id="108" name="Cube 107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0" name="Group 19"/>
              <p:cNvGrpSpPr/>
              <p:nvPr/>
            </p:nvGrpSpPr>
            <p:grpSpPr>
              <a:xfrm>
                <a:off x="1962042" y="1721529"/>
                <a:ext cx="762953" cy="452314"/>
                <a:chOff x="1979712" y="1489859"/>
                <a:chExt cx="1260140" cy="670569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106" name="Cube 105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grpFill/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 smtClean="0">
                      <a:solidFill>
                        <a:schemeClr val="tx1"/>
                      </a:solidFill>
                    </a:rPr>
                    <a:t>C</a:t>
                  </a:r>
                  <a:endParaRPr lang="en-US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Rectangle 106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1" name="Group 20"/>
              <p:cNvGrpSpPr/>
              <p:nvPr/>
            </p:nvGrpSpPr>
            <p:grpSpPr>
              <a:xfrm>
                <a:off x="2827237" y="2174407"/>
                <a:ext cx="762953" cy="452314"/>
                <a:chOff x="1979712" y="1489859"/>
                <a:chExt cx="1260140" cy="670569"/>
              </a:xfrm>
            </p:grpSpPr>
            <p:sp>
              <p:nvSpPr>
                <p:cNvPr id="104" name="Cube 103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05" name="Rectangle 104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2" name="Group 21"/>
              <p:cNvGrpSpPr/>
              <p:nvPr/>
            </p:nvGrpSpPr>
            <p:grpSpPr>
              <a:xfrm>
                <a:off x="2724868" y="2292517"/>
                <a:ext cx="762953" cy="452314"/>
                <a:chOff x="1979712" y="1489859"/>
                <a:chExt cx="1260140" cy="670569"/>
              </a:xfrm>
            </p:grpSpPr>
            <p:sp>
              <p:nvSpPr>
                <p:cNvPr id="102" name="Cube 101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03" name="Rectangle 102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4" name="Group 23"/>
              <p:cNvGrpSpPr/>
              <p:nvPr/>
            </p:nvGrpSpPr>
            <p:grpSpPr>
              <a:xfrm>
                <a:off x="2622626" y="2402149"/>
                <a:ext cx="762953" cy="452314"/>
                <a:chOff x="1979712" y="1489859"/>
                <a:chExt cx="1260140" cy="670569"/>
              </a:xfrm>
            </p:grpSpPr>
            <p:sp>
              <p:nvSpPr>
                <p:cNvPr id="100" name="Cube 99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01" name="Rectangle 100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5" name="Group 24"/>
              <p:cNvGrpSpPr/>
              <p:nvPr/>
            </p:nvGrpSpPr>
            <p:grpSpPr>
              <a:xfrm>
                <a:off x="2825063" y="1854364"/>
                <a:ext cx="762953" cy="452314"/>
                <a:chOff x="1979712" y="1489859"/>
                <a:chExt cx="1260140" cy="670569"/>
              </a:xfrm>
            </p:grpSpPr>
            <p:sp>
              <p:nvSpPr>
                <p:cNvPr id="98" name="Cube 97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99" name="Rectangle 98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2722693" y="1972474"/>
                <a:ext cx="762953" cy="452314"/>
                <a:chOff x="1979712" y="1489859"/>
                <a:chExt cx="1260140" cy="670569"/>
              </a:xfrm>
            </p:grpSpPr>
            <p:sp>
              <p:nvSpPr>
                <p:cNvPr id="96" name="Cube 95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97" name="Rectangle 96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7" name="Group 26"/>
              <p:cNvGrpSpPr/>
              <p:nvPr/>
            </p:nvGrpSpPr>
            <p:grpSpPr>
              <a:xfrm>
                <a:off x="2620451" y="2072201"/>
                <a:ext cx="762953" cy="452314"/>
                <a:chOff x="1979712" y="1489859"/>
                <a:chExt cx="1260140" cy="670569"/>
              </a:xfrm>
              <a:solidFill>
                <a:schemeClr val="accent6">
                  <a:lumMod val="50000"/>
                </a:schemeClr>
              </a:solidFill>
            </p:grpSpPr>
            <p:sp>
              <p:nvSpPr>
                <p:cNvPr id="94" name="Cube 93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grpFill/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 smtClean="0"/>
                    <a:t>F</a:t>
                  </a:r>
                  <a:endParaRPr lang="en-US" sz="2400" dirty="0"/>
                </a:p>
              </p:txBody>
            </p:sp>
            <p:sp>
              <p:nvSpPr>
                <p:cNvPr id="95" name="Rectangle 94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8" name="Group 27"/>
              <p:cNvGrpSpPr/>
              <p:nvPr/>
            </p:nvGrpSpPr>
            <p:grpSpPr>
              <a:xfrm>
                <a:off x="2824320" y="1499150"/>
                <a:ext cx="762953" cy="452314"/>
                <a:chOff x="1979712" y="1489859"/>
                <a:chExt cx="1260140" cy="670569"/>
              </a:xfrm>
            </p:grpSpPr>
            <p:sp>
              <p:nvSpPr>
                <p:cNvPr id="92" name="Cube 91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93" name="Rectangle 92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2721950" y="1607356"/>
                <a:ext cx="762953" cy="452314"/>
                <a:chOff x="1979712" y="1489859"/>
                <a:chExt cx="1260140" cy="670569"/>
              </a:xfrm>
            </p:grpSpPr>
            <p:sp>
              <p:nvSpPr>
                <p:cNvPr id="90" name="Cube 89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91" name="Rectangle 90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0" name="Group 29"/>
              <p:cNvGrpSpPr/>
              <p:nvPr/>
            </p:nvGrpSpPr>
            <p:grpSpPr>
              <a:xfrm>
                <a:off x="2619708" y="1726892"/>
                <a:ext cx="762953" cy="452314"/>
                <a:chOff x="1979712" y="1489859"/>
                <a:chExt cx="1260140" cy="670569"/>
              </a:xfrm>
            </p:grpSpPr>
            <p:sp>
              <p:nvSpPr>
                <p:cNvPr id="88" name="Cube 87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89" name="Rectangle 88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1" name="Group 30"/>
              <p:cNvGrpSpPr/>
              <p:nvPr/>
            </p:nvGrpSpPr>
            <p:grpSpPr>
              <a:xfrm>
                <a:off x="3501222" y="2182033"/>
                <a:ext cx="762953" cy="452314"/>
                <a:chOff x="1979712" y="1489859"/>
                <a:chExt cx="1260140" cy="670569"/>
              </a:xfrm>
            </p:grpSpPr>
            <p:sp>
              <p:nvSpPr>
                <p:cNvPr id="86" name="Cube 85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87" name="Rectangle 86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2" name="Group 31"/>
              <p:cNvGrpSpPr/>
              <p:nvPr/>
            </p:nvGrpSpPr>
            <p:grpSpPr>
              <a:xfrm>
                <a:off x="3398852" y="2300143"/>
                <a:ext cx="762953" cy="452314"/>
                <a:chOff x="1979712" y="1489859"/>
                <a:chExt cx="1260140" cy="670569"/>
              </a:xfrm>
            </p:grpSpPr>
            <p:sp>
              <p:nvSpPr>
                <p:cNvPr id="84" name="Cube 83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3" name="Group 32"/>
              <p:cNvGrpSpPr/>
              <p:nvPr/>
            </p:nvGrpSpPr>
            <p:grpSpPr>
              <a:xfrm>
                <a:off x="3296610" y="2409774"/>
                <a:ext cx="762953" cy="452314"/>
                <a:chOff x="1979712" y="1489859"/>
                <a:chExt cx="1260140" cy="670569"/>
              </a:xfrm>
            </p:grpSpPr>
            <p:sp>
              <p:nvSpPr>
                <p:cNvPr id="82" name="Cube 81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4" name="Group 33"/>
              <p:cNvGrpSpPr/>
              <p:nvPr/>
            </p:nvGrpSpPr>
            <p:grpSpPr>
              <a:xfrm>
                <a:off x="3499047" y="1861989"/>
                <a:ext cx="762953" cy="452314"/>
                <a:chOff x="1979712" y="1489859"/>
                <a:chExt cx="1260140" cy="670569"/>
              </a:xfrm>
            </p:grpSpPr>
            <p:sp>
              <p:nvSpPr>
                <p:cNvPr id="80" name="Cube 79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5" name="Group 34"/>
              <p:cNvGrpSpPr/>
              <p:nvPr/>
            </p:nvGrpSpPr>
            <p:grpSpPr>
              <a:xfrm>
                <a:off x="3396677" y="1980099"/>
                <a:ext cx="762953" cy="452314"/>
                <a:chOff x="1979712" y="1489859"/>
                <a:chExt cx="1260140" cy="670569"/>
              </a:xfrm>
            </p:grpSpPr>
            <p:sp>
              <p:nvSpPr>
                <p:cNvPr id="78" name="Cube 77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6" name="Group 35"/>
              <p:cNvGrpSpPr/>
              <p:nvPr/>
            </p:nvGrpSpPr>
            <p:grpSpPr>
              <a:xfrm>
                <a:off x="3294435" y="2079826"/>
                <a:ext cx="762953" cy="452314"/>
                <a:chOff x="1979712" y="1489859"/>
                <a:chExt cx="1260140" cy="670569"/>
              </a:xfrm>
            </p:grpSpPr>
            <p:sp>
              <p:nvSpPr>
                <p:cNvPr id="76" name="Cube 75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77" name="Rectangle 76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7" name="Group 36"/>
              <p:cNvGrpSpPr/>
              <p:nvPr/>
            </p:nvGrpSpPr>
            <p:grpSpPr>
              <a:xfrm>
                <a:off x="3498304" y="1506776"/>
                <a:ext cx="762953" cy="452314"/>
                <a:chOff x="1979712" y="1489859"/>
                <a:chExt cx="1260140" cy="670569"/>
              </a:xfrm>
            </p:grpSpPr>
            <p:sp>
              <p:nvSpPr>
                <p:cNvPr id="74" name="Cube 73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75" name="Rectangle 74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8" name="Group 37"/>
              <p:cNvGrpSpPr/>
              <p:nvPr/>
            </p:nvGrpSpPr>
            <p:grpSpPr>
              <a:xfrm>
                <a:off x="3395934" y="1614981"/>
                <a:ext cx="762953" cy="452314"/>
                <a:chOff x="1979712" y="1489859"/>
                <a:chExt cx="1260140" cy="670569"/>
              </a:xfrm>
            </p:grpSpPr>
            <p:sp>
              <p:nvSpPr>
                <p:cNvPr id="72" name="Cube 71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73" name="Rectangle 72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9" name="Group 38"/>
              <p:cNvGrpSpPr/>
              <p:nvPr/>
            </p:nvGrpSpPr>
            <p:grpSpPr>
              <a:xfrm>
                <a:off x="3293692" y="1734517"/>
                <a:ext cx="762953" cy="452314"/>
                <a:chOff x="1979712" y="1489859"/>
                <a:chExt cx="1260140" cy="670569"/>
              </a:xfrm>
              <a:solidFill>
                <a:srgbClr val="92D050"/>
              </a:solidFill>
            </p:grpSpPr>
            <p:sp>
              <p:nvSpPr>
                <p:cNvPr id="70" name="Cube 69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grpFill/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 smtClean="0"/>
                    <a:t>D</a:t>
                  </a:r>
                  <a:endParaRPr lang="en-US" sz="2400" dirty="0"/>
                </a:p>
              </p:txBody>
            </p:sp>
            <p:sp>
              <p:nvSpPr>
                <p:cNvPr id="71" name="Rectangle 70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0" name="Group 39"/>
              <p:cNvGrpSpPr/>
              <p:nvPr/>
            </p:nvGrpSpPr>
            <p:grpSpPr>
              <a:xfrm>
                <a:off x="4187419" y="2189270"/>
                <a:ext cx="762953" cy="452314"/>
                <a:chOff x="1979712" y="1489859"/>
                <a:chExt cx="1260140" cy="670569"/>
              </a:xfrm>
            </p:grpSpPr>
            <p:sp>
              <p:nvSpPr>
                <p:cNvPr id="68" name="Cube 67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69" name="Rectangle 68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1" name="Group 40"/>
              <p:cNvGrpSpPr/>
              <p:nvPr/>
            </p:nvGrpSpPr>
            <p:grpSpPr>
              <a:xfrm>
                <a:off x="4085049" y="2307380"/>
                <a:ext cx="762953" cy="452314"/>
                <a:chOff x="1979712" y="1489859"/>
                <a:chExt cx="1260140" cy="670569"/>
              </a:xfrm>
            </p:grpSpPr>
            <p:sp>
              <p:nvSpPr>
                <p:cNvPr id="66" name="Cube 65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67" name="Rectangle 66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2" name="Group 41"/>
              <p:cNvGrpSpPr/>
              <p:nvPr/>
            </p:nvGrpSpPr>
            <p:grpSpPr>
              <a:xfrm>
                <a:off x="3982807" y="2417011"/>
                <a:ext cx="762953" cy="452314"/>
                <a:chOff x="1979712" y="1489859"/>
                <a:chExt cx="1260140" cy="670569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64" name="Cube 63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grpFill/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 smtClean="0"/>
                    <a:t>E</a:t>
                  </a:r>
                  <a:endParaRPr lang="en-US" sz="2400" dirty="0"/>
                </a:p>
              </p:txBody>
            </p:sp>
            <p:sp>
              <p:nvSpPr>
                <p:cNvPr id="65" name="Rectangle 64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3" name="Group 42"/>
              <p:cNvGrpSpPr/>
              <p:nvPr/>
            </p:nvGrpSpPr>
            <p:grpSpPr>
              <a:xfrm>
                <a:off x="4185245" y="1869226"/>
                <a:ext cx="762953" cy="452314"/>
                <a:chOff x="1979712" y="1489859"/>
                <a:chExt cx="1260140" cy="670569"/>
              </a:xfrm>
            </p:grpSpPr>
            <p:sp>
              <p:nvSpPr>
                <p:cNvPr id="62" name="Cube 61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63" name="Rectangle 62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4" name="Group 43"/>
              <p:cNvGrpSpPr/>
              <p:nvPr/>
            </p:nvGrpSpPr>
            <p:grpSpPr>
              <a:xfrm>
                <a:off x="4082875" y="1987336"/>
                <a:ext cx="762953" cy="452314"/>
                <a:chOff x="1979712" y="1489859"/>
                <a:chExt cx="1260140" cy="670569"/>
              </a:xfrm>
            </p:grpSpPr>
            <p:sp>
              <p:nvSpPr>
                <p:cNvPr id="60" name="Cube 59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61" name="Rectangle 60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5" name="Group 44"/>
              <p:cNvGrpSpPr/>
              <p:nvPr/>
            </p:nvGrpSpPr>
            <p:grpSpPr>
              <a:xfrm>
                <a:off x="3980633" y="2087063"/>
                <a:ext cx="762953" cy="452314"/>
                <a:chOff x="1979712" y="1489859"/>
                <a:chExt cx="1260140" cy="670569"/>
              </a:xfrm>
            </p:grpSpPr>
            <p:sp>
              <p:nvSpPr>
                <p:cNvPr id="58" name="Cube 57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59" name="Rectangle 58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6" name="Group 45"/>
              <p:cNvGrpSpPr/>
              <p:nvPr/>
            </p:nvGrpSpPr>
            <p:grpSpPr>
              <a:xfrm>
                <a:off x="4184501" y="1514013"/>
                <a:ext cx="762953" cy="452314"/>
                <a:chOff x="1979712" y="1489859"/>
                <a:chExt cx="1260140" cy="670569"/>
              </a:xfrm>
            </p:grpSpPr>
            <p:sp>
              <p:nvSpPr>
                <p:cNvPr id="56" name="Cube 55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57" name="Rectangle 56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7" name="Group 46"/>
              <p:cNvGrpSpPr/>
              <p:nvPr/>
            </p:nvGrpSpPr>
            <p:grpSpPr>
              <a:xfrm>
                <a:off x="4082131" y="1622218"/>
                <a:ext cx="762953" cy="452314"/>
                <a:chOff x="1979712" y="1489859"/>
                <a:chExt cx="1260140" cy="670569"/>
              </a:xfrm>
            </p:grpSpPr>
            <p:sp>
              <p:nvSpPr>
                <p:cNvPr id="54" name="Cube 53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55" name="Rectangle 54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8" name="Group 47"/>
              <p:cNvGrpSpPr/>
              <p:nvPr/>
            </p:nvGrpSpPr>
            <p:grpSpPr>
              <a:xfrm>
                <a:off x="3979889" y="1741754"/>
                <a:ext cx="762953" cy="452314"/>
                <a:chOff x="1979712" y="1489859"/>
                <a:chExt cx="1260140" cy="670569"/>
              </a:xfrm>
            </p:grpSpPr>
            <p:sp>
              <p:nvSpPr>
                <p:cNvPr id="52" name="Cube 51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53" name="Rectangle 52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9" name="Group 48"/>
              <p:cNvGrpSpPr/>
              <p:nvPr/>
            </p:nvGrpSpPr>
            <p:grpSpPr>
              <a:xfrm rot="16200000" flipV="1">
                <a:off x="3681755" y="1677221"/>
                <a:ext cx="309968" cy="339892"/>
                <a:chOff x="3602639" y="3299576"/>
                <a:chExt cx="627534" cy="819978"/>
              </a:xfrm>
            </p:grpSpPr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2735369">
                  <a:off x="3506417" y="3395798"/>
                  <a:ext cx="819978" cy="627534"/>
                </a:xfrm>
                <a:prstGeom prst="rect">
                  <a:avLst/>
                </a:prstGeom>
              </p:spPr>
            </p:pic>
            <p:sp>
              <p:nvSpPr>
                <p:cNvPr id="51" name="Rectangle 50"/>
                <p:cNvSpPr/>
                <p:nvPr/>
              </p:nvSpPr>
              <p:spPr>
                <a:xfrm>
                  <a:off x="3667310" y="3824347"/>
                  <a:ext cx="176454" cy="214757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126" name="TextBox 125"/>
          <p:cNvSpPr txBox="1"/>
          <p:nvPr/>
        </p:nvSpPr>
        <p:spPr>
          <a:xfrm>
            <a:off x="457200" y="5719331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2060"/>
                </a:solidFill>
              </a:rPr>
              <a:t>=&gt; Requirements: </a:t>
            </a:r>
            <a:r>
              <a:rPr lang="en-GB" dirty="0">
                <a:solidFill>
                  <a:srgbClr val="002060"/>
                </a:solidFill>
              </a:rPr>
              <a:t>Dynamic UE relaying </a:t>
            </a:r>
            <a:r>
              <a:rPr lang="en-GB" dirty="0" smtClean="0">
                <a:solidFill>
                  <a:srgbClr val="002060"/>
                </a:solidFill>
              </a:rPr>
              <a:t>&amp; multi </a:t>
            </a:r>
            <a:r>
              <a:rPr lang="en-GB" dirty="0">
                <a:solidFill>
                  <a:srgbClr val="002060"/>
                </a:solidFill>
              </a:rPr>
              <a:t>hop </a:t>
            </a:r>
            <a:r>
              <a:rPr lang="en-GB" dirty="0" smtClean="0">
                <a:solidFill>
                  <a:srgbClr val="002060"/>
                </a:solidFill>
              </a:rPr>
              <a:t>are some of the requirements necessary to address this use </a:t>
            </a:r>
            <a:r>
              <a:rPr lang="en-GB" dirty="0" smtClean="0">
                <a:solidFill>
                  <a:srgbClr val="002060"/>
                </a:solidFill>
              </a:rPr>
              <a:t>case</a:t>
            </a:r>
            <a:endParaRPr lang="en-GB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/>
              <a:t>Trolleys/Roll Use Case Description 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63527" y="1180116"/>
            <a:ext cx="787087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Objective of Asset Tracking: </a:t>
            </a:r>
            <a:r>
              <a:rPr lang="en-GB" dirty="0">
                <a:solidFill>
                  <a:srgbClr val="002060"/>
                </a:solidFill>
              </a:rPr>
              <a:t>Tracking of </a:t>
            </a:r>
            <a:r>
              <a:rPr lang="en-GB" dirty="0" smtClean="0">
                <a:solidFill>
                  <a:srgbClr val="002060"/>
                </a:solidFill>
              </a:rPr>
              <a:t>Trolleys </a:t>
            </a:r>
            <a:r>
              <a:rPr lang="en-GB" dirty="0">
                <a:solidFill>
                  <a:srgbClr val="002060"/>
                </a:solidFill>
              </a:rPr>
              <a:t>between Warehouses, distribution sites and stores (closed circuit or not) globally and improve/optimize flow by reducing retention on site and loss or theft</a:t>
            </a:r>
            <a:r>
              <a:rPr lang="en-GB" dirty="0" smtClean="0">
                <a:solidFill>
                  <a:srgbClr val="002060"/>
                </a:solidFill>
              </a:rPr>
              <a:t>.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Value of the Asset: </a:t>
            </a:r>
            <a:r>
              <a:rPr lang="en-GB" dirty="0" smtClean="0">
                <a:solidFill>
                  <a:srgbClr val="002060"/>
                </a:solidFill>
              </a:rPr>
              <a:t>50 to 100 Euros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Typical Use Case characteristics :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Super market retail /retail use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5.000 sites (20-25% Big / 75-80% small/local sites)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Average of 100.000 to 200.000 Trolleys used daily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Many Trolleys Lost/ staying on stores instead of coming back to Distribution sites – 20% loss and more in some sectors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Not Enough Trolley on Distributions sites - warehouses to be refilled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More Trolleys to manage and over stock to cope with that </a:t>
            </a: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0CF32D5-1F4F-BF4B-A88A-2E7E16110C1D}" type="slidenum">
              <a:rPr lang="fr-FR" sz="1400" smtClean="0">
                <a:solidFill>
                  <a:schemeClr val="tx1"/>
                </a:solidFill>
              </a:rPr>
              <a:t>7</a:t>
            </a:fld>
            <a:endParaRPr lang="en-GB" sz="14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504" y="2063277"/>
            <a:ext cx="1622897" cy="1622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65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pPr algn="l"/>
            <a:r>
              <a:rPr lang="en-US" altLang="zh-CN" sz="2800" dirty="0"/>
              <a:t>Trolleys/Roll </a:t>
            </a:r>
            <a:r>
              <a:rPr lang="en-US" altLang="zh-CN" sz="2800" dirty="0" smtClean="0"/>
              <a:t>Use </a:t>
            </a:r>
            <a:r>
              <a:rPr lang="en-US" altLang="zh-CN" sz="2800" dirty="0"/>
              <a:t>Case </a:t>
            </a:r>
            <a:r>
              <a:rPr lang="en-US" altLang="zh-CN" sz="2800" dirty="0" smtClean="0"/>
              <a:t>Service Requirements 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63527" y="1180116"/>
            <a:ext cx="78708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Service </a:t>
            </a:r>
            <a:r>
              <a:rPr lang="en-GB" b="1" dirty="0">
                <a:solidFill>
                  <a:srgbClr val="002060"/>
                </a:solidFill>
              </a:rPr>
              <a:t>Requirements: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Flows and stock management – Automatic inventory of each site as well as on </a:t>
            </a:r>
            <a:r>
              <a:rPr lang="en-GB" dirty="0" smtClean="0">
                <a:solidFill>
                  <a:srgbClr val="002060"/>
                </a:solidFill>
              </a:rPr>
              <a:t>transit</a:t>
            </a:r>
          </a:p>
          <a:p>
            <a:pPr marL="800100" lvl="1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Tracking and optimization of Pallets flows</a:t>
            </a:r>
          </a:p>
          <a:p>
            <a:pPr marL="1257300" lvl="2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Per Site – tracking of every pallets per site</a:t>
            </a:r>
          </a:p>
          <a:p>
            <a:pPr marL="1257300" lvl="2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Per </a:t>
            </a:r>
            <a:r>
              <a:rPr lang="en-GB" dirty="0" smtClean="0">
                <a:solidFill>
                  <a:srgbClr val="002060"/>
                </a:solidFill>
              </a:rPr>
              <a:t>Trolley </a:t>
            </a:r>
            <a:r>
              <a:rPr lang="en-GB" dirty="0">
                <a:solidFill>
                  <a:srgbClr val="002060"/>
                </a:solidFill>
              </a:rPr>
              <a:t>: history of movement, duration of stay on site</a:t>
            </a:r>
          </a:p>
          <a:p>
            <a:pPr marL="1257300" lvl="2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Following transit – tracking of all pallets in transit and their </a:t>
            </a:r>
            <a:r>
              <a:rPr lang="en-GB" dirty="0" smtClean="0">
                <a:solidFill>
                  <a:srgbClr val="002060"/>
                </a:solidFill>
              </a:rPr>
              <a:t>position</a:t>
            </a:r>
          </a:p>
          <a:p>
            <a:pPr marL="1257300" lvl="2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Identify Loss and theft and reduce </a:t>
            </a:r>
            <a:r>
              <a:rPr lang="en-GB" dirty="0" smtClean="0">
                <a:solidFill>
                  <a:srgbClr val="002060"/>
                </a:solidFill>
              </a:rPr>
              <a:t>it</a:t>
            </a:r>
          </a:p>
          <a:p>
            <a:pPr marL="800100" lvl="1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Identify Retention on site and reduce it </a:t>
            </a: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0CF32D5-1F4F-BF4B-A88A-2E7E16110C1D}" type="slidenum">
              <a:rPr lang="fr-FR" sz="1400" smtClean="0">
                <a:solidFill>
                  <a:schemeClr val="tx1"/>
                </a:solidFill>
              </a:rPr>
              <a:t>8</a:t>
            </a:fld>
            <a:endParaRPr lang="en-GB" sz="14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2303" y="3687855"/>
            <a:ext cx="2196193" cy="219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807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 smtClean="0"/>
              <a:t>What’s in for 3GPP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63527" y="1180116"/>
            <a:ext cx="787087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With Assets Tracking, huge </a:t>
            </a:r>
            <a:r>
              <a:rPr lang="en-GB" dirty="0">
                <a:solidFill>
                  <a:srgbClr val="002060"/>
                </a:solidFill>
              </a:rPr>
              <a:t>and untapped markets are at reach but not served yet by 3GPP technologies according to their </a:t>
            </a:r>
            <a:r>
              <a:rPr lang="en-GB" dirty="0" smtClean="0">
                <a:solidFill>
                  <a:srgbClr val="002060"/>
                </a:solidFill>
              </a:rPr>
              <a:t>needs.</a:t>
            </a:r>
            <a:br>
              <a:rPr lang="en-GB" dirty="0" smtClean="0">
                <a:solidFill>
                  <a:srgbClr val="002060"/>
                </a:solidFill>
              </a:rPr>
            </a:br>
            <a:r>
              <a:rPr lang="en-GB" dirty="0" smtClean="0">
                <a:solidFill>
                  <a:srgbClr val="002060"/>
                </a:solidFill>
              </a:rPr>
              <a:t/>
            </a:r>
            <a:br>
              <a:rPr lang="en-GB" dirty="0" smtClean="0">
                <a:solidFill>
                  <a:srgbClr val="002060"/>
                </a:solidFill>
              </a:rPr>
            </a:br>
            <a:r>
              <a:rPr lang="en-GB" dirty="0" smtClean="0">
                <a:solidFill>
                  <a:srgbClr val="002060"/>
                </a:solidFill>
              </a:rPr>
              <a:t>=&gt; </a:t>
            </a:r>
            <a:r>
              <a:rPr lang="en-GB" b="1" dirty="0" smtClean="0">
                <a:solidFill>
                  <a:srgbClr val="002060"/>
                </a:solidFill>
              </a:rPr>
              <a:t>By nature (high mobility), Asset Tracking is at </a:t>
            </a:r>
            <a:r>
              <a:rPr lang="en-GB" b="1" dirty="0">
                <a:solidFill>
                  <a:srgbClr val="002060"/>
                </a:solidFill>
              </a:rPr>
              <a:t>the heart of 3GPP </a:t>
            </a:r>
            <a:r>
              <a:rPr lang="en-GB" b="1" dirty="0" smtClean="0">
                <a:solidFill>
                  <a:srgbClr val="002060"/>
                </a:solidFill>
              </a:rPr>
              <a:t>focus and 5G perspective</a:t>
            </a:r>
          </a:p>
          <a:p>
            <a:pPr marL="342900" indent="-342900">
              <a:buFont typeface="Arial" charset="0"/>
              <a:buChar char="•"/>
            </a:pPr>
            <a:endParaRPr lang="en-GB" b="1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Many Assets tracking to be investigated and described from Pallets, Trolley, Containers to Luggage, vehicle, military asset and even Pet/Animal </a:t>
            </a:r>
            <a:r>
              <a:rPr lang="en-GB" dirty="0" smtClean="0">
                <a:solidFill>
                  <a:srgbClr val="002060"/>
                </a:solidFill>
              </a:rPr>
              <a:t>Tracking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mtClean="0">
                <a:solidFill>
                  <a:srgbClr val="002060"/>
                </a:solidFill>
              </a:rPr>
              <a:t>the </a:t>
            </a:r>
            <a:r>
              <a:rPr lang="en-GB">
                <a:solidFill>
                  <a:srgbClr val="002060"/>
                </a:solidFill>
              </a:rPr>
              <a:t>study will also include a gap analysis to identify the use cases and the requirements already supported by R16 3GPP technologies and the requirements to be fulfilled in the context of R17.</a:t>
            </a:r>
          </a:p>
          <a:p>
            <a:pPr marL="342900" indent="-342900">
              <a:buFont typeface="Symbol" charset="2"/>
              <a:buChar char="Þ"/>
            </a:pPr>
            <a:endParaRPr lang="en-GB" dirty="0" smtClean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Timelines: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Rel17 targeted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SID planned for completion at SA#83 (March 2019)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Already Container tracking Use Case described</a:t>
            </a:r>
          </a:p>
          <a:p>
            <a:pPr marL="800100" lvl="1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0CF32D5-1F4F-BF4B-A88A-2E7E16110C1D}" type="slidenum">
              <a:rPr lang="fr-FR" sz="1400" smtClean="0">
                <a:solidFill>
                  <a:schemeClr val="tx1"/>
                </a:solidFill>
              </a:rPr>
              <a:t>9</a:t>
            </a:fld>
            <a:endParaRPr lang="en-GB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489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41864</TotalTime>
  <Words>723</Words>
  <Application>Microsoft Macintosh PowerPoint</Application>
  <PresentationFormat>On-screen Show (4:3)</PresentationFormat>
  <Paragraphs>129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Calibri</vt:lpstr>
      <vt:lpstr>ＭＳ Ｐゴシック</vt:lpstr>
      <vt:lpstr>Symbol</vt:lpstr>
      <vt:lpstr>Times New Roman</vt:lpstr>
      <vt:lpstr>Verdana</vt:lpstr>
      <vt:lpstr>맑은 고딕</vt:lpstr>
      <vt:lpstr>宋体</vt:lpstr>
      <vt:lpstr>Arial</vt:lpstr>
      <vt:lpstr>Office Theme</vt:lpstr>
      <vt:lpstr>Motivation to study Assets Tracking use cases </vt:lpstr>
      <vt:lpstr>Assets Tracking</vt:lpstr>
      <vt:lpstr>Asset Tracking Market</vt:lpstr>
      <vt:lpstr>Key requirements</vt:lpstr>
      <vt:lpstr>Containers Use Case Description &amp; Requirements</vt:lpstr>
      <vt:lpstr>Containers Use Case: Challenges</vt:lpstr>
      <vt:lpstr>Trolleys/Roll Use Case Description </vt:lpstr>
      <vt:lpstr>Trolleys/Roll Use Case Service Requirements </vt:lpstr>
      <vt:lpstr>What’s in for 3GPP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Thierry Berisot</cp:lastModifiedBy>
  <cp:revision>432</cp:revision>
  <cp:lastPrinted>2018-06-12T14:11:33Z</cp:lastPrinted>
  <dcterms:created xsi:type="dcterms:W3CDTF">2016-09-09T20:37:00Z</dcterms:created>
  <dcterms:modified xsi:type="dcterms:W3CDTF">2018-08-10T20:59:47Z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