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70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6" d="100"/>
          <a:sy n="66" d="100"/>
        </p:scale>
        <p:origin x="1176" y="3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844824"/>
            <a:ext cx="7772400" cy="1470025"/>
          </a:xfrm>
        </p:spPr>
        <p:txBody>
          <a:bodyPr/>
          <a:lstStyle/>
          <a:p>
            <a:r>
              <a:rPr lang="en-US" dirty="0" smtClean="0"/>
              <a:t>SMARTER_Ph2 Status Report</a:t>
            </a:r>
            <a:br>
              <a:rPr lang="en-US" dirty="0" smtClean="0"/>
            </a:br>
            <a:r>
              <a:rPr lang="en-GB" sz="3200" dirty="0" smtClean="0"/>
              <a:t>New </a:t>
            </a:r>
            <a:r>
              <a:rPr lang="en-GB" sz="3200" dirty="0"/>
              <a:t>Services and Markets </a:t>
            </a:r>
            <a:r>
              <a:rPr lang="en-GB" sz="3200" dirty="0" smtClean="0"/>
              <a:t/>
            </a:r>
            <a:br>
              <a:rPr lang="en-GB" sz="3200" dirty="0" smtClean="0"/>
            </a:br>
            <a:r>
              <a:rPr lang="en-GB" sz="3200" dirty="0" smtClean="0"/>
              <a:t>Technology </a:t>
            </a:r>
            <a:r>
              <a:rPr lang="en-GB" sz="3200" dirty="0"/>
              <a:t>Enablers– Phase </a:t>
            </a:r>
            <a:r>
              <a:rPr lang="en-GB" sz="3200" dirty="0" smtClean="0"/>
              <a:t>2</a:t>
            </a:r>
            <a:endParaRPr lang="en-US" sz="3200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Alice Li</a:t>
            </a:r>
          </a:p>
          <a:p>
            <a:r>
              <a:rPr lang="en-US" dirty="0" smtClean="0"/>
              <a:t>Vodafone</a:t>
            </a:r>
          </a:p>
          <a:p>
            <a:r>
              <a:rPr lang="en-US" dirty="0" smtClean="0"/>
              <a:t>SMARTER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S1-181752</a:t>
            </a:r>
            <a:endParaRPr lang="en-GB" b="1" dirty="0" smtClean="0"/>
          </a:p>
          <a:p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</a:t>
            </a:r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S1-181316)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0" y="6165304"/>
            <a:ext cx="2824492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#82</a:t>
            </a:r>
          </a:p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pt-BR" sz="1200" b="1" dirty="0"/>
              <a:t>Dubrovnik, Croatia, 7 - 11 May 2018</a:t>
            </a:r>
            <a:endParaRPr lang="en-GB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SMARTER_Ph2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No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SA#79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SMARTER_Ph2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467544" y="1267991"/>
            <a:ext cx="8353425" cy="5473377"/>
          </a:xfrm>
        </p:spPr>
        <p:txBody>
          <a:bodyPr/>
          <a:lstStyle/>
          <a:p>
            <a:pPr>
              <a:defRPr/>
            </a:pPr>
            <a:r>
              <a:rPr lang="en-GB" sz="1600" dirty="0"/>
              <a:t>Progress made at this meeting</a:t>
            </a:r>
          </a:p>
          <a:p>
            <a:pPr lvl="1">
              <a:defRPr/>
            </a:pPr>
            <a:r>
              <a:rPr lang="en-GB" sz="1600" b="0" dirty="0" smtClean="0"/>
              <a:t>Revised </a:t>
            </a:r>
            <a:r>
              <a:rPr lang="en-GB" sz="1600" b="0" dirty="0" smtClean="0"/>
              <a:t>WID is approved to add the objective on the inclusion of relevant requirements in TS 22.278 for 5G “option 3</a:t>
            </a:r>
            <a:r>
              <a:rPr lang="en-GB" sz="1600" b="0" dirty="0" smtClean="0"/>
              <a:t>”.</a:t>
            </a:r>
          </a:p>
          <a:p>
            <a:pPr lvl="1">
              <a:defRPr/>
            </a:pPr>
            <a:r>
              <a:rPr lang="en-GB" sz="1600" b="0" dirty="0" smtClean="0"/>
              <a:t>Alignment on URLLC related terminologies</a:t>
            </a:r>
          </a:p>
          <a:p>
            <a:pPr lvl="1">
              <a:defRPr/>
            </a:pPr>
            <a:r>
              <a:rPr lang="en-GB" sz="1600" b="0" dirty="0" smtClean="0"/>
              <a:t>Alignment on the positioning requirements</a:t>
            </a:r>
            <a:endParaRPr lang="en-GB" sz="1600" b="0" dirty="0" smtClean="0"/>
          </a:p>
          <a:p>
            <a:pPr>
              <a:spcBef>
                <a:spcPts val="1200"/>
              </a:spcBef>
              <a:defRPr/>
            </a:pPr>
            <a:r>
              <a:rPr lang="en-GB" sz="1600" dirty="0" smtClean="0"/>
              <a:t>Work/Study Item Completion: </a:t>
            </a:r>
            <a:r>
              <a:rPr lang="en-GB" sz="1600" dirty="0" smtClean="0"/>
              <a:t>10</a:t>
            </a:r>
            <a:r>
              <a:rPr lang="en-GB" sz="1600" dirty="0" smtClean="0"/>
              <a:t>%</a:t>
            </a:r>
          </a:p>
          <a:p>
            <a:pPr>
              <a:spcBef>
                <a:spcPts val="1200"/>
              </a:spcBef>
              <a:defRPr/>
            </a:pPr>
            <a:r>
              <a:rPr lang="en-GB" sz="1600" dirty="0" smtClean="0"/>
              <a:t>Controversial </a:t>
            </a:r>
            <a:r>
              <a:rPr lang="en-GB" sz="1600" dirty="0"/>
              <a:t>issues</a:t>
            </a:r>
          </a:p>
          <a:p>
            <a:pPr lvl="1">
              <a:defRPr/>
            </a:pPr>
            <a:r>
              <a:rPr lang="en-GB" sz="1600" dirty="0"/>
              <a:t>None.</a:t>
            </a:r>
          </a:p>
          <a:p>
            <a:pPr lvl="1">
              <a:defRPr/>
            </a:pPr>
            <a:endParaRPr lang="en-GB" sz="1800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SMARTER_Ph2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sz="2000" dirty="0" smtClean="0"/>
              <a:t>sum of plenary and drafting slots: 0</a:t>
            </a:r>
            <a:endParaRPr lang="en-GB" sz="2000" dirty="0" smtClean="0">
              <a:solidFill>
                <a:srgbClr val="FF0000"/>
              </a:solidFill>
            </a:endParaRPr>
          </a:p>
          <a:p>
            <a:pPr>
              <a:spcBef>
                <a:spcPts val="1800"/>
              </a:spcBef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sz="2000" dirty="0" smtClean="0"/>
              <a:t>sum of plenary and drafting slots: 6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12/2018 SA#82 </a:t>
            </a:r>
          </a:p>
          <a:p>
            <a:pPr>
              <a:spcBef>
                <a:spcPts val="1800"/>
              </a:spcBef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y</a:t>
            </a:r>
          </a:p>
          <a:p>
            <a:pPr>
              <a:spcBef>
                <a:spcPts val="1800"/>
              </a:spcBef>
              <a:defRPr/>
            </a:pPr>
            <a:r>
              <a:rPr lang="en-GB" sz="2400" dirty="0" smtClean="0"/>
              <a:t>Will target completion date be met? y</a:t>
            </a:r>
          </a:p>
          <a:p>
            <a:pPr>
              <a:spcBef>
                <a:spcPts val="1800"/>
              </a:spcBef>
              <a:defRPr/>
            </a:pPr>
            <a:r>
              <a:rPr lang="en-GB" sz="2400" dirty="0" smtClean="0"/>
              <a:t>Expected date to send TS 22.261 to SA plenary:</a:t>
            </a:r>
          </a:p>
          <a:p>
            <a:pPr lvl="1">
              <a:defRPr/>
            </a:pPr>
            <a:r>
              <a:rPr lang="en-GB" sz="2200" dirty="0" smtClean="0"/>
              <a:t>For </a:t>
            </a:r>
            <a:r>
              <a:rPr lang="en-GB" sz="2200" dirty="0"/>
              <a:t>information</a:t>
            </a:r>
            <a:r>
              <a:rPr lang="en-GB" sz="2200" dirty="0" smtClean="0"/>
              <a:t>: N/A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     SA#82 (12/2018)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845945" cy="782637"/>
          </a:xfrm>
        </p:spPr>
        <p:txBody>
          <a:bodyPr/>
          <a:lstStyle/>
          <a:p>
            <a:r>
              <a:rPr lang="en-GB" sz="3200" dirty="0" smtClean="0"/>
              <a:t>SMARTER_Ph2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497192" cy="5113337"/>
          </a:xfrm>
        </p:spPr>
        <p:txBody>
          <a:bodyPr/>
          <a:lstStyle/>
          <a:p>
            <a:pPr marL="457200" lvl="1" indent="0">
              <a:buNone/>
              <a:defRPr/>
            </a:pPr>
            <a:endParaRPr lang="en-GB" sz="1600" dirty="0" smtClean="0"/>
          </a:p>
          <a:p>
            <a:pPr>
              <a:defRPr/>
            </a:pPr>
            <a:r>
              <a:rPr lang="en-GB" dirty="0"/>
              <a:t>Topics to focus on at next SA1 </a:t>
            </a:r>
            <a:r>
              <a:rPr lang="en-GB" dirty="0" smtClean="0"/>
              <a:t>meeting:</a:t>
            </a:r>
          </a:p>
          <a:p>
            <a:pPr lvl="1">
              <a:defRPr/>
            </a:pPr>
            <a:r>
              <a:rPr lang="en-GB" dirty="0" smtClean="0"/>
              <a:t>Clarification and alignment with other WGs</a:t>
            </a:r>
          </a:p>
          <a:p>
            <a:pPr lvl="1">
              <a:defRPr/>
            </a:pPr>
            <a:r>
              <a:rPr lang="en-GB" dirty="0" smtClean="0"/>
              <a:t>Inclusion of the relevant requirements in TS 22.278 for 5G “option 3”  </a:t>
            </a:r>
          </a:p>
          <a:p>
            <a:pPr>
              <a:defRPr/>
            </a:pPr>
            <a:r>
              <a:rPr lang="en-GB" dirty="0" smtClean="0"/>
              <a:t>Planning </a:t>
            </a:r>
            <a:r>
              <a:rPr lang="en-GB" dirty="0"/>
              <a:t>for subsequent meetings</a:t>
            </a:r>
          </a:p>
          <a:p>
            <a:pPr lvl="1">
              <a:defRPr/>
            </a:pPr>
            <a:r>
              <a:rPr lang="en-GB" dirty="0" smtClean="0"/>
              <a:t>SA1#84 (Nov. 2018)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Alignment CRs</a:t>
            </a:r>
          </a:p>
          <a:p>
            <a:pPr lvl="2">
              <a:defRPr/>
            </a:pPr>
            <a:r>
              <a:rPr lang="en-GB" dirty="0" smtClean="0"/>
              <a:t>CRs to TS 22.278 for “option 3” 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19598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discussion</a:t>
            </a:r>
          </a:p>
          <a:p>
            <a:pPr lvl="1">
              <a:defRPr/>
            </a:pPr>
            <a:r>
              <a:rPr lang="en-GB" dirty="0" smtClean="0"/>
              <a:t>Focus on the items in the previous slide</a:t>
            </a: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smtClean="0"/>
              <a:t>SMARTER_Ph2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</a:t>
            </a:r>
            <a:r>
              <a:rPr lang="en-GB" dirty="0"/>
              <a:t>percentage completion:</a:t>
            </a:r>
          </a:p>
          <a:p>
            <a:pPr lvl="1">
              <a:defRPr/>
            </a:pPr>
            <a:r>
              <a:rPr lang="en-GB" dirty="0"/>
              <a:t>now: </a:t>
            </a:r>
            <a:r>
              <a:rPr lang="en-GB" dirty="0" smtClean="0"/>
              <a:t>10%</a:t>
            </a:r>
            <a:endParaRPr lang="en-GB" dirty="0"/>
          </a:p>
          <a:p>
            <a:pPr lvl="1">
              <a:defRPr/>
            </a:pPr>
            <a:r>
              <a:rPr lang="en-GB" dirty="0"/>
              <a:t>Next meeting: </a:t>
            </a:r>
            <a:r>
              <a:rPr lang="en-GB" dirty="0" smtClean="0"/>
              <a:t>60 %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smtClean="0"/>
              <a:t>SMARTER_Ph2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000" dirty="0" smtClean="0"/>
              <a:t>List of agreed documents at this meeting:</a:t>
            </a:r>
          </a:p>
          <a:p>
            <a:pPr marL="0" indent="0">
              <a:buNone/>
              <a:defRPr/>
            </a:pPr>
            <a:r>
              <a:rPr lang="en-GB" sz="2000" dirty="0" smtClean="0"/>
              <a:t>     </a:t>
            </a:r>
          </a:p>
          <a:p>
            <a:pPr>
              <a:defRPr/>
            </a:pPr>
            <a:endParaRPr lang="en-GB" sz="2000" dirty="0" smtClean="0"/>
          </a:p>
          <a:p>
            <a:pPr>
              <a:defRPr/>
            </a:pPr>
            <a:endParaRPr lang="en-GB" sz="2000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4733589"/>
              </p:ext>
            </p:extLst>
          </p:nvPr>
        </p:nvGraphicFramePr>
        <p:xfrm>
          <a:off x="685800" y="1927343"/>
          <a:ext cx="7772400" cy="42119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062595">
                  <a:extLst>
                    <a:ext uri="{9D8B030D-6E8A-4147-A177-3AD203B41FA5}">
                      <a16:colId xmlns:a16="http://schemas.microsoft.com/office/drawing/2014/main" val="1652923846"/>
                    </a:ext>
                  </a:extLst>
                </a:gridCol>
                <a:gridCol w="2465221">
                  <a:extLst>
                    <a:ext uri="{9D8B030D-6E8A-4147-A177-3AD203B41FA5}">
                      <a16:colId xmlns:a16="http://schemas.microsoft.com/office/drawing/2014/main" val="2516046629"/>
                    </a:ext>
                  </a:extLst>
                </a:gridCol>
                <a:gridCol w="4244584">
                  <a:extLst>
                    <a:ext uri="{9D8B030D-6E8A-4147-A177-3AD203B41FA5}">
                      <a16:colId xmlns:a16="http://schemas.microsoft.com/office/drawing/2014/main" val="1126185562"/>
                    </a:ext>
                  </a:extLst>
                </a:gridCol>
              </a:tblGrid>
              <a:tr h="421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chemeClr val="tx1"/>
                          </a:solidFill>
                          <a:effectLst/>
                        </a:rPr>
                        <a:t>S1-181656</a:t>
                      </a:r>
                      <a:endParaRPr lang="en-GB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895" marR="57895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Nokia, Nokia Shanghai Bell</a:t>
                      </a:r>
                      <a:endParaRPr lang="en-GB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895" marR="57895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CR22.261v16.3.0: Clarifications on communication service availability and reliability</a:t>
                      </a:r>
                      <a:endParaRPr lang="en-GB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895" marR="57895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4212979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551355"/>
              </p:ext>
            </p:extLst>
          </p:nvPr>
        </p:nvGraphicFramePr>
        <p:xfrm>
          <a:off x="694787" y="2436002"/>
          <a:ext cx="7772400" cy="34492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062595">
                  <a:extLst>
                    <a:ext uri="{9D8B030D-6E8A-4147-A177-3AD203B41FA5}">
                      <a16:colId xmlns:a16="http://schemas.microsoft.com/office/drawing/2014/main" val="784270700"/>
                    </a:ext>
                  </a:extLst>
                </a:gridCol>
                <a:gridCol w="2465221">
                  <a:extLst>
                    <a:ext uri="{9D8B030D-6E8A-4147-A177-3AD203B41FA5}">
                      <a16:colId xmlns:a16="http://schemas.microsoft.com/office/drawing/2014/main" val="2436169767"/>
                    </a:ext>
                  </a:extLst>
                </a:gridCol>
                <a:gridCol w="4244584">
                  <a:extLst>
                    <a:ext uri="{9D8B030D-6E8A-4147-A177-3AD203B41FA5}">
                      <a16:colId xmlns:a16="http://schemas.microsoft.com/office/drawing/2014/main" val="3003344699"/>
                    </a:ext>
                  </a:extLst>
                </a:gridCol>
              </a:tblGrid>
              <a:tr h="3449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chemeClr val="tx1"/>
                          </a:solidFill>
                          <a:effectLst/>
                        </a:rPr>
                        <a:t>S1-181389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895" marR="57895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</a:rPr>
                        <a:t>ZTE Corporation, Vodafone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895" marR="57895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CR22.261v16.3.0: Positioning Part align with Rel-15 structure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895" marR="57895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51185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59600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328</Words>
  <Application>Microsoft Office PowerPoint</Application>
  <PresentationFormat>On-screen Show (4:3)</PresentationFormat>
  <Paragraphs>76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MS Mincho</vt:lpstr>
      <vt:lpstr>Arial</vt:lpstr>
      <vt:lpstr>Bookman Old Style</vt:lpstr>
      <vt:lpstr>Calibri</vt:lpstr>
      <vt:lpstr>Times New Roman</vt:lpstr>
      <vt:lpstr>Blank Presentation</vt:lpstr>
      <vt:lpstr>SMARTER_Ph2 Status Report New Services and Markets  Technology Enablers– Phase 2</vt:lpstr>
      <vt:lpstr>SMARTER_Ph2 Status</vt:lpstr>
      <vt:lpstr>SMARTER_Ph2 Progress</vt:lpstr>
      <vt:lpstr>SMARTER_Ph2 Meeting Time</vt:lpstr>
      <vt:lpstr>SMARTER Completion Date</vt:lpstr>
      <vt:lpstr>SMARTER_Ph2 Planning/Progress</vt:lpstr>
      <vt:lpstr>Work plan between meetings</vt:lpstr>
      <vt:lpstr>SMARTER_Ph2 Progress Estimate</vt:lpstr>
      <vt:lpstr>SMARTER_Ph2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SMARTER Status Update New Services and Markets Technology Enablers</dc:title>
  <dc:creator>Vodafone</dc:creator>
  <cp:keywords>3GPP</cp:keywords>
  <cp:lastModifiedBy>Li, Alice, Vodafone Group</cp:lastModifiedBy>
  <cp:revision>452</cp:revision>
  <cp:lastPrinted>2000-01-14T10:02:55Z</cp:lastPrinted>
  <dcterms:created xsi:type="dcterms:W3CDTF">1999-11-22T09:19:47Z</dcterms:created>
  <dcterms:modified xsi:type="dcterms:W3CDTF">2018-05-11T12:14:06Z</dcterms:modified>
  <cp:category>Presentation</cp:category>
</cp:coreProperties>
</file>