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FF00"/>
    <a:srgbClr val="003399"/>
    <a:srgbClr val="FF0000"/>
    <a:srgbClr val="FF66CC"/>
    <a:srgbClr val="FF7C8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1" d="100"/>
          <a:sy n="71" d="100"/>
        </p:scale>
        <p:origin x="-8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xmlns="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/>
          <a:lstStyle/>
          <a:p>
            <a:r>
              <a:rPr lang="en-US" dirty="0" smtClean="0"/>
              <a:t>FS_CAV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Study on Communication for Automation in Vertical Domains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Joachim Walewski</a:t>
            </a:r>
          </a:p>
          <a:p>
            <a:r>
              <a:rPr lang="en-US" dirty="0" smtClean="0"/>
              <a:t>Siemens AG</a:t>
            </a:r>
          </a:p>
          <a:p>
            <a:r>
              <a:rPr lang="en-US" dirty="0" smtClean="0"/>
              <a:t>FS_CAV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S1-174263</a:t>
            </a:r>
          </a:p>
          <a:p>
            <a:pPr eaLnBrk="0" hangingPunct="0"/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693641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#80</a:t>
            </a:r>
            <a:endParaRPr lang="en-GB" sz="1200" b="1" dirty="0"/>
          </a:p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Reno</a:t>
            </a:r>
            <a:r>
              <a:rPr lang="en-US" sz="1200" b="1" dirty="0" smtClean="0"/>
              <a:t>, NV, 27</a:t>
            </a:r>
            <a:r>
              <a:rPr lang="en-US" sz="1200" b="1" baseline="30000" dirty="0" smtClean="0"/>
              <a:t>th</a:t>
            </a:r>
            <a:r>
              <a:rPr lang="en-US" sz="1200" b="1" dirty="0" smtClean="0"/>
              <a:t> November – 1</a:t>
            </a:r>
            <a:r>
              <a:rPr lang="en-US" sz="1200" b="1" baseline="30000" dirty="0" smtClean="0"/>
              <a:t>st</a:t>
            </a:r>
            <a:r>
              <a:rPr lang="en-US" sz="1200" b="1" dirty="0" smtClean="0"/>
              <a:t> December  2017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List of agreed documents at this meeting (cont’d)</a:t>
            </a:r>
            <a:endParaRPr lang="en-GB" sz="4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8511184-F15A-4058-9126-49BCD423C07A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395288" y="1268413"/>
          <a:ext cx="7772400" cy="49941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S1-174202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FS_CAV: CCTV use case update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S1-174144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Intel, Robert Bosch,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(HHI), IRT, EBU,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PMSE (Programme Making and Special Events) Vertical Description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none" dirty="0">
                          <a:latin typeface="Arial"/>
                          <a:ea typeface="Calibri"/>
                          <a:cs typeface="Times New Roman"/>
                        </a:rPr>
                        <a:t>S1-174581</a:t>
                      </a:r>
                      <a:endParaRPr lang="en-GB" sz="1100" u="none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smart grid | distributed automated switching for isolation and service restoration for overhead lines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S1-174115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smart grid | communication architecture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S1-174342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centralised power generation | run-time access to operational data and control information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S1-174343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centralised power generation | data acquisition for off-line plant monitoring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S1-174119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centralised power generation | remote support for plant maintenance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S1-174060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AG, NEC, Robert Bosch GmbH, Qualcomm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security roles in verticals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S1-174331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Intel Corporation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Variable message reliability use case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S1-174336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Update of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Telecare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use case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S1-174580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Intel, Robert Bosch,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(HHI), IRT, EBU,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Use Case: Low-latency audio streaming for live performance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S1-174339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Intel, Robert Bosch,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(HHI), IRT, EBU,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Use case: Low-latency audio streaming for local conference systems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S1-174340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Intel, Robert Bosch,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Fraunhofer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Heinrich-Hertz-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Institut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(HHI), IRT, EBU,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BMWi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Use case: High data rate video streaming / professional video production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S1-174341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Ericsson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Energy Networks of the Future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S1-174322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Huawei,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Hisilicon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Use Case for synchronicity of Smart Grid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S1-174574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Qualcomm Incorporated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FS_CAV: Private network identity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S1-174605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Nokia, Nokia Shanghai Bell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FS_CAV private public interaction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S1-174607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factories of the future | security for plug and produce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</a:t>
            </a:r>
          </a:p>
          <a:p>
            <a:pPr lvl="1"/>
            <a:r>
              <a:rPr lang="en-GB" sz="2000" dirty="0" smtClean="0"/>
              <a:t>no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SP-75</a:t>
            </a:r>
          </a:p>
          <a:p>
            <a:pPr marL="457200" lvl="1" indent="0"/>
            <a:r>
              <a:rPr lang="en-GB" dirty="0" smtClean="0"/>
              <a:t>  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SP-170169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34 contributions made, </a:t>
            </a:r>
            <a:r>
              <a:rPr lang="en-GB" sz="2000" dirty="0" smtClean="0"/>
              <a:t>2 </a:t>
            </a:r>
            <a:r>
              <a:rPr lang="en-GB" sz="2000" dirty="0" smtClean="0"/>
              <a:t>withdrawn, </a:t>
            </a:r>
            <a:r>
              <a:rPr lang="en-GB" sz="2000" dirty="0" smtClean="0"/>
              <a:t>30 </a:t>
            </a:r>
            <a:r>
              <a:rPr lang="en-GB" sz="2000" dirty="0" smtClean="0"/>
              <a:t>heard</a:t>
            </a:r>
          </a:p>
          <a:p>
            <a:pPr lvl="2">
              <a:defRPr/>
            </a:pPr>
            <a:r>
              <a:rPr lang="en-GB" sz="1800" dirty="0" smtClean="0"/>
              <a:t>1 on clause 2</a:t>
            </a:r>
          </a:p>
          <a:p>
            <a:pPr lvl="2">
              <a:defRPr/>
            </a:pPr>
            <a:r>
              <a:rPr lang="en-GB" sz="1800" dirty="0" smtClean="0"/>
              <a:t>1 on clause 3</a:t>
            </a:r>
          </a:p>
          <a:p>
            <a:pPr lvl="2">
              <a:defRPr/>
            </a:pPr>
            <a:r>
              <a:rPr lang="en-GB" sz="1800" dirty="0" smtClean="0"/>
              <a:t>1 on clause 4 </a:t>
            </a:r>
          </a:p>
          <a:p>
            <a:pPr lvl="2">
              <a:defRPr/>
            </a:pPr>
            <a:r>
              <a:rPr lang="en-GB" sz="1800" dirty="0" smtClean="0"/>
              <a:t>26 on clause 5 (use cases)</a:t>
            </a:r>
          </a:p>
          <a:p>
            <a:pPr lvl="3">
              <a:defRPr/>
            </a:pPr>
            <a:r>
              <a:rPr lang="en-GB" sz="1600" dirty="0" smtClean="0"/>
              <a:t>11 updates</a:t>
            </a:r>
          </a:p>
          <a:p>
            <a:pPr lvl="3">
              <a:defRPr/>
            </a:pPr>
            <a:r>
              <a:rPr lang="en-GB" sz="1600" dirty="0" smtClean="0"/>
              <a:t>15 new use cases; 3 new verticals: centralised power generation, distribution of electrical power, PMSE</a:t>
            </a:r>
          </a:p>
          <a:p>
            <a:pPr lvl="2">
              <a:defRPr/>
            </a:pPr>
            <a:r>
              <a:rPr lang="en-GB" sz="1800" dirty="0" smtClean="0"/>
              <a:t>1 on security (clause 6)</a:t>
            </a:r>
          </a:p>
          <a:p>
            <a:pPr lvl="2">
              <a:defRPr/>
            </a:pPr>
            <a:r>
              <a:rPr lang="en-GB" sz="1800" dirty="0" smtClean="0"/>
              <a:t>1 on appendix A</a:t>
            </a:r>
          </a:p>
          <a:p>
            <a:pPr lvl="2">
              <a:defRPr/>
            </a:pPr>
            <a:r>
              <a:rPr lang="en-GB" sz="1800" dirty="0" smtClean="0">
                <a:solidFill>
                  <a:schemeClr val="accent1"/>
                </a:solidFill>
              </a:rPr>
              <a:t>30 accepted as contribution </a:t>
            </a:r>
            <a:r>
              <a:rPr lang="en-GB" sz="1800" dirty="0" smtClean="0">
                <a:solidFill>
                  <a:schemeClr val="accent1"/>
                </a:solidFill>
              </a:rPr>
              <a:t>toward TR 22.804)</a:t>
            </a:r>
          </a:p>
          <a:p>
            <a:pPr>
              <a:defRPr/>
            </a:pPr>
            <a:r>
              <a:rPr lang="en-GB" sz="2400" dirty="0" smtClean="0"/>
              <a:t>Work/Study Item Completion (including TR 22.804): 85%</a:t>
            </a:r>
          </a:p>
          <a:p>
            <a:pPr>
              <a:defRPr/>
            </a:pPr>
            <a:r>
              <a:rPr lang="en-GB" sz="2400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>
                <a:ea typeface="+mn-ea"/>
                <a:cs typeface="+mn-cs"/>
              </a:rPr>
              <a:t>sum of plenary and drafting slots: 4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TBD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remove bullet above if </a:t>
            </a: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WID is 100% 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complete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~ 30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bullet above if no Drafting sessions held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smtClean="0"/>
              <a:t>FS_CAV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Current expected dates </a:t>
            </a:r>
            <a:r>
              <a:rPr lang="en-GB" sz="2400" dirty="0"/>
              <a:t>to send </a:t>
            </a:r>
            <a:r>
              <a:rPr lang="en-GB" sz="2400" dirty="0" smtClean="0"/>
              <a:t>TR/TS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000" dirty="0" smtClean="0"/>
              <a:t>For information: SA#78 (12/2017)</a:t>
            </a:r>
          </a:p>
          <a:p>
            <a:pPr lvl="1">
              <a:defRPr/>
            </a:pPr>
            <a:r>
              <a:rPr lang="en-GB" sz="2000" dirty="0" smtClean="0"/>
              <a:t>For approval: 	SA#79 (03/2018)</a:t>
            </a:r>
          </a:p>
          <a:p>
            <a:pPr>
              <a:defRPr/>
            </a:pPr>
            <a:r>
              <a:rPr lang="en-GB" sz="2400" dirty="0" smtClean="0"/>
              <a:t>Have these dates been changed at this meeting? No</a:t>
            </a:r>
            <a:endParaRPr lang="en-GB" sz="1600" dirty="0" smtClean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748712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Topics </a:t>
            </a:r>
            <a:r>
              <a:rPr lang="en-GB" sz="2400" dirty="0"/>
              <a:t>to focus on </a:t>
            </a:r>
            <a:r>
              <a:rPr lang="en-GB" sz="2400" dirty="0" smtClean="0"/>
              <a:t>at next SA1 meeting:</a:t>
            </a:r>
          </a:p>
          <a:p>
            <a:pPr lvl="1">
              <a:defRPr/>
            </a:pPr>
            <a:r>
              <a:rPr lang="en-GB" sz="2000" dirty="0" smtClean="0"/>
              <a:t>Finalise TR 22.804!</a:t>
            </a:r>
            <a:endParaRPr lang="en-GB" sz="2000" dirty="0"/>
          </a:p>
          <a:p>
            <a:pPr lvl="2">
              <a:defRPr/>
            </a:pPr>
            <a:r>
              <a:rPr lang="en-GB" sz="1600" dirty="0" smtClean="0"/>
              <a:t>Completion of clause 4 (communication service)</a:t>
            </a:r>
          </a:p>
          <a:p>
            <a:pPr lvl="2">
              <a:defRPr/>
            </a:pPr>
            <a:r>
              <a:rPr lang="en-GB" sz="1600" dirty="0" smtClean="0"/>
              <a:t>Completion of clause 5 (use cases)</a:t>
            </a:r>
          </a:p>
          <a:p>
            <a:pPr lvl="3">
              <a:defRPr/>
            </a:pPr>
            <a:r>
              <a:rPr lang="en-GB" sz="1600" b="0" dirty="0" smtClean="0">
                <a:solidFill>
                  <a:schemeClr val="accent1">
                    <a:lumMod val="50000"/>
                  </a:schemeClr>
                </a:solidFill>
              </a:rPr>
              <a:t>Please share early drafts </a:t>
            </a:r>
            <a:r>
              <a:rPr lang="en-GB" sz="1600" b="0" smtClean="0">
                <a:solidFill>
                  <a:schemeClr val="accent1">
                    <a:lumMod val="50000"/>
                  </a:schemeClr>
                </a:solidFill>
              </a:rPr>
              <a:t>via SA1’s </a:t>
            </a:r>
            <a:r>
              <a:rPr lang="en-GB" sz="1600" b="0" dirty="0" smtClean="0">
                <a:solidFill>
                  <a:schemeClr val="accent1">
                    <a:lumMod val="50000"/>
                  </a:schemeClr>
                </a:solidFill>
              </a:rPr>
              <a:t>email exploder by 2018-01-01</a:t>
            </a:r>
          </a:p>
          <a:p>
            <a:pPr lvl="4">
              <a:defRPr/>
            </a:pPr>
            <a:r>
              <a:rPr lang="en-GB" sz="1400" b="0" dirty="0" smtClean="0">
                <a:solidFill>
                  <a:schemeClr val="accent1">
                    <a:lumMod val="50000"/>
                  </a:schemeClr>
                </a:solidFill>
              </a:rPr>
              <a:t>This will make it easer to create clause-7 contributions (see below)</a:t>
            </a:r>
          </a:p>
          <a:p>
            <a:pPr lvl="2">
              <a:defRPr/>
            </a:pPr>
            <a:r>
              <a:rPr lang="en-GB" sz="1600" dirty="0" smtClean="0"/>
              <a:t>Completion of clause 6 (security)</a:t>
            </a:r>
          </a:p>
          <a:p>
            <a:pPr lvl="2">
              <a:defRPr/>
            </a:pPr>
            <a:r>
              <a:rPr lang="en-GB" sz="1600" dirty="0" smtClean="0">
                <a:solidFill>
                  <a:schemeClr val="accent1">
                    <a:lumMod val="50000"/>
                  </a:schemeClr>
                </a:solidFill>
              </a:rPr>
              <a:t>Completion of clause 7 (merged and clustered use case profiles and related potential requirements)</a:t>
            </a:r>
          </a:p>
          <a:p>
            <a:pPr lvl="2">
              <a:defRPr/>
            </a:pPr>
            <a:r>
              <a:rPr lang="en-GB" sz="1600" dirty="0" smtClean="0"/>
              <a:t>Completion of clause 8 (deployment options</a:t>
            </a:r>
            <a:r>
              <a:rPr lang="en-GB" sz="1600" dirty="0" smtClean="0">
                <a:solidFill>
                  <a:srgbClr val="FF0000"/>
                </a:solidFill>
              </a:rPr>
              <a:t> – new clause</a:t>
            </a:r>
            <a:r>
              <a:rPr lang="en-GB" sz="1600" dirty="0" smtClean="0"/>
              <a:t>)</a:t>
            </a:r>
          </a:p>
          <a:p>
            <a:pPr lvl="2">
              <a:defRPr/>
            </a:pPr>
            <a:r>
              <a:rPr lang="en-GB" sz="1600" dirty="0" smtClean="0"/>
              <a:t>Completion of clause 9 (conclusions)</a:t>
            </a:r>
          </a:p>
          <a:p>
            <a:pPr>
              <a:defRPr/>
            </a:pPr>
            <a:r>
              <a:rPr lang="en-GB" sz="2400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CRs (where needed)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on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if WID is 100% complete or if SA1 agreed to stop the work, delete this slide</a:t>
            </a:r>
          </a:p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now: 85%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Next meeting</a:t>
            </a:r>
            <a:r>
              <a:rPr lang="en-GB" smtClean="0"/>
              <a:t>: 95%</a:t>
            </a: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smtClean="0"/>
              <a:t>FS_CAV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302124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S1-174571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FS_CAV – References, Definitions and Abbreviations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S1-174572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Update of Annex A characteristic parameters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S1-174324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Siemens, Huawei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definition of jitter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S1-174302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update of clause 4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S1-174085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Vodafone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Discussion on the potential deployment options for “Factories of the Future”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S1-174325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SimSun"/>
                          <a:cs typeface="Times New Roman"/>
                        </a:rPr>
                        <a:t>Huawei, </a:t>
                      </a:r>
                      <a:r>
                        <a:rPr lang="en-GB" sz="900" dirty="0" err="1">
                          <a:latin typeface="Arial"/>
                          <a:ea typeface="SimSun"/>
                          <a:cs typeface="Times New Roman"/>
                        </a:rPr>
                        <a:t>Hisilicon</a:t>
                      </a:r>
                      <a:r>
                        <a:rPr lang="en-GB" sz="900" dirty="0">
                          <a:latin typeface="Arial"/>
                          <a:ea typeface="SimSun"/>
                          <a:cs typeface="Times New Roman"/>
                        </a:rPr>
                        <a:t>,  Siemens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SimSun"/>
                          <a:cs typeface="Times New Roman"/>
                        </a:rPr>
                        <a:t>CAV - reliability of two consecutive packets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S1-174326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Robert Bosch GmbH, 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CAV – Update of Use Case for Mobile Robots | Factories of the Future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S1-174573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FS_CAV – Update requirements for massive wireless sensor networks use case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S1-174328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ETRI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>
                          <a:latin typeface="Arial"/>
                          <a:ea typeface="Calibri"/>
                          <a:cs typeface="Times New Roman"/>
                        </a:rPr>
                        <a:t>FS_CAV – Update requirements for augmented reality use case</a:t>
                      </a:r>
                      <a:endParaRPr lang="en-GB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u="sng" dirty="0">
                          <a:solidFill>
                            <a:srgbClr val="0000FF"/>
                          </a:solidFill>
                          <a:latin typeface="Arial"/>
                          <a:ea typeface="Calibri"/>
                          <a:cs typeface="Arial"/>
                        </a:rPr>
                        <a:t>S1-174329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Qualcomm Incorporated, 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FS_CAV: CAV scenarios and potential requirements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S1-174334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Siemens AG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CAV – flexible, modular assembly area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Arial"/>
                        </a:rPr>
                        <a:t>S1-174128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Fujitsu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Update to </a:t>
                      </a:r>
                      <a:r>
                        <a:rPr lang="en-GB" sz="900" dirty="0" err="1">
                          <a:latin typeface="Arial"/>
                          <a:ea typeface="Calibri"/>
                          <a:cs typeface="Times New Roman"/>
                        </a:rPr>
                        <a:t>Telecare</a:t>
                      </a:r>
                      <a:r>
                        <a:rPr lang="en-GB" sz="900" dirty="0">
                          <a:latin typeface="Arial"/>
                          <a:ea typeface="Calibri"/>
                          <a:cs typeface="Times New Roman"/>
                        </a:rPr>
                        <a:t> data traffic between home and remote monitoring centre</a:t>
                      </a:r>
                      <a:endParaRPr lang="en-GB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892</Words>
  <Application>Microsoft Office PowerPoint</Application>
  <PresentationFormat>On-screen Show (4:3)</PresentationFormat>
  <Paragraphs>177</Paragraphs>
  <Slides>10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Blank Presentation</vt:lpstr>
      <vt:lpstr>FS_CAV Status Update Study on Communication for Automation in Vertical Domains</vt:lpstr>
      <vt:lpstr>FS_CAV Status</vt:lpstr>
      <vt:lpstr>FS_CAV Progress</vt:lpstr>
      <vt:lpstr>FS_CAV Meeting Time</vt:lpstr>
      <vt:lpstr>FS_CAV Completion Date</vt:lpstr>
      <vt:lpstr>FS_CAV Planning/Progress</vt:lpstr>
      <vt:lpstr>Work plan between meetings</vt:lpstr>
      <vt:lpstr>FS_CAV Progress Estimate</vt:lpstr>
      <vt:lpstr>FS_CAV Agreed documents</vt:lpstr>
      <vt:lpstr>List of agreed documents at this meeting (cont’d)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Joachim W. Walewski - transfer</cp:lastModifiedBy>
  <cp:revision>464</cp:revision>
  <cp:lastPrinted>2000-01-14T10:02:55Z</cp:lastPrinted>
  <dcterms:created xsi:type="dcterms:W3CDTF">1999-11-22T09:19:47Z</dcterms:created>
  <dcterms:modified xsi:type="dcterms:W3CDTF">2017-12-01T23:51:08Z</dcterms:modified>
  <cp:category>Presentation</cp:category>
</cp:coreProperties>
</file>