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7" r:id="rId5"/>
  </p:sldMasterIdLst>
  <p:notesMasterIdLst>
    <p:notesMasterId r:id="rId16"/>
  </p:notesMasterIdLst>
  <p:handoutMasterIdLst>
    <p:handoutMasterId r:id="rId17"/>
  </p:handoutMasterIdLst>
  <p:sldIdLst>
    <p:sldId id="319" r:id="rId6"/>
    <p:sldId id="320" r:id="rId7"/>
    <p:sldId id="318" r:id="rId8"/>
    <p:sldId id="323" r:id="rId9"/>
    <p:sldId id="324" r:id="rId10"/>
    <p:sldId id="327" r:id="rId11"/>
    <p:sldId id="328" r:id="rId12"/>
    <p:sldId id="322" r:id="rId13"/>
    <p:sldId id="325" r:id="rId14"/>
    <p:sldId id="326" r:id="rId15"/>
  </p:sldIdLst>
  <p:sldSz cx="12188825"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92" userDrawn="1">
          <p15:clr>
            <a:srgbClr val="A4A3A4"/>
          </p15:clr>
        </p15:guide>
        <p15:guide id="2" orient="horz" pos="2621">
          <p15:clr>
            <a:srgbClr val="A4A3A4"/>
          </p15:clr>
        </p15:guide>
        <p15:guide id="3" orient="horz" pos="3903">
          <p15:clr>
            <a:srgbClr val="A4A3A4"/>
          </p15:clr>
        </p15:guide>
        <p15:guide id="4" orient="horz" pos="320">
          <p15:clr>
            <a:srgbClr val="A4A3A4"/>
          </p15:clr>
        </p15:guide>
        <p15:guide id="5" orient="horz" pos="881">
          <p15:clr>
            <a:srgbClr val="A4A3A4"/>
          </p15:clr>
        </p15:guide>
        <p15:guide id="6" orient="horz" pos="1773">
          <p15:clr>
            <a:srgbClr val="A4A3A4"/>
          </p15:clr>
        </p15:guide>
        <p15:guide id="7" orient="horz" pos="4203">
          <p15:clr>
            <a:srgbClr val="A4A3A4"/>
          </p15:clr>
        </p15:guide>
        <p15:guide id="8" pos="7677">
          <p15:clr>
            <a:srgbClr val="A4A3A4"/>
          </p15:clr>
        </p15:guide>
        <p15:guide id="9" pos="9">
          <p15:clr>
            <a:srgbClr val="A4A3A4"/>
          </p15:clr>
        </p15:guide>
        <p15:guide id="10" pos="575" userDrawn="1">
          <p15:clr>
            <a:srgbClr val="A4A3A4"/>
          </p15:clr>
        </p15:guide>
        <p15:guide id="11" pos="3047" userDrawn="1">
          <p15:clr>
            <a:srgbClr val="A4A3A4"/>
          </p15:clr>
        </p15:guide>
        <p15:guide id="12" pos="7325">
          <p15:clr>
            <a:srgbClr val="A4A3A4"/>
          </p15:clr>
        </p15:guide>
        <p15:guide id="13">
          <p15:clr>
            <a:srgbClr val="A4A3A4"/>
          </p15:clr>
        </p15:guide>
        <p15:guide id="14" pos="4238">
          <p15:clr>
            <a:srgbClr val="A4A3A4"/>
          </p15:clr>
        </p15:guide>
        <p15:guide id="15" pos="5629">
          <p15:clr>
            <a:srgbClr val="A4A3A4"/>
          </p15:clr>
        </p15:guide>
        <p15:guide id="16" pos="241">
          <p15:clr>
            <a:srgbClr val="A4A3A4"/>
          </p15:clr>
        </p15:guide>
        <p15:guide id="17" pos="4867">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guide id="3" orient="horz" pos="2928">
          <p15:clr>
            <a:srgbClr val="A4A3A4"/>
          </p15:clr>
        </p15:guide>
        <p15:guide id="4"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ualcomm" initials="QU1" lastIdx="7" clrIdx="0"/>
  <p:cmAuthor id="1" name="Puig, Carlos" initials="PC" lastIdx="1" clrIdx="1">
    <p:extLst/>
  </p:cmAuthor>
  <p:cmAuthor id="2" name="Tinnakornsrisuphap, Peerapol" initials="TP" lastIdx="4"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DBF8"/>
    <a:srgbClr val="8EE5FA"/>
    <a:srgbClr val="A7EBFB"/>
    <a:srgbClr val="A6E1FC"/>
    <a:srgbClr val="A7CFFB"/>
    <a:srgbClr val="A6E0FC"/>
    <a:srgbClr val="7FD3FD"/>
    <a:srgbClr val="049FEC"/>
    <a:srgbClr val="8F297C"/>
    <a:srgbClr val="003B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98" autoAdjust="0"/>
    <p:restoredTop sz="95280" autoAdjust="0"/>
  </p:normalViewPr>
  <p:slideViewPr>
    <p:cSldViewPr snapToGrid="0" snapToObjects="1">
      <p:cViewPr varScale="1">
        <p:scale>
          <a:sx n="108" d="100"/>
          <a:sy n="108" d="100"/>
        </p:scale>
        <p:origin x="424" y="184"/>
      </p:cViewPr>
      <p:guideLst>
        <p:guide orient="horz" pos="1992"/>
        <p:guide orient="horz" pos="2621"/>
        <p:guide orient="horz" pos="3903"/>
        <p:guide orient="horz" pos="320"/>
        <p:guide orient="horz" pos="881"/>
        <p:guide orient="horz" pos="1773"/>
        <p:guide orient="horz" pos="4203"/>
        <p:guide pos="7677"/>
        <p:guide pos="9"/>
        <p:guide pos="575"/>
        <p:guide pos="3047"/>
        <p:guide pos="7325"/>
        <p:guide/>
        <p:guide pos="4238"/>
        <p:guide pos="5629"/>
        <p:guide pos="241"/>
        <p:guide pos="4867"/>
      </p:guideLst>
    </p:cSldViewPr>
  </p:slideViewPr>
  <p:notesTextViewPr>
    <p:cViewPr>
      <p:scale>
        <a:sx n="3" d="2"/>
        <a:sy n="3" d="2"/>
      </p:scale>
      <p:origin x="0" y="0"/>
    </p:cViewPr>
  </p:notesTextViewPr>
  <p:sorterViewPr>
    <p:cViewPr>
      <p:scale>
        <a:sx n="70" d="100"/>
        <a:sy n="70" d="100"/>
      </p:scale>
      <p:origin x="0" y="-8022"/>
    </p:cViewPr>
  </p:sorterViewPr>
  <p:notesViewPr>
    <p:cSldViewPr snapToGrid="0" snapToObjects="1" showGuides="1">
      <p:cViewPr varScale="1">
        <p:scale>
          <a:sx n="95" d="100"/>
          <a:sy n="95" d="100"/>
        </p:scale>
        <p:origin x="-3630" y="-108"/>
      </p:cViewPr>
      <p:guideLst>
        <p:guide orient="horz" pos="2924"/>
        <p:guide pos="2200"/>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notesMaster" Target="notesMasters/notesMaster1.xml"/><Relationship Id="rId17" Type="http://schemas.openxmlformats.org/officeDocument/2006/relationships/handoutMaster" Target="handoutMasters/handoutMaster1.xml"/><Relationship Id="rId18" Type="http://schemas.openxmlformats.org/officeDocument/2006/relationships/commentAuthors" Target="commentAuthors.xml"/><Relationship Id="rId19" Type="http://schemas.openxmlformats.org/officeDocument/2006/relationships/presProps" Target="presProp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4.emf"/></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70938" y="1"/>
            <a:ext cx="3037840" cy="464820"/>
          </a:xfrm>
          <a:prstGeom prst="rect">
            <a:avLst/>
          </a:prstGeom>
        </p:spPr>
        <p:txBody>
          <a:bodyPr vert="horz" lIns="93172" tIns="46586" rIns="93172" bIns="46586" rtlCol="0"/>
          <a:lstStyle>
            <a:lvl1pPr algn="r">
              <a:defRPr sz="1200"/>
            </a:lvl1pPr>
          </a:lstStyle>
          <a:p>
            <a:fld id="{3A2B4C68-02D4-43B7-82D0-CC0F31ADA7D5}" type="datetimeFigureOut">
              <a:rPr lang="en-US" smtClean="0">
                <a:latin typeface="Qualcomm Office Regular" pitchFamily="34" charset="0"/>
              </a:rPr>
              <a:t>8/11/17</a:t>
            </a:fld>
            <a:endParaRPr lang="en-US" dirty="0">
              <a:latin typeface="Qualcomm Office Regular" pitchFamily="34" charset="0"/>
            </a:endParaRPr>
          </a:p>
        </p:txBody>
      </p:sp>
      <p:sp>
        <p:nvSpPr>
          <p:cNvPr id="4" name="Footer Placeholder 3"/>
          <p:cNvSpPr>
            <a:spLocks noGrp="1"/>
          </p:cNvSpPr>
          <p:nvPr>
            <p:ph type="ftr" sz="quarter" idx="2"/>
          </p:nvPr>
        </p:nvSpPr>
        <p:spPr>
          <a:xfrm>
            <a:off x="0" y="8829967"/>
            <a:ext cx="3037840" cy="464820"/>
          </a:xfrm>
          <a:prstGeom prst="rect">
            <a:avLst/>
          </a:prstGeom>
        </p:spPr>
        <p:txBody>
          <a:bodyPr vert="horz" lIns="93172" tIns="46586" rIns="93172" bIns="46586"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2" tIns="46586" rIns="93172" bIns="46586"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5886" y="8540651"/>
            <a:ext cx="1001902" cy="210702"/>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4.emf"/></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07988" y="698500"/>
            <a:ext cx="6194425" cy="3486150"/>
          </a:xfrm>
          <a:prstGeom prst="rect">
            <a:avLst/>
          </a:prstGeom>
          <a:noFill/>
          <a:ln w="12700">
            <a:solidFill>
              <a:prstClr val="black"/>
            </a:solidFill>
          </a:ln>
        </p:spPr>
        <p:txBody>
          <a:bodyPr vert="horz" lIns="93172" tIns="46586" rIns="93172" bIns="46586" rtlCol="0" anchor="ctr"/>
          <a:lstStyle/>
          <a:p>
            <a:endParaRPr lang="en-US" dirty="0"/>
          </a:p>
        </p:txBody>
      </p:sp>
      <p:sp>
        <p:nvSpPr>
          <p:cNvPr id="5" name="Notes Placeholder 4"/>
          <p:cNvSpPr>
            <a:spLocks noGrp="1"/>
          </p:cNvSpPr>
          <p:nvPr>
            <p:ph type="body" sz="quarter" idx="3"/>
          </p:nvPr>
        </p:nvSpPr>
        <p:spPr>
          <a:xfrm>
            <a:off x="391091" y="4415791"/>
            <a:ext cx="6228221" cy="4183380"/>
          </a:xfrm>
          <a:prstGeom prst="rect">
            <a:avLst/>
          </a:prstGeom>
        </p:spPr>
        <p:txBody>
          <a:bodyPr vert="horz" lIns="93172" tIns="46586" rIns="93172" bIns="46586"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70938" y="8829967"/>
            <a:ext cx="2338423" cy="464820"/>
          </a:xfrm>
          <a:prstGeom prst="rect">
            <a:avLst/>
          </a:prstGeom>
        </p:spPr>
        <p:txBody>
          <a:bodyPr vert="horz" lIns="93172" tIns="46586" rIns="93172" bIns="46586"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701040" y="9041209"/>
            <a:ext cx="1001902" cy="210702"/>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userDrawn="1"/>
        </p:nvGrpSpPr>
        <p:grpSpPr>
          <a:xfrm>
            <a:off x="7006002" y="4564076"/>
            <a:ext cx="1102001"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8" name="bIg Eye"/>
          <p:cNvGrpSpPr/>
          <p:nvPr userDrawn="1"/>
        </p:nvGrpSpPr>
        <p:grpSpPr>
          <a:xfrm>
            <a:off x="7279864" y="4670214"/>
            <a:ext cx="794070"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1" name="Line to bugle"/>
          <p:cNvSpPr>
            <a:spLocks noChangeArrowheads="1"/>
          </p:cNvSpPr>
          <p:nvPr userDrawn="1"/>
        </p:nvSpPr>
        <p:spPr bwMode="auto">
          <a:xfrm>
            <a:off x="687758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Bugle"/>
          <p:cNvSpPr>
            <a:spLocks/>
          </p:cNvSpPr>
          <p:nvPr userDrawn="1"/>
        </p:nvSpPr>
        <p:spPr bwMode="auto">
          <a:xfrm>
            <a:off x="661289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 name="Arrow round wheel 2"/>
          <p:cNvGrpSpPr/>
          <p:nvPr userDrawn="1"/>
        </p:nvGrpSpPr>
        <p:grpSpPr>
          <a:xfrm>
            <a:off x="6076966" y="5405318"/>
            <a:ext cx="811105"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 name="Wheel connector"/>
          <p:cNvGrpSpPr/>
          <p:nvPr userDrawn="1"/>
        </p:nvGrpSpPr>
        <p:grpSpPr>
          <a:xfrm>
            <a:off x="6515932" y="5246766"/>
            <a:ext cx="926414"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9" name="Arrow around wheel 1"/>
          <p:cNvGrpSpPr/>
          <p:nvPr userDrawn="1"/>
        </p:nvGrpSpPr>
        <p:grpSpPr>
          <a:xfrm>
            <a:off x="6295794" y="5077731"/>
            <a:ext cx="517587"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 name="Big Wheel 1"/>
          <p:cNvGrpSpPr/>
          <p:nvPr userDrawn="1"/>
        </p:nvGrpSpPr>
        <p:grpSpPr>
          <a:xfrm>
            <a:off x="6378346" y="5198283"/>
            <a:ext cx="450759"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44" name="Small Wheel 1"/>
          <p:cNvGrpSpPr/>
          <p:nvPr userDrawn="1"/>
        </p:nvGrpSpPr>
        <p:grpSpPr>
          <a:xfrm>
            <a:off x="7192071" y="5765663"/>
            <a:ext cx="322345"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73"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pic>
        <p:nvPicPr>
          <p:cNvPr id="64" name="arrowMask"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696" y="0"/>
            <a:ext cx="7253872" cy="6896482"/>
          </a:xfrm>
          <a:prstGeom prst="rect">
            <a:avLst/>
          </a:prstGeom>
          <a:noFill/>
        </p:spPr>
      </p:pic>
      <p:sp useBgFill="1">
        <p:nvSpPr>
          <p:cNvPr id="56"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59" name="Yellow Arrow 2"/>
          <p:cNvGrpSpPr/>
          <p:nvPr userDrawn="1"/>
        </p:nvGrpSpPr>
        <p:grpSpPr>
          <a:xfrm>
            <a:off x="8428455" y="5186512"/>
            <a:ext cx="1602175"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3" name="Combined White Arrows"/>
          <p:cNvGrpSpPr/>
          <p:nvPr userDrawn="1"/>
        </p:nvGrpSpPr>
        <p:grpSpPr>
          <a:xfrm>
            <a:off x="8276826" y="4901342"/>
            <a:ext cx="1998338"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74" name="spaceman"/>
          <p:cNvGrpSpPr/>
          <p:nvPr userDrawn="1"/>
        </p:nvGrpSpPr>
        <p:grpSpPr>
          <a:xfrm rot="21402827">
            <a:off x="10761289" y="3979769"/>
            <a:ext cx="977433"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79" name="Straight Connector 78"/>
          <p:cNvCxnSpPr/>
          <p:nvPr userDrawn="1"/>
        </p:nvCxnSpPr>
        <p:spPr>
          <a:xfrm flipV="1">
            <a:off x="881486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81" name="Group 80"/>
          <p:cNvGrpSpPr/>
          <p:nvPr userDrawn="1"/>
        </p:nvGrpSpPr>
        <p:grpSpPr>
          <a:xfrm>
            <a:off x="383249" y="1567586"/>
            <a:ext cx="6803935"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94" name="Group 93"/>
          <p:cNvGrpSpPr>
            <a:grpSpLocks noChangeAspect="1"/>
          </p:cNvGrpSpPr>
          <p:nvPr userDrawn="1"/>
        </p:nvGrpSpPr>
        <p:grpSpPr>
          <a:xfrm>
            <a:off x="391276" y="3809824"/>
            <a:ext cx="2096458"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2737294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1" grpId="2" animBg="1"/>
      <p:bldP spid="22" grpId="0" animBg="1"/>
      <p:bldP spid="22" grpId="1" animBg="1"/>
      <p:bldP spid="22" grpId="2" animBg="1"/>
      <p:bldP spid="22" grpId="3" animBg="1"/>
      <p:bldP spid="22" grpId="4" animBg="1"/>
      <p:bldP spid="22" grpId="5" animBg="1"/>
      <p:bldP spid="56" grpId="0" animBg="1"/>
      <p:bldP spid="56" grpId="1" animBg="1"/>
      <p:bldP spid="56" grpId="2"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1"/>
            <a:ext cx="10642656" cy="767581"/>
          </a:xfrm>
          <a:prstGeom prst="rect">
            <a:avLst/>
          </a:prstGeom>
        </p:spPr>
        <p:txBody>
          <a:bodyPr vert="horz" lIns="91440" tIns="45720" rIns="91440" bIns="45720" rtlCol="0" anchor="ctr">
            <a:normAutofit/>
          </a:bodyPr>
          <a:lstStyle/>
          <a:p>
            <a:pPr lvl="0"/>
            <a:r>
              <a:rPr lang="en-US" dirty="0"/>
              <a:t>Click to edit Master title style</a:t>
            </a:r>
          </a:p>
        </p:txBody>
      </p:sp>
      <p:sp>
        <p:nvSpPr>
          <p:cNvPr id="8" name="Slide Number Placeholder 5"/>
          <p:cNvSpPr>
            <a:spLocks noGrp="1"/>
          </p:cNvSpPr>
          <p:nvPr>
            <p:ph type="sldNum" sz="quarter" idx="4"/>
          </p:nvPr>
        </p:nvSpPr>
        <p:spPr>
          <a:xfrm>
            <a:off x="163250"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713132" y="1243013"/>
            <a:ext cx="10627132" cy="5167312"/>
          </a:xfrm>
          <a:prstGeom prst="rect">
            <a:avLst/>
          </a:prstGeom>
        </p:spPr>
        <p:txBody>
          <a:bodyPr>
            <a:normAutofit/>
          </a:bodyPr>
          <a:lstStyle>
            <a:lvl4pPr>
              <a:defRPr sz="14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205869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1189067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464" y="1660938"/>
            <a:ext cx="11430000" cy="4739862"/>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623023"/>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464" y="1226543"/>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681870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464" y="1277814"/>
            <a:ext cx="11430000" cy="5308447"/>
          </a:xfrm>
        </p:spPr>
        <p:txBody>
          <a:bodyPr>
            <a:normAutofit/>
          </a:bodyPr>
          <a:lstStyle>
            <a:lvl1pPr>
              <a:defRPr>
                <a:solidFill>
                  <a:srgbClr val="0070C0"/>
                </a:solidFill>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268" y="631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12700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464" y="704782"/>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6515195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464" y="937846"/>
            <a:ext cx="11430000" cy="5648416"/>
          </a:xfrm>
        </p:spPr>
        <p:txBody>
          <a:bodyPr>
            <a:normAutofit/>
          </a:bodyPr>
          <a:lstStyle>
            <a:lvl1pPr>
              <a:defRPr>
                <a:solidFill>
                  <a:srgbClr val="0070C0"/>
                </a:solidFill>
                <a:latin typeface="Qualcomm Office Regular" pitchFamily="34" charset="0"/>
              </a:defRPr>
            </a:lvl1pPr>
            <a:lvl2pPr>
              <a:defRPr>
                <a:latin typeface="Qualcomm Office Regular" pitchFamily="34" charset="0"/>
              </a:defRPr>
            </a:lvl2pPr>
            <a:lvl3pPr marL="1028700" indent="-225425">
              <a:buFont typeface="Arial" panose="020B0604020202020204" pitchFamily="34" charset="0"/>
              <a:buChar char="•"/>
              <a:defRPr>
                <a:latin typeface="Qualcomm Office Regular" pitchFamily="34" charset="0"/>
              </a:defRPr>
            </a:lvl3pPr>
            <a:lvl4pPr marL="1314450" indent="-288925">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268" y="631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12700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Tree>
    <p:extLst>
      <p:ext uri="{BB962C8B-B14F-4D97-AF65-F5344CB8AC3E}">
        <p14:creationId xmlns:p14="http://schemas.microsoft.com/office/powerpoint/2010/main" val="597727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268" y="631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12700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Tree>
    <p:extLst>
      <p:ext uri="{BB962C8B-B14F-4D97-AF65-F5344CB8AC3E}">
        <p14:creationId xmlns:p14="http://schemas.microsoft.com/office/powerpoint/2010/main" val="2086408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464" y="937846"/>
            <a:ext cx="5648413" cy="5648416"/>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268" y="631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12700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8" name="Content Placeholder 2"/>
          <p:cNvSpPr>
            <a:spLocks noGrp="1"/>
          </p:cNvSpPr>
          <p:nvPr>
            <p:ph idx="10"/>
          </p:nvPr>
        </p:nvSpPr>
        <p:spPr>
          <a:xfrm>
            <a:off x="6065051" y="937846"/>
            <a:ext cx="5648413" cy="5648416"/>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430221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 name="compass"/>
          <p:cNvGrpSpPr/>
          <p:nvPr userDrawn="1"/>
        </p:nvGrpSpPr>
        <p:grpSpPr bwMode="black">
          <a:xfrm>
            <a:off x="9920062"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latin typeface="Qualcomm Office Regular" pitchFamily="34" charset="0"/>
              </a:endParaRPr>
            </a:p>
          </p:txBody>
        </p:sp>
      </p:grpSp>
      <p:grpSp>
        <p:nvGrpSpPr>
          <p:cNvPr id="50" name="Group 49"/>
          <p:cNvGrpSpPr/>
          <p:nvPr userDrawn="1"/>
        </p:nvGrpSpPr>
        <p:grpSpPr>
          <a:xfrm>
            <a:off x="283464" y="3388539"/>
            <a:ext cx="9448609" cy="3256809"/>
            <a:chOff x="258525" y="3664444"/>
            <a:chExt cx="9448609" cy="3256809"/>
          </a:xfrm>
        </p:grpSpPr>
        <p:sp>
          <p:nvSpPr>
            <p:cNvPr id="51" name="TextBox 50"/>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000" kern="1200" baseline="0" dirty="0">
                  <a:solidFill>
                    <a:schemeClr val="bg1"/>
                  </a:solidFill>
                  <a:latin typeface="+mn-lt"/>
                  <a:ea typeface="+mn-ea"/>
                  <a:cs typeface="Arial" pitchFamily="34" charset="0"/>
                </a:rPr>
                <a:t>© 2013 Qualcomm Incorporated. All rights reserved. Qualcomm, Snapdragon, and Gobi are trademarks of Qualcomm Incorporated, registered in the United States and other countries. Vuforia and Wireless Reach are trademarks of Qualcomm Incorporated. Atheros and Skifta are trademarks of Qualcomm Atheros, Inc., registered in the united States and other countries. Hy-Fi is a trademark of Qualcomm Atheros, Inc. Alljoyn is a trademark of Qualcomm Innovation Center, Inc., registered in the United States and other countries. Other products and brand names may be trademarks or registered trademarks of their respective owners.</a:t>
              </a:r>
              <a:r>
                <a:rPr lang="en-US" sz="1000" kern="1200" baseline="0" dirty="0">
                  <a:solidFill>
                    <a:schemeClr val="bg1"/>
                  </a:solidFill>
                  <a:effectLst/>
                  <a:latin typeface="+mn-lt"/>
                  <a:ea typeface="+mn-ea"/>
                  <a:cs typeface="Arial" pitchFamily="34" charset="0"/>
                </a:rPr>
                <a:t> </a:t>
              </a: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4" name="Group 53"/>
            <p:cNvGrpSpPr/>
            <p:nvPr userDrawn="1"/>
          </p:nvGrpSpPr>
          <p:grpSpPr>
            <a:xfrm>
              <a:off x="259166" y="4586612"/>
              <a:ext cx="4834393" cy="424732"/>
              <a:chOff x="408334" y="1711578"/>
              <a:chExt cx="4834393" cy="424732"/>
            </a:xfrm>
          </p:grpSpPr>
          <p:sp>
            <p:nvSpPr>
              <p:cNvPr id="55" name="TextBox 54"/>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Regular" pitchFamily="34" charset="0"/>
                    <a:ea typeface="+mn-ea"/>
                    <a:cs typeface="Arial" pitchFamily="34" charset="0"/>
                  </a:rPr>
                  <a:t>Follow us on:</a:t>
                </a:r>
              </a:p>
            </p:txBody>
          </p:sp>
          <p:sp>
            <p:nvSpPr>
              <p:cNvPr id="56"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pic>
            <p:nvPicPr>
              <p:cNvPr id="5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val="76494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w/full Grad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283464" y="676656"/>
            <a:ext cx="11430000" cy="507831"/>
          </a:xfrm>
          <a:prstGeom prst="rect">
            <a:avLst/>
          </a:prstGeom>
        </p:spPr>
        <p:txBody>
          <a:bodyPr vert="horz" wrap="square" lIns="91416" tIns="45709" rIns="91416" bIns="45709" rtlCol="0" anchor="ctr">
            <a:spAutoFit/>
          </a:bodyPr>
          <a:lstStyle>
            <a:lvl1pPr>
              <a:defRPr>
                <a:solidFill>
                  <a:schemeClr val="bg1"/>
                </a:solidFill>
                <a:latin typeface="Qualcomm Office Regular" pitchFamily="34" charset="0"/>
              </a:defRPr>
            </a:lvl1pPr>
          </a:lstStyle>
          <a:p>
            <a:r>
              <a:rPr lang="en-US" dirty="0"/>
              <a:t>Click to edit Master title style</a:t>
            </a:r>
          </a:p>
        </p:txBody>
      </p:sp>
      <p:sp>
        <p:nvSpPr>
          <p:cNvPr id="5" name="Text Placeholder 2"/>
          <p:cNvSpPr>
            <a:spLocks noGrp="1"/>
          </p:cNvSpPr>
          <p:nvPr>
            <p:ph type="body" idx="13"/>
          </p:nvPr>
        </p:nvSpPr>
        <p:spPr>
          <a:xfrm>
            <a:off x="283464" y="1120409"/>
            <a:ext cx="11430000" cy="350865"/>
          </a:xfrm>
        </p:spPr>
        <p:txBody>
          <a:bodyPr tIns="0" bIns="0" anchor="t"/>
          <a:lstStyle>
            <a:lvl1pPr marL="0" indent="0">
              <a:buNone/>
              <a:defRPr sz="2400" b="0">
                <a:solidFill>
                  <a:schemeClr val="accent2"/>
                </a:solidFill>
                <a:latin typeface="Qualcomm Office Regular" pitchFamily="34" charset="0"/>
              </a:defRPr>
            </a:lvl1pPr>
            <a:lvl2pPr marL="457081" indent="0">
              <a:buNone/>
              <a:defRPr sz="2000" b="1"/>
            </a:lvl2pPr>
            <a:lvl3pPr marL="914171" indent="0">
              <a:buNone/>
              <a:defRPr sz="1900" b="1"/>
            </a:lvl3pPr>
            <a:lvl4pPr marL="1371256" indent="0">
              <a:buNone/>
              <a:defRPr sz="1600" b="1"/>
            </a:lvl4pPr>
            <a:lvl5pPr marL="1828344" indent="0">
              <a:buNone/>
              <a:defRPr sz="1600" b="1"/>
            </a:lvl5pPr>
            <a:lvl6pPr marL="2285425" indent="0">
              <a:buNone/>
              <a:defRPr sz="1600" b="1"/>
            </a:lvl6pPr>
            <a:lvl7pPr marL="2742515" indent="0">
              <a:buNone/>
              <a:defRPr sz="1600" b="1"/>
            </a:lvl7pPr>
            <a:lvl8pPr marL="3199600" indent="0">
              <a:buNone/>
              <a:defRPr sz="1600" b="1"/>
            </a:lvl8pPr>
            <a:lvl9pPr marL="3656688" indent="0">
              <a:buNone/>
              <a:defRPr sz="1600" b="1"/>
            </a:lvl9pPr>
          </a:lstStyle>
          <a:p>
            <a:pPr lvl="0"/>
            <a:r>
              <a:rPr lang="en-US" dirty="0"/>
              <a:t>Click to edit Master text styles</a:t>
            </a:r>
          </a:p>
        </p:txBody>
      </p:sp>
    </p:spTree>
    <p:extLst>
      <p:ext uri="{BB962C8B-B14F-4D97-AF65-F5344CB8AC3E}">
        <p14:creationId xmlns:p14="http://schemas.microsoft.com/office/powerpoint/2010/main" val="5526997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a:t>Click to edit Master title style</a:t>
            </a:r>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312906" cy="246221"/>
          </a:xfrm>
          <a:prstGeom prst="rect">
            <a:avLst/>
          </a:prstGeom>
          <a:noFill/>
        </p:spPr>
        <p:txBody>
          <a:bodyPr wrap="none" rtlCol="0">
            <a:spAutoFit/>
          </a:bodyPr>
          <a:lstStyle/>
          <a:p>
            <a:pPr marL="0" algn="l" defTabSz="914400" rtl="0" eaLnBrk="1" latinLnBrk="0" hangingPunct="1"/>
            <a:fld id="{0A607DED-8B1E-49A6-A07A-F6DE68304C82}" type="slidenum">
              <a:rPr lang="en-US" sz="1000" kern="1200" smtClean="0">
                <a:solidFill>
                  <a:schemeClr val="tx1"/>
                </a:solidFill>
                <a:latin typeface="Qualcomm Office Regular" pitchFamily="34" charset="0"/>
                <a:ea typeface="+mn-ea"/>
                <a:cs typeface="Arial" pitchFamily="34" charset="0"/>
              </a:rPr>
              <a:pPr marL="0" algn="l" defTabSz="914400" rtl="0" eaLnBrk="1" latinLnBrk="0" hangingPunct="1"/>
              <a:t>‹#›</a:t>
            </a:fld>
            <a:endParaRPr lang="en-US" sz="1000" kern="1200" dirty="0">
              <a:solidFill>
                <a:schemeClr val="tx1"/>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2904149844"/>
      </p:ext>
    </p:extLst>
  </p:cSld>
  <p:clrMap bg1="lt1" tx1="dk1" bg2="lt2" tx2="dk2" accent1="accent1" accent2="accent2" accent3="accent3" accent4="accent4" accent5="accent5" accent6="accent6" hlink="hlink" folHlink="folHlink"/>
  <p:sldLayoutIdLst>
    <p:sldLayoutId id="2147483739" r:id="rId1"/>
    <p:sldLayoutId id="2147483746" r:id="rId2"/>
    <p:sldLayoutId id="2147483749" r:id="rId3"/>
    <p:sldLayoutId id="2147484357" r:id="rId4"/>
    <p:sldLayoutId id="2147484359" r:id="rId5"/>
    <p:sldLayoutId id="2147484360" r:id="rId6"/>
    <p:sldLayoutId id="2147484361" r:id="rId7"/>
    <p:sldLayoutId id="2147483753" r:id="rId8"/>
    <p:sldLayoutId id="2147483776" r:id="rId9"/>
    <p:sldLayoutId id="2147484375" r:id="rId10"/>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2"/>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65176" y="1870370"/>
            <a:ext cx="8135246" cy="1374222"/>
          </a:xfrm>
        </p:spPr>
        <p:txBody>
          <a:bodyPr/>
          <a:lstStyle/>
          <a:p>
            <a:r>
              <a:rPr lang="en-US" dirty="0"/>
              <a:t>5G system and LAN:</a:t>
            </a:r>
            <a:br>
              <a:rPr lang="en-US" dirty="0"/>
            </a:br>
            <a:r>
              <a:rPr lang="en-US" sz="4400" dirty="0"/>
              <a:t>Potential Architecture Realization</a:t>
            </a:r>
            <a:endParaRPr lang="en-US" dirty="0"/>
          </a:p>
        </p:txBody>
      </p:sp>
      <p:sp>
        <p:nvSpPr>
          <p:cNvPr id="5" name="Subtitle 4"/>
          <p:cNvSpPr>
            <a:spLocks noGrp="1"/>
          </p:cNvSpPr>
          <p:nvPr>
            <p:ph type="subTitle" idx="1"/>
          </p:nvPr>
        </p:nvSpPr>
        <p:spPr>
          <a:xfrm>
            <a:off x="265176" y="598753"/>
            <a:ext cx="6903720" cy="480131"/>
          </a:xfrm>
        </p:spPr>
        <p:txBody>
          <a:bodyPr/>
          <a:lstStyle/>
          <a:p>
            <a:r>
              <a:rPr lang="en-GB" b="1" dirty="0"/>
              <a:t>3GPP TSG-SA WG1 Meeting #79</a:t>
            </a:r>
            <a:r>
              <a:rPr lang="en-US" dirty="0"/>
              <a:t> </a:t>
            </a:r>
            <a:endParaRPr lang="en-US" dirty="0"/>
          </a:p>
        </p:txBody>
      </p:sp>
    </p:spTree>
    <p:extLst>
      <p:ext uri="{BB962C8B-B14F-4D97-AF65-F5344CB8AC3E}">
        <p14:creationId xmlns:p14="http://schemas.microsoft.com/office/powerpoint/2010/main" val="31118886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LAN Feature Requirements (TSN)</a:t>
            </a:r>
          </a:p>
        </p:txBody>
      </p:sp>
      <p:graphicFrame>
        <p:nvGraphicFramePr>
          <p:cNvPr id="4" name="Content Placeholder 3"/>
          <p:cNvGraphicFramePr>
            <a:graphicFrameLocks/>
          </p:cNvGraphicFramePr>
          <p:nvPr>
            <p:extLst>
              <p:ext uri="{D42A27DB-BD31-4B8C-83A1-F6EECF244321}">
                <p14:modId xmlns:p14="http://schemas.microsoft.com/office/powerpoint/2010/main" val="2195733951"/>
              </p:ext>
            </p:extLst>
          </p:nvPr>
        </p:nvGraphicFramePr>
        <p:xfrm>
          <a:off x="1352578" y="832839"/>
          <a:ext cx="8488652" cy="5120640"/>
        </p:xfrm>
        <a:graphic>
          <a:graphicData uri="http://schemas.openxmlformats.org/drawingml/2006/table">
            <a:tbl>
              <a:tblPr firstRow="1" bandRow="1">
                <a:tableStyleId>{5C22544A-7EE6-4342-B048-85BDC9FD1C3A}</a:tableStyleId>
              </a:tblPr>
              <a:tblGrid>
                <a:gridCol w="5802602">
                  <a:extLst>
                    <a:ext uri="{9D8B030D-6E8A-4147-A177-3AD203B41FA5}">
                      <a16:colId xmlns:a16="http://schemas.microsoft.com/office/drawing/2014/main" xmlns="" val="940137176"/>
                    </a:ext>
                  </a:extLst>
                </a:gridCol>
                <a:gridCol w="2686050">
                  <a:extLst>
                    <a:ext uri="{9D8B030D-6E8A-4147-A177-3AD203B41FA5}">
                      <a16:colId xmlns:a16="http://schemas.microsoft.com/office/drawing/2014/main" xmlns="" val="4133316246"/>
                    </a:ext>
                  </a:extLst>
                </a:gridCol>
              </a:tblGrid>
              <a:tr h="375967">
                <a:tc>
                  <a:txBody>
                    <a:bodyPr/>
                    <a:lstStyle/>
                    <a:p>
                      <a:pPr marL="0" marR="0" algn="l" defTabSz="914400" rtl="0" eaLnBrk="1" latinLnBrk="0" hangingPunct="1">
                        <a:spcBef>
                          <a:spcPts val="0"/>
                        </a:spcBef>
                        <a:spcAft>
                          <a:spcPts val="0"/>
                        </a:spcAft>
                      </a:pPr>
                      <a:r>
                        <a:rPr lang="en-US" sz="2400" kern="1200" dirty="0">
                          <a:effectLst/>
                        </a:rPr>
                        <a:t>Feature</a:t>
                      </a:r>
                      <a:endParaRPr lang="en-US" sz="2400" b="1" kern="1200" dirty="0">
                        <a:solidFill>
                          <a:schemeClr val="bg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t>IEEE Spec.</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3335923"/>
                  </a:ext>
                </a:extLst>
              </a:tr>
              <a:tr h="375967">
                <a:tc>
                  <a:txBody>
                    <a:bodyPr/>
                    <a:lstStyle/>
                    <a:p>
                      <a:r>
                        <a:rPr lang="en-US" sz="2000" dirty="0"/>
                        <a:t>Time synchronization</a:t>
                      </a:r>
                      <a:r>
                        <a:rPr lang="en-US" sz="2000" baseline="0" dirty="0"/>
                        <a:t> (</a:t>
                      </a:r>
                      <a:r>
                        <a:rPr lang="en-US" sz="2000" baseline="0" dirty="0" err="1"/>
                        <a:t>gPTP</a:t>
                      </a:r>
                      <a:r>
                        <a:rPr lang="en-US" sz="2000" baseline="0" dirty="0"/>
                        <a:t>)</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t>802.1AS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4254659294"/>
                  </a:ext>
                </a:extLst>
              </a:tr>
              <a:tr h="375967">
                <a:tc>
                  <a:txBody>
                    <a:bodyPr/>
                    <a:lstStyle/>
                    <a:p>
                      <a:r>
                        <a:rPr lang="en-US" sz="2000" dirty="0"/>
                        <a:t>Distributed Stream Reservation Protocol</a:t>
                      </a:r>
                    </a:p>
                    <a:p>
                      <a:r>
                        <a:rPr lang="en-US" sz="2000" dirty="0"/>
                        <a:t>802.1Qcc</a:t>
                      </a:r>
                      <a:r>
                        <a:rPr lang="en-US" sz="2000" baseline="0" dirty="0"/>
                        <a:t> has enhancements for SRP</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t>802.1Qat</a:t>
                      </a:r>
                    </a:p>
                    <a:p>
                      <a:r>
                        <a:rPr lang="en-US" sz="2000" dirty="0"/>
                        <a:t>802.1Qcc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595869012"/>
                  </a:ext>
                </a:extLst>
              </a:tr>
              <a:tr h="375967">
                <a:tc>
                  <a:txBody>
                    <a:bodyPr/>
                    <a:lstStyle/>
                    <a:p>
                      <a:r>
                        <a:rPr lang="en-US" sz="2000" dirty="0"/>
                        <a:t>Forwarding and Queuing Enhancements (FQTSS, CBS)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t>802.1Qav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985288500"/>
                  </a:ext>
                </a:extLst>
              </a:tr>
              <a:tr h="375967">
                <a:tc>
                  <a:txBody>
                    <a:bodyPr/>
                    <a:lstStyle/>
                    <a:p>
                      <a:r>
                        <a:rPr lang="en-US" sz="2000" dirty="0"/>
                        <a:t>Enhanced Transmission Selection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t>802.1Qaz</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207342039"/>
                  </a:ext>
                </a:extLst>
              </a:tr>
              <a:tr h="375967">
                <a:tc>
                  <a:txBody>
                    <a:bodyPr/>
                    <a:lstStyle/>
                    <a:p>
                      <a:r>
                        <a:rPr lang="en-US" sz="2000" dirty="0"/>
                        <a:t>Priority Based Flow Control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t>802.1Qbb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639208240"/>
                  </a:ext>
                </a:extLst>
              </a:tr>
              <a:tr h="375967">
                <a:tc>
                  <a:txBody>
                    <a:bodyPr/>
                    <a:lstStyle/>
                    <a:p>
                      <a:r>
                        <a:rPr lang="en-US" sz="2000" dirty="0"/>
                        <a:t>Time Aware Queuing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t>802.1Qbv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525934275"/>
                  </a:ext>
                </a:extLst>
              </a:tr>
              <a:tr h="375967">
                <a:tc>
                  <a:txBody>
                    <a:bodyPr/>
                    <a:lstStyle/>
                    <a:p>
                      <a:r>
                        <a:rPr lang="en-US" sz="2000" dirty="0"/>
                        <a:t>Cyclic</a:t>
                      </a:r>
                      <a:r>
                        <a:rPr lang="en-US" sz="2000" baseline="0" dirty="0"/>
                        <a:t> Queuing</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t>P802.1Qch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4230134040"/>
                  </a:ext>
                </a:extLst>
              </a:tr>
              <a:tr h="375967">
                <a:tc>
                  <a:txBody>
                    <a:bodyPr/>
                    <a:lstStyle/>
                    <a:p>
                      <a:r>
                        <a:rPr lang="en-US" sz="2000" dirty="0"/>
                        <a:t>Frame Preemption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t>802.1Qbu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45374150"/>
                  </a:ext>
                </a:extLst>
              </a:tr>
              <a:tr h="375967">
                <a:tc>
                  <a:txBody>
                    <a:bodyPr/>
                    <a:lstStyle/>
                    <a:p>
                      <a:r>
                        <a:rPr lang="en-US" sz="2000" dirty="0"/>
                        <a:t>Input Gating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t>P802.1Qci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588026844"/>
                  </a:ext>
                </a:extLst>
              </a:tr>
              <a:tr h="375967">
                <a:tc>
                  <a:txBody>
                    <a:bodyPr/>
                    <a:lstStyle/>
                    <a:p>
                      <a:r>
                        <a:rPr lang="en-US" sz="2000" dirty="0"/>
                        <a:t>Seamless Redundancy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t>P802.1CB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518307864"/>
                  </a:ext>
                </a:extLst>
              </a:tr>
              <a:tr h="375967">
                <a:tc>
                  <a:txBody>
                    <a:bodyPr/>
                    <a:lstStyle/>
                    <a:p>
                      <a:r>
                        <a:rPr lang="en-US" sz="2000" dirty="0"/>
                        <a:t>Interspersing</a:t>
                      </a:r>
                      <a:r>
                        <a:rPr lang="en-US" sz="2000" baseline="0" dirty="0"/>
                        <a:t> Express Traffic</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t>802.3br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952772315"/>
                  </a:ext>
                </a:extLst>
              </a:tr>
            </a:tbl>
          </a:graphicData>
        </a:graphic>
      </p:graphicFrame>
      <p:sp>
        <p:nvSpPr>
          <p:cNvPr id="5" name="TextBox 4"/>
          <p:cNvSpPr txBox="1"/>
          <p:nvPr/>
        </p:nvSpPr>
        <p:spPr>
          <a:xfrm>
            <a:off x="633046" y="6456287"/>
            <a:ext cx="7415683" cy="341632"/>
          </a:xfrm>
          <a:prstGeom prst="rect">
            <a:avLst/>
          </a:prstGeom>
          <a:noFill/>
        </p:spPr>
        <p:txBody>
          <a:bodyPr wrap="squar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TSN: Time Sensitive Networking</a:t>
            </a:r>
          </a:p>
        </p:txBody>
      </p:sp>
    </p:spTree>
    <p:extLst>
      <p:ext uri="{BB962C8B-B14F-4D97-AF65-F5344CB8AC3E}">
        <p14:creationId xmlns:p14="http://schemas.microsoft.com/office/powerpoint/2010/main" val="4277078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3" y="947273"/>
            <a:ext cx="11630369" cy="5648416"/>
          </a:xfrm>
        </p:spPr>
        <p:txBody>
          <a:bodyPr>
            <a:normAutofit/>
          </a:bodyPr>
          <a:lstStyle/>
          <a:p>
            <a:r>
              <a:rPr lang="en-US" dirty="0"/>
              <a:t>Industrial control networks typically based on Ethernet fieldbuses, e.g., PROFINET</a:t>
            </a:r>
          </a:p>
          <a:p>
            <a:pPr lvl="1"/>
            <a:r>
              <a:rPr lang="en-US" dirty="0"/>
              <a:t>Deployment and maintenance of cables is expensive</a:t>
            </a:r>
          </a:p>
          <a:p>
            <a:pPr lvl="1"/>
            <a:r>
              <a:rPr lang="en-US" dirty="0"/>
              <a:t>Cabling may be a hazard </a:t>
            </a:r>
            <a:r>
              <a:rPr lang="en-US" dirty="0" smtClean="0"/>
              <a:t>with moving </a:t>
            </a:r>
            <a:r>
              <a:rPr lang="en-US" dirty="0"/>
              <a:t>machinery</a:t>
            </a:r>
          </a:p>
          <a:p>
            <a:pPr lvl="1"/>
            <a:r>
              <a:rPr lang="en-US" dirty="0"/>
              <a:t>Factory reconfiguration </a:t>
            </a:r>
            <a:r>
              <a:rPr lang="en-US" dirty="0" smtClean="0"/>
              <a:t>could be </a:t>
            </a:r>
            <a:r>
              <a:rPr lang="en-US" dirty="0"/>
              <a:t>easier with wireless access</a:t>
            </a:r>
          </a:p>
          <a:p>
            <a:endParaRPr lang="en-US" dirty="0"/>
          </a:p>
          <a:p>
            <a:r>
              <a:rPr lang="en-US" dirty="0" smtClean="0"/>
              <a:t>Desire for replacement </a:t>
            </a:r>
            <a:r>
              <a:rPr lang="en-US" dirty="0"/>
              <a:t>of wired links with </a:t>
            </a:r>
            <a:r>
              <a:rPr lang="en-US" dirty="0" smtClean="0"/>
              <a:t>wireless</a:t>
            </a:r>
            <a:endParaRPr lang="en-US" dirty="0"/>
          </a:p>
          <a:p>
            <a:pPr lvl="1"/>
            <a:r>
              <a:rPr lang="en-US" dirty="0"/>
              <a:t>Challenge 1: High performance requirements - low latency, high reliability, high redundancy, high determinism</a:t>
            </a:r>
          </a:p>
          <a:p>
            <a:pPr lvl="1"/>
            <a:r>
              <a:rPr lang="en-US" dirty="0"/>
              <a:t>Challenge 2: Wireless system must interoperate with existing networks/end devices without any modification</a:t>
            </a:r>
          </a:p>
          <a:p>
            <a:pPr lvl="2"/>
            <a:r>
              <a:rPr lang="en-US" dirty="0"/>
              <a:t>Example: PROFINET performs Ethernet frame routing at Data Link Layer instead of IP Layer</a:t>
            </a:r>
          </a:p>
          <a:p>
            <a:pPr lvl="2"/>
            <a:r>
              <a:rPr lang="en-US" dirty="0" smtClean="0"/>
              <a:t>Requires </a:t>
            </a:r>
            <a:r>
              <a:rPr lang="en-US" dirty="0"/>
              <a:t>wireless system to interoperate with Ethernet Data Link Layer</a:t>
            </a:r>
          </a:p>
          <a:p>
            <a:endParaRPr lang="en-US" dirty="0"/>
          </a:p>
          <a:p>
            <a:r>
              <a:rPr lang="en-US" dirty="0"/>
              <a:t>Industrial technologies considered</a:t>
            </a:r>
          </a:p>
          <a:p>
            <a:pPr lvl="1"/>
            <a:r>
              <a:rPr lang="en-US" dirty="0"/>
              <a:t>PROFINET: Ethernet based fieldbus, considered to be state-of-the-art today</a:t>
            </a:r>
          </a:p>
          <a:p>
            <a:pPr lvl="1"/>
            <a:r>
              <a:rPr lang="en-US" dirty="0"/>
              <a:t>Time Sensitive Networking: IEEE </a:t>
            </a:r>
            <a:r>
              <a:rPr lang="en-US" dirty="0" smtClean="0"/>
              <a:t>standard </a:t>
            </a:r>
            <a:r>
              <a:rPr lang="en-US" dirty="0"/>
              <a:t>to support industrial automation and automotive use cases requiring low latency and jitter, and high </a:t>
            </a:r>
            <a:r>
              <a:rPr lang="en-US" dirty="0" smtClean="0"/>
              <a:t>reliability.</a:t>
            </a:r>
            <a:endParaRPr lang="en-US" dirty="0"/>
          </a:p>
        </p:txBody>
      </p:sp>
      <p:sp>
        <p:nvSpPr>
          <p:cNvPr id="3" name="Title 2"/>
          <p:cNvSpPr>
            <a:spLocks noGrp="1"/>
          </p:cNvSpPr>
          <p:nvPr>
            <p:ph type="title"/>
          </p:nvPr>
        </p:nvSpPr>
        <p:spPr/>
        <p:txBody>
          <a:bodyPr/>
          <a:lstStyle/>
          <a:p>
            <a:r>
              <a:rPr lang="en-US" dirty="0"/>
              <a:t>Motivation</a:t>
            </a:r>
          </a:p>
        </p:txBody>
      </p:sp>
    </p:spTree>
    <p:extLst>
      <p:ext uri="{BB962C8B-B14F-4D97-AF65-F5344CB8AC3E}">
        <p14:creationId xmlns:p14="http://schemas.microsoft.com/office/powerpoint/2010/main" val="2901083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ontent Placeholder 30"/>
          <p:cNvSpPr>
            <a:spLocks noGrp="1"/>
          </p:cNvSpPr>
          <p:nvPr>
            <p:ph idx="1"/>
          </p:nvPr>
        </p:nvSpPr>
        <p:spPr>
          <a:xfrm>
            <a:off x="283464" y="2056018"/>
            <a:ext cx="11430000" cy="4530244"/>
          </a:xfrm>
        </p:spPr>
        <p:txBody>
          <a:bodyPr/>
          <a:lstStyle/>
          <a:p>
            <a:r>
              <a:rPr lang="en-US" dirty="0"/>
              <a:t>High level model of user plane [1], [2] shown above</a:t>
            </a:r>
          </a:p>
          <a:p>
            <a:r>
              <a:rPr lang="en-US" dirty="0"/>
              <a:t>UPF is connected to DN through N6</a:t>
            </a:r>
          </a:p>
          <a:p>
            <a:pPr lvl="1"/>
            <a:r>
              <a:rPr lang="en-US" dirty="0"/>
              <a:t>In [2], Point-to-point (</a:t>
            </a:r>
            <a:r>
              <a:rPr lang="en-US" dirty="0" err="1"/>
              <a:t>PtP</a:t>
            </a:r>
            <a:r>
              <a:rPr lang="en-US" dirty="0"/>
              <a:t>) tunneling based on UDP/IP encapsulation is defined for </a:t>
            </a:r>
            <a:r>
              <a:rPr lang="en-US" b="1" i="1" dirty="0"/>
              <a:t>unstructured data</a:t>
            </a:r>
          </a:p>
          <a:p>
            <a:pPr lvl="1"/>
            <a:r>
              <a:rPr lang="en-US" dirty="0"/>
              <a:t>Similar </a:t>
            </a:r>
            <a:r>
              <a:rPr lang="en-US" dirty="0" err="1"/>
              <a:t>PtP</a:t>
            </a:r>
            <a:r>
              <a:rPr lang="en-US" dirty="0"/>
              <a:t> tunneling </a:t>
            </a:r>
            <a:r>
              <a:rPr lang="en-US" b="1" i="1" dirty="0"/>
              <a:t>can be defined </a:t>
            </a:r>
            <a:r>
              <a:rPr lang="en-US" dirty="0"/>
              <a:t>for Ethernet PDU Session Type; UDP/IP tunnel between UPF and DN</a:t>
            </a:r>
          </a:p>
          <a:p>
            <a:pPr lvl="1"/>
            <a:r>
              <a:rPr lang="en-US" dirty="0"/>
              <a:t>One-to-one mapping between an Ethernet PDU Session and a UDP/IP tunnel</a:t>
            </a:r>
          </a:p>
          <a:p>
            <a:r>
              <a:rPr lang="en-US" dirty="0"/>
              <a:t>Downlink processing</a:t>
            </a:r>
          </a:p>
          <a:p>
            <a:pPr lvl="1"/>
            <a:r>
              <a:rPr lang="en-US" dirty="0"/>
              <a:t>DN sends the Ethernet frame over the appropriate UDP/IP tunnel</a:t>
            </a:r>
          </a:p>
          <a:p>
            <a:pPr lvl="1"/>
            <a:r>
              <a:rPr lang="en-US" dirty="0"/>
              <a:t>UPF </a:t>
            </a:r>
            <a:r>
              <a:rPr lang="en-US" dirty="0" err="1"/>
              <a:t>decapsulates</a:t>
            </a:r>
            <a:r>
              <a:rPr lang="en-US" dirty="0"/>
              <a:t> the frame, and sends it over the appropriate Ethernet PDU Session</a:t>
            </a:r>
          </a:p>
          <a:p>
            <a:r>
              <a:rPr lang="en-US" dirty="0"/>
              <a:t>Uplink processing</a:t>
            </a:r>
          </a:p>
          <a:p>
            <a:pPr lvl="1"/>
            <a:r>
              <a:rPr lang="en-US" dirty="0"/>
              <a:t>UE sends the Ethernet frame over an Ethernet PDU Session</a:t>
            </a:r>
          </a:p>
          <a:p>
            <a:pPr lvl="1"/>
            <a:r>
              <a:rPr lang="en-US" dirty="0"/>
              <a:t>UPF receives the Ethernet frame and sends it over the appropriate UDP/IP tunnel</a:t>
            </a:r>
          </a:p>
        </p:txBody>
      </p:sp>
      <p:sp>
        <p:nvSpPr>
          <p:cNvPr id="3" name="Title 2"/>
          <p:cNvSpPr>
            <a:spLocks noGrp="1"/>
          </p:cNvSpPr>
          <p:nvPr>
            <p:ph type="title"/>
          </p:nvPr>
        </p:nvSpPr>
        <p:spPr/>
        <p:txBody>
          <a:bodyPr/>
          <a:lstStyle/>
          <a:p>
            <a:r>
              <a:rPr lang="en-US" dirty="0"/>
              <a:t>Existing System </a:t>
            </a:r>
            <a:r>
              <a:rPr lang="en-US" dirty="0" smtClean="0"/>
              <a:t>Architecture (topics for SA2)</a:t>
            </a:r>
            <a:endParaRPr lang="en-US" dirty="0"/>
          </a:p>
        </p:txBody>
      </p:sp>
      <p:sp>
        <p:nvSpPr>
          <p:cNvPr id="34" name="Rectangle 33"/>
          <p:cNvSpPr/>
          <p:nvPr/>
        </p:nvSpPr>
        <p:spPr bwMode="auto">
          <a:xfrm>
            <a:off x="2941320" y="1250204"/>
            <a:ext cx="891540" cy="537210"/>
          </a:xfrm>
          <a:prstGeom prst="rect">
            <a:avLst/>
          </a:prstGeom>
          <a:no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dirty="0">
                <a:latin typeface="Times New Roman" panose="02020603050405020304" pitchFamily="18" charset="0"/>
                <a:cs typeface="Times New Roman" panose="02020603050405020304" pitchFamily="18" charset="0"/>
              </a:rPr>
              <a:t>UE</a:t>
            </a:r>
          </a:p>
        </p:txBody>
      </p:sp>
      <p:sp>
        <p:nvSpPr>
          <p:cNvPr id="35" name="Rectangle 34"/>
          <p:cNvSpPr/>
          <p:nvPr/>
        </p:nvSpPr>
        <p:spPr bwMode="auto">
          <a:xfrm>
            <a:off x="5870162" y="1115701"/>
            <a:ext cx="1210826" cy="806213"/>
          </a:xfrm>
          <a:prstGeom prst="rect">
            <a:avLst/>
          </a:prstGeom>
          <a:no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dirty="0">
                <a:latin typeface="Times New Roman" panose="02020603050405020304" pitchFamily="18" charset="0"/>
                <a:cs typeface="Times New Roman" panose="02020603050405020304" pitchFamily="18" charset="0"/>
              </a:rPr>
              <a:t>UPF</a:t>
            </a:r>
          </a:p>
        </p:txBody>
      </p:sp>
      <p:sp>
        <p:nvSpPr>
          <p:cNvPr id="37" name="Rectangle 36"/>
          <p:cNvSpPr/>
          <p:nvPr/>
        </p:nvSpPr>
        <p:spPr bwMode="auto">
          <a:xfrm>
            <a:off x="7794505" y="1250204"/>
            <a:ext cx="922020" cy="537210"/>
          </a:xfrm>
          <a:prstGeom prst="rect">
            <a:avLst/>
          </a:prstGeom>
          <a:no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dirty="0">
                <a:latin typeface="Times New Roman" panose="02020603050405020304" pitchFamily="18" charset="0"/>
                <a:cs typeface="Times New Roman" panose="02020603050405020304" pitchFamily="18" charset="0"/>
              </a:rPr>
              <a:t>DN</a:t>
            </a:r>
          </a:p>
        </p:txBody>
      </p:sp>
      <p:cxnSp>
        <p:nvCxnSpPr>
          <p:cNvPr id="39" name="Straight Connector 38"/>
          <p:cNvCxnSpPr>
            <a:stCxn id="37" idx="1"/>
            <a:endCxn id="35" idx="3"/>
          </p:cNvCxnSpPr>
          <p:nvPr/>
        </p:nvCxnSpPr>
        <p:spPr>
          <a:xfrm flipH="1" flipV="1">
            <a:off x="7080988" y="1518808"/>
            <a:ext cx="713517"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a:stCxn id="12" idx="1"/>
            <a:endCxn id="34" idx="3"/>
          </p:cNvCxnSpPr>
          <p:nvPr/>
        </p:nvCxnSpPr>
        <p:spPr>
          <a:xfrm flipH="1">
            <a:off x="3832860" y="1518809"/>
            <a:ext cx="43082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7363683" y="1115701"/>
            <a:ext cx="0" cy="822208"/>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999828" y="729594"/>
            <a:ext cx="727710" cy="424732"/>
          </a:xfrm>
          <a:prstGeom prst="rect">
            <a:avLst/>
          </a:prstGeom>
          <a:noFill/>
        </p:spPr>
        <p:txBody>
          <a:bodyPr wrap="square" rtlCol="0">
            <a:spAutoFit/>
          </a:bodyPr>
          <a:lstStyle/>
          <a:p>
            <a:pPr algn="ctr">
              <a:lnSpc>
                <a:spcPct val="90000"/>
              </a:lnSpc>
              <a:spcAft>
                <a:spcPts val="300"/>
              </a:spcAft>
            </a:pPr>
            <a:r>
              <a:rPr lang="en-US" sz="2400" dirty="0">
                <a:solidFill>
                  <a:schemeClr val="tx1">
                    <a:lumMod val="75000"/>
                    <a:lumOff val="25000"/>
                  </a:schemeClr>
                </a:solidFill>
                <a:latin typeface="Times New Roman" panose="02020603050405020304" pitchFamily="18" charset="0"/>
                <a:cs typeface="Times New Roman" panose="02020603050405020304" pitchFamily="18" charset="0"/>
              </a:rPr>
              <a:t>N6</a:t>
            </a:r>
          </a:p>
        </p:txBody>
      </p:sp>
      <p:sp>
        <p:nvSpPr>
          <p:cNvPr id="12" name="Rectangle 11"/>
          <p:cNvSpPr/>
          <p:nvPr/>
        </p:nvSpPr>
        <p:spPr bwMode="auto">
          <a:xfrm>
            <a:off x="4263682" y="1115702"/>
            <a:ext cx="1175658" cy="806213"/>
          </a:xfrm>
          <a:prstGeom prst="rect">
            <a:avLst/>
          </a:prstGeom>
          <a:no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dirty="0" err="1">
                <a:latin typeface="Times New Roman" panose="02020603050405020304" pitchFamily="18" charset="0"/>
                <a:cs typeface="Times New Roman" panose="02020603050405020304" pitchFamily="18" charset="0"/>
              </a:rPr>
              <a:t>gNB</a:t>
            </a:r>
            <a:endParaRPr lang="en-US" sz="2400" dirty="0">
              <a:latin typeface="Times New Roman" panose="02020603050405020304" pitchFamily="18" charset="0"/>
              <a:cs typeface="Times New Roman" panose="02020603050405020304" pitchFamily="18" charset="0"/>
            </a:endParaRPr>
          </a:p>
        </p:txBody>
      </p:sp>
      <p:cxnSp>
        <p:nvCxnSpPr>
          <p:cNvPr id="14" name="Straight Connector 13"/>
          <p:cNvCxnSpPr>
            <a:stCxn id="12" idx="3"/>
            <a:endCxn id="35" idx="1"/>
          </p:cNvCxnSpPr>
          <p:nvPr/>
        </p:nvCxnSpPr>
        <p:spPr>
          <a:xfrm flipV="1">
            <a:off x="5439340" y="1518808"/>
            <a:ext cx="430822"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283463" y="6262255"/>
            <a:ext cx="11905361" cy="463204"/>
          </a:xfrm>
          <a:prstGeom prst="rect">
            <a:avLst/>
          </a:prstGeom>
          <a:noFill/>
        </p:spPr>
        <p:txBody>
          <a:bodyPr wrap="square" rtlCol="0">
            <a:spAutoFit/>
          </a:bodyPr>
          <a:lstStyle/>
          <a:p>
            <a:pPr>
              <a:lnSpc>
                <a:spcPct val="90000"/>
              </a:lnSpc>
              <a:spcAft>
                <a:spcPts val="300"/>
              </a:spcAft>
            </a:pPr>
            <a:r>
              <a:rPr lang="en-US" sz="1200" dirty="0">
                <a:solidFill>
                  <a:schemeClr val="tx1">
                    <a:lumMod val="75000"/>
                    <a:lumOff val="25000"/>
                  </a:schemeClr>
                </a:solidFill>
                <a:latin typeface="Calibre Semibold" pitchFamily="34" charset="0"/>
              </a:rPr>
              <a:t>[1] 3GPP TS 23.501, “System Architecture for the 5G System,” Release 15, 2017.</a:t>
            </a:r>
          </a:p>
          <a:p>
            <a:pPr>
              <a:lnSpc>
                <a:spcPct val="90000"/>
              </a:lnSpc>
              <a:spcAft>
                <a:spcPts val="300"/>
              </a:spcAft>
            </a:pPr>
            <a:r>
              <a:rPr lang="en-US" sz="1200" dirty="0">
                <a:solidFill>
                  <a:schemeClr val="tx1">
                    <a:lumMod val="75000"/>
                    <a:lumOff val="25000"/>
                  </a:schemeClr>
                </a:solidFill>
                <a:latin typeface="Calibre Semibold" pitchFamily="34" charset="0"/>
              </a:rPr>
              <a:t>[2] 3GPP TS 29.061, “Interworking between the Public Land Mobile Network (PLMN) supporting packet based services and Packet Data Networks (PDN),” Release 14, 2017.</a:t>
            </a:r>
          </a:p>
        </p:txBody>
      </p:sp>
    </p:spTree>
    <p:extLst>
      <p:ext uri="{BB962C8B-B14F-4D97-AF65-F5344CB8AC3E}">
        <p14:creationId xmlns:p14="http://schemas.microsoft.com/office/powerpoint/2010/main" val="41256251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4070598"/>
            <a:ext cx="11430000" cy="2515663"/>
          </a:xfrm>
        </p:spPr>
        <p:txBody>
          <a:bodyPr>
            <a:normAutofit/>
          </a:bodyPr>
          <a:lstStyle/>
          <a:p>
            <a:r>
              <a:rPr lang="en-US" dirty="0"/>
              <a:t>Ethernet Adapter (EA) connects UPF to an Ethernet device</a:t>
            </a:r>
          </a:p>
          <a:p>
            <a:pPr lvl="1"/>
            <a:r>
              <a:rPr lang="en-US" dirty="0"/>
              <a:t>Encapsulates Ethernet frame into UDP/IP tunnel for DL traffic, and </a:t>
            </a:r>
            <a:r>
              <a:rPr lang="en-US" dirty="0" err="1"/>
              <a:t>decapsulates</a:t>
            </a:r>
            <a:r>
              <a:rPr lang="en-US" dirty="0"/>
              <a:t> for UL traffic</a:t>
            </a:r>
          </a:p>
          <a:p>
            <a:pPr lvl="1"/>
            <a:r>
              <a:rPr lang="en-US" dirty="0"/>
              <a:t>EA is an edge node in the Data Network (DN)</a:t>
            </a:r>
          </a:p>
          <a:p>
            <a:r>
              <a:rPr lang="en-US" dirty="0"/>
              <a:t>An alternate approach would be to introduce a native Ethernet interface at UPF</a:t>
            </a:r>
          </a:p>
          <a:p>
            <a:r>
              <a:rPr lang="en-US" dirty="0"/>
              <a:t>UE supports an Ethernet interface</a:t>
            </a:r>
          </a:p>
          <a:p>
            <a:r>
              <a:rPr lang="en-US" dirty="0" smtClean="0"/>
              <a:t>SA1 can define which Ethernet </a:t>
            </a:r>
            <a:r>
              <a:rPr lang="en-US" dirty="0"/>
              <a:t>LAN features </a:t>
            </a:r>
            <a:r>
              <a:rPr lang="en-US" dirty="0" smtClean="0"/>
              <a:t>should </a:t>
            </a:r>
            <a:r>
              <a:rPr lang="en-US" dirty="0"/>
              <a:t>be </a:t>
            </a:r>
            <a:r>
              <a:rPr lang="en-US" dirty="0" smtClean="0"/>
              <a:t>supported.</a:t>
            </a:r>
            <a:endParaRPr lang="en-US" dirty="0"/>
          </a:p>
        </p:txBody>
      </p:sp>
      <p:sp>
        <p:nvSpPr>
          <p:cNvPr id="3" name="Title 2"/>
          <p:cNvSpPr>
            <a:spLocks noGrp="1"/>
          </p:cNvSpPr>
          <p:nvPr>
            <p:ph type="title"/>
          </p:nvPr>
        </p:nvSpPr>
        <p:spPr/>
        <p:txBody>
          <a:bodyPr/>
          <a:lstStyle/>
          <a:p>
            <a:r>
              <a:rPr lang="en-US" dirty="0"/>
              <a:t>Potential Architecture </a:t>
            </a:r>
            <a:r>
              <a:rPr lang="en-US" dirty="0" smtClean="0"/>
              <a:t>Realization (for SA2)</a:t>
            </a:r>
            <a:endParaRPr lang="en-US" dirty="0"/>
          </a:p>
        </p:txBody>
      </p:sp>
      <p:grpSp>
        <p:nvGrpSpPr>
          <p:cNvPr id="86" name="Group 85"/>
          <p:cNvGrpSpPr/>
          <p:nvPr/>
        </p:nvGrpSpPr>
        <p:grpSpPr>
          <a:xfrm>
            <a:off x="144297" y="749424"/>
            <a:ext cx="11783423" cy="3217704"/>
            <a:chOff x="144297" y="849904"/>
            <a:chExt cx="11783423" cy="3217704"/>
          </a:xfrm>
        </p:grpSpPr>
        <p:sp>
          <p:nvSpPr>
            <p:cNvPr id="5" name="Rectangle 4"/>
            <p:cNvSpPr/>
            <p:nvPr/>
          </p:nvSpPr>
          <p:spPr bwMode="auto">
            <a:xfrm>
              <a:off x="7319753" y="2440339"/>
              <a:ext cx="963735" cy="528381"/>
            </a:xfrm>
            <a:prstGeom prst="rect">
              <a:avLst/>
            </a:prstGeom>
            <a:solidFill>
              <a:schemeClr val="tx2">
                <a:lumMod val="60000"/>
                <a:lumOff val="40000"/>
              </a:schemeClr>
            </a:solidFill>
            <a:ln>
              <a:no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UPF</a:t>
              </a:r>
            </a:p>
          </p:txBody>
        </p:sp>
        <p:cxnSp>
          <p:nvCxnSpPr>
            <p:cNvPr id="6" name="Straight Arrow Connector 5"/>
            <p:cNvCxnSpPr>
              <a:stCxn id="5" idx="3"/>
              <a:endCxn id="65" idx="1"/>
            </p:cNvCxnSpPr>
            <p:nvPr/>
          </p:nvCxnSpPr>
          <p:spPr>
            <a:xfrm>
              <a:off x="8283488" y="2704530"/>
              <a:ext cx="530364" cy="3281"/>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a:stCxn id="19" idx="2"/>
              <a:endCxn id="12" idx="0"/>
            </p:cNvCxnSpPr>
            <p:nvPr/>
          </p:nvCxnSpPr>
          <p:spPr>
            <a:xfrm>
              <a:off x="10900171" y="3040833"/>
              <a:ext cx="417949" cy="360731"/>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10" idx="3"/>
              <a:endCxn id="49" idx="1"/>
            </p:cNvCxnSpPr>
            <p:nvPr/>
          </p:nvCxnSpPr>
          <p:spPr>
            <a:xfrm>
              <a:off x="3087146" y="2404824"/>
              <a:ext cx="785786" cy="0"/>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11" idx="3"/>
              <a:endCxn id="38" idx="1"/>
            </p:cNvCxnSpPr>
            <p:nvPr/>
          </p:nvCxnSpPr>
          <p:spPr>
            <a:xfrm flipV="1">
              <a:off x="2466721" y="3225739"/>
              <a:ext cx="1407772" cy="201622"/>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bwMode="auto">
            <a:xfrm>
              <a:off x="1867946" y="2071802"/>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Switch S</a:t>
              </a:r>
            </a:p>
          </p:txBody>
        </p:sp>
        <p:sp>
          <p:nvSpPr>
            <p:cNvPr id="11" name="Rectangle 10"/>
            <p:cNvSpPr/>
            <p:nvPr/>
          </p:nvSpPr>
          <p:spPr bwMode="auto">
            <a:xfrm>
              <a:off x="1247521" y="3094339"/>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Device C</a:t>
              </a:r>
            </a:p>
          </p:txBody>
        </p:sp>
        <p:sp>
          <p:nvSpPr>
            <p:cNvPr id="12" name="Rectangle 11"/>
            <p:cNvSpPr/>
            <p:nvPr/>
          </p:nvSpPr>
          <p:spPr bwMode="auto">
            <a:xfrm>
              <a:off x="10708520" y="3401564"/>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Device D</a:t>
              </a:r>
            </a:p>
          </p:txBody>
        </p:sp>
        <p:cxnSp>
          <p:nvCxnSpPr>
            <p:cNvPr id="13" name="Straight Connector 12"/>
            <p:cNvCxnSpPr/>
            <p:nvPr/>
          </p:nvCxnSpPr>
          <p:spPr>
            <a:xfrm>
              <a:off x="3621949" y="1924381"/>
              <a:ext cx="0" cy="155718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373467" y="1571461"/>
              <a:ext cx="1030464" cy="341632"/>
            </a:xfrm>
            <a:prstGeom prst="rect">
              <a:avLst/>
            </a:prstGeom>
            <a:noFill/>
          </p:spPr>
          <p:txBody>
            <a:bodyPr wrap="squar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Ethernet</a:t>
              </a:r>
            </a:p>
          </p:txBody>
        </p:sp>
        <p:sp>
          <p:nvSpPr>
            <p:cNvPr id="15" name="Rectangle 14"/>
            <p:cNvSpPr/>
            <p:nvPr/>
          </p:nvSpPr>
          <p:spPr bwMode="auto">
            <a:xfrm>
              <a:off x="1615721" y="849904"/>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Device A</a:t>
              </a:r>
            </a:p>
          </p:txBody>
        </p:sp>
        <p:sp>
          <p:nvSpPr>
            <p:cNvPr id="16" name="Rectangle 15"/>
            <p:cNvSpPr/>
            <p:nvPr/>
          </p:nvSpPr>
          <p:spPr bwMode="auto">
            <a:xfrm>
              <a:off x="144297" y="2071802"/>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Device B</a:t>
              </a:r>
            </a:p>
          </p:txBody>
        </p:sp>
        <p:cxnSp>
          <p:nvCxnSpPr>
            <p:cNvPr id="17" name="Straight Arrow Connector 16"/>
            <p:cNvCxnSpPr>
              <a:stCxn id="15" idx="2"/>
              <a:endCxn id="10" idx="0"/>
            </p:cNvCxnSpPr>
            <p:nvPr/>
          </p:nvCxnSpPr>
          <p:spPr>
            <a:xfrm>
              <a:off x="2225321" y="1515948"/>
              <a:ext cx="252225" cy="555854"/>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6" idx="3"/>
              <a:endCxn id="10" idx="1"/>
            </p:cNvCxnSpPr>
            <p:nvPr/>
          </p:nvCxnSpPr>
          <p:spPr>
            <a:xfrm>
              <a:off x="1363497" y="2404824"/>
              <a:ext cx="504449" cy="0"/>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bwMode="auto">
            <a:xfrm>
              <a:off x="10290571" y="2374789"/>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Switch T</a:t>
              </a:r>
            </a:p>
          </p:txBody>
        </p:sp>
        <p:cxnSp>
          <p:nvCxnSpPr>
            <p:cNvPr id="20" name="Straight Arrow Connector 19"/>
            <p:cNvCxnSpPr>
              <a:stCxn id="19" idx="0"/>
              <a:endCxn id="21" idx="2"/>
            </p:cNvCxnSpPr>
            <p:nvPr/>
          </p:nvCxnSpPr>
          <p:spPr>
            <a:xfrm flipV="1">
              <a:off x="10900171" y="1960216"/>
              <a:ext cx="417949" cy="414573"/>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bwMode="auto">
            <a:xfrm>
              <a:off x="10708520" y="1294172"/>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Device E</a:t>
              </a:r>
            </a:p>
          </p:txBody>
        </p:sp>
        <p:grpSp>
          <p:nvGrpSpPr>
            <p:cNvPr id="22" name="Group 21"/>
            <p:cNvGrpSpPr/>
            <p:nvPr/>
          </p:nvGrpSpPr>
          <p:grpSpPr>
            <a:xfrm>
              <a:off x="3872932" y="2047215"/>
              <a:ext cx="1153860" cy="583386"/>
              <a:chOff x="4115450" y="2748180"/>
              <a:chExt cx="1153860" cy="583386"/>
            </a:xfrm>
          </p:grpSpPr>
          <p:sp>
            <p:nvSpPr>
              <p:cNvPr id="49" name="Rectangle 48"/>
              <p:cNvSpPr/>
              <p:nvPr/>
            </p:nvSpPr>
            <p:spPr bwMode="auto">
              <a:xfrm>
                <a:off x="4115450" y="2880011"/>
                <a:ext cx="756355" cy="451555"/>
              </a:xfrm>
              <a:prstGeom prst="rect">
                <a:avLst/>
              </a:prstGeom>
              <a:solidFill>
                <a:schemeClr val="tx2">
                  <a:lumMod val="60000"/>
                  <a:lumOff val="40000"/>
                </a:schemeClr>
              </a:solidFill>
              <a:ln>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UE 1</a:t>
                </a:r>
              </a:p>
            </p:txBody>
          </p:sp>
          <p:grpSp>
            <p:nvGrpSpPr>
              <p:cNvPr id="50" name="Group 49"/>
              <p:cNvGrpSpPr/>
              <p:nvPr/>
            </p:nvGrpSpPr>
            <p:grpSpPr>
              <a:xfrm>
                <a:off x="4922044" y="2748180"/>
                <a:ext cx="347266" cy="370698"/>
                <a:chOff x="3550954" y="2880360"/>
                <a:chExt cx="1027921" cy="1097280"/>
              </a:xfrm>
              <a:solidFill>
                <a:schemeClr val="tx1">
                  <a:lumMod val="95000"/>
                  <a:lumOff val="5000"/>
                </a:schemeClr>
              </a:solidFill>
            </p:grpSpPr>
            <p:sp>
              <p:nvSpPr>
                <p:cNvPr id="52" name="Freeform 15"/>
                <p:cNvSpPr>
                  <a:spLocks/>
                </p:cNvSpPr>
                <p:nvPr/>
              </p:nvSpPr>
              <p:spPr bwMode="auto">
                <a:xfrm>
                  <a:off x="3921652" y="3101903"/>
                  <a:ext cx="287198" cy="875737"/>
                </a:xfrm>
                <a:custGeom>
                  <a:avLst/>
                  <a:gdLst>
                    <a:gd name="T0" fmla="*/ 319 w 319"/>
                    <a:gd name="T1" fmla="*/ 160 h 973"/>
                    <a:gd name="T2" fmla="*/ 159 w 319"/>
                    <a:gd name="T3" fmla="*/ 0 h 973"/>
                    <a:gd name="T4" fmla="*/ 0 w 319"/>
                    <a:gd name="T5" fmla="*/ 160 h 973"/>
                    <a:gd name="T6" fmla="*/ 119 w 319"/>
                    <a:gd name="T7" fmla="*/ 314 h 973"/>
                    <a:gd name="T8" fmla="*/ 119 w 319"/>
                    <a:gd name="T9" fmla="*/ 319 h 973"/>
                    <a:gd name="T10" fmla="*/ 119 w 319"/>
                    <a:gd name="T11" fmla="*/ 933 h 973"/>
                    <a:gd name="T12" fmla="*/ 159 w 319"/>
                    <a:gd name="T13" fmla="*/ 973 h 973"/>
                    <a:gd name="T14" fmla="*/ 199 w 319"/>
                    <a:gd name="T15" fmla="*/ 933 h 973"/>
                    <a:gd name="T16" fmla="*/ 199 w 319"/>
                    <a:gd name="T17" fmla="*/ 319 h 973"/>
                    <a:gd name="T18" fmla="*/ 199 w 319"/>
                    <a:gd name="T19" fmla="*/ 314 h 973"/>
                    <a:gd name="T20" fmla="*/ 319 w 319"/>
                    <a:gd name="T21" fmla="*/ 160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973">
                      <a:moveTo>
                        <a:pt x="319" y="160"/>
                      </a:moveTo>
                      <a:cubicBezTo>
                        <a:pt x="319" y="72"/>
                        <a:pt x="247" y="0"/>
                        <a:pt x="159" y="0"/>
                      </a:cubicBezTo>
                      <a:cubicBezTo>
                        <a:pt x="71" y="0"/>
                        <a:pt x="0" y="72"/>
                        <a:pt x="0" y="160"/>
                      </a:cubicBezTo>
                      <a:cubicBezTo>
                        <a:pt x="0" y="234"/>
                        <a:pt x="51" y="297"/>
                        <a:pt x="119" y="314"/>
                      </a:cubicBezTo>
                      <a:cubicBezTo>
                        <a:pt x="119" y="316"/>
                        <a:pt x="119" y="318"/>
                        <a:pt x="119" y="319"/>
                      </a:cubicBezTo>
                      <a:cubicBezTo>
                        <a:pt x="119" y="933"/>
                        <a:pt x="119" y="933"/>
                        <a:pt x="119" y="933"/>
                      </a:cubicBezTo>
                      <a:cubicBezTo>
                        <a:pt x="119" y="955"/>
                        <a:pt x="137" y="973"/>
                        <a:pt x="159" y="973"/>
                      </a:cubicBezTo>
                      <a:cubicBezTo>
                        <a:pt x="181" y="973"/>
                        <a:pt x="199" y="955"/>
                        <a:pt x="199" y="933"/>
                      </a:cubicBezTo>
                      <a:cubicBezTo>
                        <a:pt x="199" y="319"/>
                        <a:pt x="199" y="319"/>
                        <a:pt x="199" y="319"/>
                      </a:cubicBezTo>
                      <a:cubicBezTo>
                        <a:pt x="199" y="318"/>
                        <a:pt x="199" y="316"/>
                        <a:pt x="199" y="314"/>
                      </a:cubicBezTo>
                      <a:cubicBezTo>
                        <a:pt x="268" y="297"/>
                        <a:pt x="319" y="234"/>
                        <a:pt x="319" y="1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a:spLocks noChangeArrowheads="1"/>
                </p:cNvSpPr>
                <p:nvPr/>
              </p:nvSpPr>
              <p:spPr bwMode="auto">
                <a:xfrm>
                  <a:off x="4008182" y="3189107"/>
                  <a:ext cx="113465" cy="113465"/>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17"/>
                <p:cNvSpPr>
                  <a:spLocks/>
                </p:cNvSpPr>
                <p:nvPr/>
              </p:nvSpPr>
              <p:spPr bwMode="auto">
                <a:xfrm>
                  <a:off x="4400765" y="2880360"/>
                  <a:ext cx="178110" cy="726582"/>
                </a:xfrm>
                <a:custGeom>
                  <a:avLst/>
                  <a:gdLst>
                    <a:gd name="T0" fmla="*/ 25 w 198"/>
                    <a:gd name="T1" fmla="*/ 807 h 807"/>
                    <a:gd name="T2" fmla="*/ 11 w 198"/>
                    <a:gd name="T3" fmla="*/ 801 h 807"/>
                    <a:gd name="T4" fmla="*/ 10 w 198"/>
                    <a:gd name="T5" fmla="*/ 773 h 807"/>
                    <a:gd name="T6" fmla="*/ 158 w 198"/>
                    <a:gd name="T7" fmla="*/ 406 h 807"/>
                    <a:gd name="T8" fmla="*/ 8 w 198"/>
                    <a:gd name="T9" fmla="*/ 36 h 807"/>
                    <a:gd name="T10" fmla="*/ 8 w 198"/>
                    <a:gd name="T11" fmla="*/ 8 h 807"/>
                    <a:gd name="T12" fmla="*/ 37 w 198"/>
                    <a:gd name="T13" fmla="*/ 8 h 807"/>
                    <a:gd name="T14" fmla="*/ 198 w 198"/>
                    <a:gd name="T15" fmla="*/ 406 h 807"/>
                    <a:gd name="T16" fmla="*/ 39 w 198"/>
                    <a:gd name="T17" fmla="*/ 801 h 807"/>
                    <a:gd name="T18" fmla="*/ 25 w 198"/>
                    <a:gd name="T19" fmla="*/ 80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07">
                      <a:moveTo>
                        <a:pt x="25" y="807"/>
                      </a:moveTo>
                      <a:cubicBezTo>
                        <a:pt x="20" y="807"/>
                        <a:pt x="15" y="805"/>
                        <a:pt x="11" y="801"/>
                      </a:cubicBezTo>
                      <a:cubicBezTo>
                        <a:pt x="3" y="794"/>
                        <a:pt x="3" y="781"/>
                        <a:pt x="10" y="773"/>
                      </a:cubicBezTo>
                      <a:cubicBezTo>
                        <a:pt x="106" y="674"/>
                        <a:pt x="158" y="543"/>
                        <a:pt x="158" y="406"/>
                      </a:cubicBezTo>
                      <a:cubicBezTo>
                        <a:pt x="158" y="267"/>
                        <a:pt x="105" y="136"/>
                        <a:pt x="8" y="36"/>
                      </a:cubicBezTo>
                      <a:cubicBezTo>
                        <a:pt x="0" y="28"/>
                        <a:pt x="0" y="16"/>
                        <a:pt x="8" y="8"/>
                      </a:cubicBezTo>
                      <a:cubicBezTo>
                        <a:pt x="16" y="0"/>
                        <a:pt x="29" y="0"/>
                        <a:pt x="37" y="8"/>
                      </a:cubicBezTo>
                      <a:cubicBezTo>
                        <a:pt x="141" y="115"/>
                        <a:pt x="198" y="257"/>
                        <a:pt x="198" y="406"/>
                      </a:cubicBezTo>
                      <a:cubicBezTo>
                        <a:pt x="198" y="554"/>
                        <a:pt x="142" y="694"/>
                        <a:pt x="39" y="801"/>
                      </a:cubicBezTo>
                      <a:cubicBezTo>
                        <a:pt x="35" y="805"/>
                        <a:pt x="30" y="807"/>
                        <a:pt x="25" y="80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18"/>
                <p:cNvSpPr>
                  <a:spLocks/>
                </p:cNvSpPr>
                <p:nvPr/>
              </p:nvSpPr>
              <p:spPr bwMode="auto">
                <a:xfrm>
                  <a:off x="4308848" y="2963186"/>
                  <a:ext cx="146798" cy="560929"/>
                </a:xfrm>
                <a:custGeom>
                  <a:avLst/>
                  <a:gdLst>
                    <a:gd name="T0" fmla="*/ 25 w 163"/>
                    <a:gd name="T1" fmla="*/ 623 h 623"/>
                    <a:gd name="T2" fmla="*/ 11 w 163"/>
                    <a:gd name="T3" fmla="*/ 618 h 623"/>
                    <a:gd name="T4" fmla="*/ 11 w 163"/>
                    <a:gd name="T5" fmla="*/ 589 h 623"/>
                    <a:gd name="T6" fmla="*/ 123 w 163"/>
                    <a:gd name="T7" fmla="*/ 314 h 623"/>
                    <a:gd name="T8" fmla="*/ 8 w 163"/>
                    <a:gd name="T9" fmla="*/ 36 h 623"/>
                    <a:gd name="T10" fmla="*/ 8 w 163"/>
                    <a:gd name="T11" fmla="*/ 8 h 623"/>
                    <a:gd name="T12" fmla="*/ 36 w 163"/>
                    <a:gd name="T13" fmla="*/ 8 h 623"/>
                    <a:gd name="T14" fmla="*/ 163 w 163"/>
                    <a:gd name="T15" fmla="*/ 314 h 623"/>
                    <a:gd name="T16" fmla="*/ 39 w 163"/>
                    <a:gd name="T17" fmla="*/ 617 h 623"/>
                    <a:gd name="T18" fmla="*/ 25 w 163"/>
                    <a:gd name="T19" fmla="*/ 62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23">
                      <a:moveTo>
                        <a:pt x="25" y="623"/>
                      </a:moveTo>
                      <a:cubicBezTo>
                        <a:pt x="20" y="623"/>
                        <a:pt x="15" y="621"/>
                        <a:pt x="11" y="618"/>
                      </a:cubicBezTo>
                      <a:cubicBezTo>
                        <a:pt x="3" y="610"/>
                        <a:pt x="3" y="597"/>
                        <a:pt x="11" y="589"/>
                      </a:cubicBezTo>
                      <a:cubicBezTo>
                        <a:pt x="83" y="515"/>
                        <a:pt x="123" y="418"/>
                        <a:pt x="123" y="314"/>
                      </a:cubicBezTo>
                      <a:cubicBezTo>
                        <a:pt x="123" y="209"/>
                        <a:pt x="82" y="110"/>
                        <a:pt x="8" y="36"/>
                      </a:cubicBezTo>
                      <a:cubicBezTo>
                        <a:pt x="0" y="28"/>
                        <a:pt x="0" y="15"/>
                        <a:pt x="8" y="8"/>
                      </a:cubicBezTo>
                      <a:cubicBezTo>
                        <a:pt x="16" y="0"/>
                        <a:pt x="28" y="0"/>
                        <a:pt x="36" y="8"/>
                      </a:cubicBezTo>
                      <a:cubicBezTo>
                        <a:pt x="118" y="89"/>
                        <a:pt x="163" y="198"/>
                        <a:pt x="163" y="314"/>
                      </a:cubicBezTo>
                      <a:cubicBezTo>
                        <a:pt x="163" y="428"/>
                        <a:pt x="119" y="536"/>
                        <a:pt x="39" y="617"/>
                      </a:cubicBezTo>
                      <a:cubicBezTo>
                        <a:pt x="35" y="621"/>
                        <a:pt x="30" y="623"/>
                        <a:pt x="25" y="62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19"/>
                <p:cNvSpPr>
                  <a:spLocks/>
                </p:cNvSpPr>
                <p:nvPr/>
              </p:nvSpPr>
              <p:spPr bwMode="auto">
                <a:xfrm>
                  <a:off x="3550954" y="2883054"/>
                  <a:ext cx="178110" cy="726582"/>
                </a:xfrm>
                <a:custGeom>
                  <a:avLst/>
                  <a:gdLst>
                    <a:gd name="T0" fmla="*/ 176 w 198"/>
                    <a:gd name="T1" fmla="*/ 807 h 807"/>
                    <a:gd name="T2" fmla="*/ 162 w 198"/>
                    <a:gd name="T3" fmla="*/ 801 h 807"/>
                    <a:gd name="T4" fmla="*/ 0 w 198"/>
                    <a:gd name="T5" fmla="*/ 403 h 807"/>
                    <a:gd name="T6" fmla="*/ 159 w 198"/>
                    <a:gd name="T7" fmla="*/ 8 h 807"/>
                    <a:gd name="T8" fmla="*/ 187 w 198"/>
                    <a:gd name="T9" fmla="*/ 8 h 807"/>
                    <a:gd name="T10" fmla="*/ 188 w 198"/>
                    <a:gd name="T11" fmla="*/ 36 h 807"/>
                    <a:gd name="T12" fmla="*/ 40 w 198"/>
                    <a:gd name="T13" fmla="*/ 403 h 807"/>
                    <a:gd name="T14" fmla="*/ 190 w 198"/>
                    <a:gd name="T15" fmla="*/ 773 h 807"/>
                    <a:gd name="T16" fmla="*/ 190 w 198"/>
                    <a:gd name="T17" fmla="*/ 801 h 807"/>
                    <a:gd name="T18" fmla="*/ 176 w 198"/>
                    <a:gd name="T19" fmla="*/ 80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07">
                      <a:moveTo>
                        <a:pt x="176" y="807"/>
                      </a:moveTo>
                      <a:cubicBezTo>
                        <a:pt x="171" y="807"/>
                        <a:pt x="166" y="805"/>
                        <a:pt x="162" y="801"/>
                      </a:cubicBezTo>
                      <a:cubicBezTo>
                        <a:pt x="58" y="693"/>
                        <a:pt x="0" y="552"/>
                        <a:pt x="0" y="403"/>
                      </a:cubicBezTo>
                      <a:cubicBezTo>
                        <a:pt x="0" y="255"/>
                        <a:pt x="57" y="115"/>
                        <a:pt x="159" y="8"/>
                      </a:cubicBezTo>
                      <a:cubicBezTo>
                        <a:pt x="167" y="0"/>
                        <a:pt x="179" y="0"/>
                        <a:pt x="187" y="8"/>
                      </a:cubicBezTo>
                      <a:cubicBezTo>
                        <a:pt x="195" y="15"/>
                        <a:pt x="195" y="28"/>
                        <a:pt x="188" y="36"/>
                      </a:cubicBezTo>
                      <a:cubicBezTo>
                        <a:pt x="93" y="135"/>
                        <a:pt x="40" y="265"/>
                        <a:pt x="40" y="403"/>
                      </a:cubicBezTo>
                      <a:cubicBezTo>
                        <a:pt x="40" y="542"/>
                        <a:pt x="94" y="673"/>
                        <a:pt x="190" y="773"/>
                      </a:cubicBezTo>
                      <a:cubicBezTo>
                        <a:pt x="198" y="781"/>
                        <a:pt x="198" y="793"/>
                        <a:pt x="190" y="801"/>
                      </a:cubicBezTo>
                      <a:cubicBezTo>
                        <a:pt x="186" y="805"/>
                        <a:pt x="181" y="807"/>
                        <a:pt x="176" y="80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20"/>
                <p:cNvSpPr>
                  <a:spLocks/>
                </p:cNvSpPr>
                <p:nvPr/>
              </p:nvSpPr>
              <p:spPr bwMode="auto">
                <a:xfrm>
                  <a:off x="3674183" y="2964870"/>
                  <a:ext cx="146798" cy="561939"/>
                </a:xfrm>
                <a:custGeom>
                  <a:avLst/>
                  <a:gdLst>
                    <a:gd name="T0" fmla="*/ 141 w 163"/>
                    <a:gd name="T1" fmla="*/ 624 h 624"/>
                    <a:gd name="T2" fmla="*/ 127 w 163"/>
                    <a:gd name="T3" fmla="*/ 618 h 624"/>
                    <a:gd name="T4" fmla="*/ 0 w 163"/>
                    <a:gd name="T5" fmla="*/ 312 h 624"/>
                    <a:gd name="T6" fmla="*/ 124 w 163"/>
                    <a:gd name="T7" fmla="*/ 9 h 624"/>
                    <a:gd name="T8" fmla="*/ 152 w 163"/>
                    <a:gd name="T9" fmla="*/ 8 h 624"/>
                    <a:gd name="T10" fmla="*/ 153 w 163"/>
                    <a:gd name="T11" fmla="*/ 36 h 624"/>
                    <a:gd name="T12" fmla="*/ 40 w 163"/>
                    <a:gd name="T13" fmla="*/ 312 h 624"/>
                    <a:gd name="T14" fmla="*/ 155 w 163"/>
                    <a:gd name="T15" fmla="*/ 590 h 624"/>
                    <a:gd name="T16" fmla="*/ 155 w 163"/>
                    <a:gd name="T17" fmla="*/ 618 h 624"/>
                    <a:gd name="T18" fmla="*/ 141 w 163"/>
                    <a:gd name="T19"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24">
                      <a:moveTo>
                        <a:pt x="141" y="624"/>
                      </a:moveTo>
                      <a:cubicBezTo>
                        <a:pt x="136" y="624"/>
                        <a:pt x="131" y="622"/>
                        <a:pt x="127" y="618"/>
                      </a:cubicBezTo>
                      <a:cubicBezTo>
                        <a:pt x="45" y="536"/>
                        <a:pt x="0" y="428"/>
                        <a:pt x="0" y="312"/>
                      </a:cubicBezTo>
                      <a:cubicBezTo>
                        <a:pt x="0" y="198"/>
                        <a:pt x="44" y="90"/>
                        <a:pt x="124" y="9"/>
                      </a:cubicBezTo>
                      <a:cubicBezTo>
                        <a:pt x="132" y="1"/>
                        <a:pt x="145" y="0"/>
                        <a:pt x="152" y="8"/>
                      </a:cubicBezTo>
                      <a:cubicBezTo>
                        <a:pt x="160" y="16"/>
                        <a:pt x="160" y="29"/>
                        <a:pt x="153" y="36"/>
                      </a:cubicBezTo>
                      <a:cubicBezTo>
                        <a:pt x="80" y="111"/>
                        <a:pt x="40" y="208"/>
                        <a:pt x="40" y="312"/>
                      </a:cubicBezTo>
                      <a:cubicBezTo>
                        <a:pt x="40" y="417"/>
                        <a:pt x="81" y="516"/>
                        <a:pt x="155" y="590"/>
                      </a:cubicBezTo>
                      <a:cubicBezTo>
                        <a:pt x="163" y="598"/>
                        <a:pt x="163" y="611"/>
                        <a:pt x="155" y="618"/>
                      </a:cubicBezTo>
                      <a:cubicBezTo>
                        <a:pt x="151" y="622"/>
                        <a:pt x="146" y="624"/>
                        <a:pt x="141" y="62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21"/>
                <p:cNvSpPr>
                  <a:spLocks/>
                </p:cNvSpPr>
                <p:nvPr/>
              </p:nvSpPr>
              <p:spPr bwMode="auto">
                <a:xfrm>
                  <a:off x="4220635" y="3041636"/>
                  <a:ext cx="116832" cy="404031"/>
                </a:xfrm>
                <a:custGeom>
                  <a:avLst/>
                  <a:gdLst>
                    <a:gd name="T0" fmla="*/ 25 w 130"/>
                    <a:gd name="T1" fmla="*/ 449 h 449"/>
                    <a:gd name="T2" fmla="*/ 11 w 130"/>
                    <a:gd name="T3" fmla="*/ 443 h 449"/>
                    <a:gd name="T4" fmla="*/ 11 w 130"/>
                    <a:gd name="T5" fmla="*/ 414 h 449"/>
                    <a:gd name="T6" fmla="*/ 90 w 130"/>
                    <a:gd name="T7" fmla="*/ 227 h 449"/>
                    <a:gd name="T8" fmla="*/ 8 w 130"/>
                    <a:gd name="T9" fmla="*/ 37 h 449"/>
                    <a:gd name="T10" fmla="*/ 8 w 130"/>
                    <a:gd name="T11" fmla="*/ 9 h 449"/>
                    <a:gd name="T12" fmla="*/ 36 w 130"/>
                    <a:gd name="T13" fmla="*/ 8 h 449"/>
                    <a:gd name="T14" fmla="*/ 130 w 130"/>
                    <a:gd name="T15" fmla="*/ 227 h 449"/>
                    <a:gd name="T16" fmla="*/ 39 w 130"/>
                    <a:gd name="T17" fmla="*/ 443 h 449"/>
                    <a:gd name="T18" fmla="*/ 25 w 130"/>
                    <a:gd name="T19"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449">
                      <a:moveTo>
                        <a:pt x="25" y="449"/>
                      </a:moveTo>
                      <a:cubicBezTo>
                        <a:pt x="20" y="449"/>
                        <a:pt x="15" y="447"/>
                        <a:pt x="11" y="443"/>
                      </a:cubicBezTo>
                      <a:cubicBezTo>
                        <a:pt x="3" y="435"/>
                        <a:pt x="3" y="422"/>
                        <a:pt x="11" y="414"/>
                      </a:cubicBezTo>
                      <a:cubicBezTo>
                        <a:pt x="62" y="365"/>
                        <a:pt x="90" y="298"/>
                        <a:pt x="90" y="227"/>
                      </a:cubicBezTo>
                      <a:cubicBezTo>
                        <a:pt x="90" y="154"/>
                        <a:pt x="61" y="87"/>
                        <a:pt x="8" y="37"/>
                      </a:cubicBezTo>
                      <a:cubicBezTo>
                        <a:pt x="0" y="29"/>
                        <a:pt x="0" y="17"/>
                        <a:pt x="8" y="9"/>
                      </a:cubicBezTo>
                      <a:cubicBezTo>
                        <a:pt x="15" y="1"/>
                        <a:pt x="28" y="0"/>
                        <a:pt x="36" y="8"/>
                      </a:cubicBezTo>
                      <a:cubicBezTo>
                        <a:pt x="96" y="66"/>
                        <a:pt x="130" y="143"/>
                        <a:pt x="130" y="227"/>
                      </a:cubicBezTo>
                      <a:cubicBezTo>
                        <a:pt x="130" y="309"/>
                        <a:pt x="98" y="386"/>
                        <a:pt x="39" y="443"/>
                      </a:cubicBezTo>
                      <a:cubicBezTo>
                        <a:pt x="35" y="447"/>
                        <a:pt x="30" y="449"/>
                        <a:pt x="25" y="449"/>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22"/>
                <p:cNvSpPr>
                  <a:spLocks/>
                </p:cNvSpPr>
                <p:nvPr/>
              </p:nvSpPr>
              <p:spPr bwMode="auto">
                <a:xfrm>
                  <a:off x="3793036" y="3044329"/>
                  <a:ext cx="116159" cy="403021"/>
                </a:xfrm>
                <a:custGeom>
                  <a:avLst/>
                  <a:gdLst>
                    <a:gd name="T0" fmla="*/ 107 w 129"/>
                    <a:gd name="T1" fmla="*/ 448 h 448"/>
                    <a:gd name="T2" fmla="*/ 93 w 129"/>
                    <a:gd name="T3" fmla="*/ 443 h 448"/>
                    <a:gd name="T4" fmla="*/ 0 w 129"/>
                    <a:gd name="T5" fmla="*/ 224 h 448"/>
                    <a:gd name="T6" fmla="*/ 90 w 129"/>
                    <a:gd name="T7" fmla="*/ 8 h 448"/>
                    <a:gd name="T8" fmla="*/ 119 w 129"/>
                    <a:gd name="T9" fmla="*/ 8 h 448"/>
                    <a:gd name="T10" fmla="*/ 118 w 129"/>
                    <a:gd name="T11" fmla="*/ 36 h 448"/>
                    <a:gd name="T12" fmla="*/ 40 w 129"/>
                    <a:gd name="T13" fmla="*/ 224 h 448"/>
                    <a:gd name="T14" fmla="*/ 121 w 129"/>
                    <a:gd name="T15" fmla="*/ 414 h 448"/>
                    <a:gd name="T16" fmla="*/ 122 w 129"/>
                    <a:gd name="T17" fmla="*/ 442 h 448"/>
                    <a:gd name="T18" fmla="*/ 107 w 129"/>
                    <a:gd name="T19"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448">
                      <a:moveTo>
                        <a:pt x="107" y="448"/>
                      </a:moveTo>
                      <a:cubicBezTo>
                        <a:pt x="102" y="448"/>
                        <a:pt x="97" y="447"/>
                        <a:pt x="93" y="443"/>
                      </a:cubicBezTo>
                      <a:cubicBezTo>
                        <a:pt x="33" y="385"/>
                        <a:pt x="0" y="307"/>
                        <a:pt x="0" y="224"/>
                      </a:cubicBezTo>
                      <a:cubicBezTo>
                        <a:pt x="0" y="142"/>
                        <a:pt x="32" y="65"/>
                        <a:pt x="90" y="8"/>
                      </a:cubicBezTo>
                      <a:cubicBezTo>
                        <a:pt x="98" y="0"/>
                        <a:pt x="111" y="0"/>
                        <a:pt x="119" y="8"/>
                      </a:cubicBezTo>
                      <a:cubicBezTo>
                        <a:pt x="126" y="16"/>
                        <a:pt x="126" y="29"/>
                        <a:pt x="118" y="36"/>
                      </a:cubicBezTo>
                      <a:cubicBezTo>
                        <a:pt x="67" y="86"/>
                        <a:pt x="40" y="153"/>
                        <a:pt x="40" y="224"/>
                      </a:cubicBezTo>
                      <a:cubicBezTo>
                        <a:pt x="40" y="296"/>
                        <a:pt x="68" y="364"/>
                        <a:pt x="121" y="414"/>
                      </a:cubicBezTo>
                      <a:cubicBezTo>
                        <a:pt x="129" y="422"/>
                        <a:pt x="129" y="434"/>
                        <a:pt x="122" y="442"/>
                      </a:cubicBezTo>
                      <a:cubicBezTo>
                        <a:pt x="118" y="446"/>
                        <a:pt x="112" y="448"/>
                        <a:pt x="107" y="4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1" name="Straight Connector 50"/>
              <p:cNvCxnSpPr>
                <a:stCxn id="52" idx="5"/>
                <a:endCxn id="49" idx="3"/>
              </p:cNvCxnSpPr>
              <p:nvPr/>
            </p:nvCxnSpPr>
            <p:spPr>
              <a:xfrm flipH="1" flipV="1">
                <a:off x="4871805" y="3105789"/>
                <a:ext cx="211667" cy="92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3874493" y="2879539"/>
              <a:ext cx="1158756" cy="571977"/>
              <a:chOff x="4117011" y="3580504"/>
              <a:chExt cx="1158756" cy="571977"/>
            </a:xfrm>
          </p:grpSpPr>
          <p:sp>
            <p:nvSpPr>
              <p:cNvPr id="38" name="Rectangle 37"/>
              <p:cNvSpPr/>
              <p:nvPr/>
            </p:nvSpPr>
            <p:spPr bwMode="auto">
              <a:xfrm>
                <a:off x="4117011" y="3700926"/>
                <a:ext cx="756355" cy="451555"/>
              </a:xfrm>
              <a:prstGeom prst="rect">
                <a:avLst/>
              </a:prstGeom>
              <a:solidFill>
                <a:schemeClr val="tx2">
                  <a:lumMod val="60000"/>
                  <a:lumOff val="40000"/>
                </a:schemeClr>
              </a:solidFill>
              <a:ln>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UE 2</a:t>
                </a:r>
              </a:p>
            </p:txBody>
          </p:sp>
          <p:grpSp>
            <p:nvGrpSpPr>
              <p:cNvPr id="39" name="Group 38"/>
              <p:cNvGrpSpPr/>
              <p:nvPr/>
            </p:nvGrpSpPr>
            <p:grpSpPr>
              <a:xfrm>
                <a:off x="4928501" y="3580504"/>
                <a:ext cx="347266" cy="370698"/>
                <a:chOff x="3550954" y="2880360"/>
                <a:chExt cx="1027921" cy="1097280"/>
              </a:xfrm>
              <a:solidFill>
                <a:schemeClr val="tx1">
                  <a:lumMod val="95000"/>
                  <a:lumOff val="5000"/>
                </a:schemeClr>
              </a:solidFill>
            </p:grpSpPr>
            <p:sp>
              <p:nvSpPr>
                <p:cNvPr id="41" name="Freeform 15"/>
                <p:cNvSpPr>
                  <a:spLocks/>
                </p:cNvSpPr>
                <p:nvPr/>
              </p:nvSpPr>
              <p:spPr bwMode="auto">
                <a:xfrm>
                  <a:off x="3921652" y="3101903"/>
                  <a:ext cx="287198" cy="875737"/>
                </a:xfrm>
                <a:custGeom>
                  <a:avLst/>
                  <a:gdLst>
                    <a:gd name="T0" fmla="*/ 319 w 319"/>
                    <a:gd name="T1" fmla="*/ 160 h 973"/>
                    <a:gd name="T2" fmla="*/ 159 w 319"/>
                    <a:gd name="T3" fmla="*/ 0 h 973"/>
                    <a:gd name="T4" fmla="*/ 0 w 319"/>
                    <a:gd name="T5" fmla="*/ 160 h 973"/>
                    <a:gd name="T6" fmla="*/ 119 w 319"/>
                    <a:gd name="T7" fmla="*/ 314 h 973"/>
                    <a:gd name="T8" fmla="*/ 119 w 319"/>
                    <a:gd name="T9" fmla="*/ 319 h 973"/>
                    <a:gd name="T10" fmla="*/ 119 w 319"/>
                    <a:gd name="T11" fmla="*/ 933 h 973"/>
                    <a:gd name="T12" fmla="*/ 159 w 319"/>
                    <a:gd name="T13" fmla="*/ 973 h 973"/>
                    <a:gd name="T14" fmla="*/ 199 w 319"/>
                    <a:gd name="T15" fmla="*/ 933 h 973"/>
                    <a:gd name="T16" fmla="*/ 199 w 319"/>
                    <a:gd name="T17" fmla="*/ 319 h 973"/>
                    <a:gd name="T18" fmla="*/ 199 w 319"/>
                    <a:gd name="T19" fmla="*/ 314 h 973"/>
                    <a:gd name="T20" fmla="*/ 319 w 319"/>
                    <a:gd name="T21" fmla="*/ 160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973">
                      <a:moveTo>
                        <a:pt x="319" y="160"/>
                      </a:moveTo>
                      <a:cubicBezTo>
                        <a:pt x="319" y="72"/>
                        <a:pt x="247" y="0"/>
                        <a:pt x="159" y="0"/>
                      </a:cubicBezTo>
                      <a:cubicBezTo>
                        <a:pt x="71" y="0"/>
                        <a:pt x="0" y="72"/>
                        <a:pt x="0" y="160"/>
                      </a:cubicBezTo>
                      <a:cubicBezTo>
                        <a:pt x="0" y="234"/>
                        <a:pt x="51" y="297"/>
                        <a:pt x="119" y="314"/>
                      </a:cubicBezTo>
                      <a:cubicBezTo>
                        <a:pt x="119" y="316"/>
                        <a:pt x="119" y="318"/>
                        <a:pt x="119" y="319"/>
                      </a:cubicBezTo>
                      <a:cubicBezTo>
                        <a:pt x="119" y="933"/>
                        <a:pt x="119" y="933"/>
                        <a:pt x="119" y="933"/>
                      </a:cubicBezTo>
                      <a:cubicBezTo>
                        <a:pt x="119" y="955"/>
                        <a:pt x="137" y="973"/>
                        <a:pt x="159" y="973"/>
                      </a:cubicBezTo>
                      <a:cubicBezTo>
                        <a:pt x="181" y="973"/>
                        <a:pt x="199" y="955"/>
                        <a:pt x="199" y="933"/>
                      </a:cubicBezTo>
                      <a:cubicBezTo>
                        <a:pt x="199" y="319"/>
                        <a:pt x="199" y="319"/>
                        <a:pt x="199" y="319"/>
                      </a:cubicBezTo>
                      <a:cubicBezTo>
                        <a:pt x="199" y="318"/>
                        <a:pt x="199" y="316"/>
                        <a:pt x="199" y="314"/>
                      </a:cubicBezTo>
                      <a:cubicBezTo>
                        <a:pt x="268" y="297"/>
                        <a:pt x="319" y="234"/>
                        <a:pt x="319" y="1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a:spLocks noChangeArrowheads="1"/>
                </p:cNvSpPr>
                <p:nvPr/>
              </p:nvSpPr>
              <p:spPr bwMode="auto">
                <a:xfrm>
                  <a:off x="4008182" y="3189107"/>
                  <a:ext cx="113465" cy="113465"/>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17"/>
                <p:cNvSpPr>
                  <a:spLocks/>
                </p:cNvSpPr>
                <p:nvPr/>
              </p:nvSpPr>
              <p:spPr bwMode="auto">
                <a:xfrm>
                  <a:off x="4400765" y="2880360"/>
                  <a:ext cx="178110" cy="726582"/>
                </a:xfrm>
                <a:custGeom>
                  <a:avLst/>
                  <a:gdLst>
                    <a:gd name="T0" fmla="*/ 25 w 198"/>
                    <a:gd name="T1" fmla="*/ 807 h 807"/>
                    <a:gd name="T2" fmla="*/ 11 w 198"/>
                    <a:gd name="T3" fmla="*/ 801 h 807"/>
                    <a:gd name="T4" fmla="*/ 10 w 198"/>
                    <a:gd name="T5" fmla="*/ 773 h 807"/>
                    <a:gd name="T6" fmla="*/ 158 w 198"/>
                    <a:gd name="T7" fmla="*/ 406 h 807"/>
                    <a:gd name="T8" fmla="*/ 8 w 198"/>
                    <a:gd name="T9" fmla="*/ 36 h 807"/>
                    <a:gd name="T10" fmla="*/ 8 w 198"/>
                    <a:gd name="T11" fmla="*/ 8 h 807"/>
                    <a:gd name="T12" fmla="*/ 37 w 198"/>
                    <a:gd name="T13" fmla="*/ 8 h 807"/>
                    <a:gd name="T14" fmla="*/ 198 w 198"/>
                    <a:gd name="T15" fmla="*/ 406 h 807"/>
                    <a:gd name="T16" fmla="*/ 39 w 198"/>
                    <a:gd name="T17" fmla="*/ 801 h 807"/>
                    <a:gd name="T18" fmla="*/ 25 w 198"/>
                    <a:gd name="T19" fmla="*/ 80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07">
                      <a:moveTo>
                        <a:pt x="25" y="807"/>
                      </a:moveTo>
                      <a:cubicBezTo>
                        <a:pt x="20" y="807"/>
                        <a:pt x="15" y="805"/>
                        <a:pt x="11" y="801"/>
                      </a:cubicBezTo>
                      <a:cubicBezTo>
                        <a:pt x="3" y="794"/>
                        <a:pt x="3" y="781"/>
                        <a:pt x="10" y="773"/>
                      </a:cubicBezTo>
                      <a:cubicBezTo>
                        <a:pt x="106" y="674"/>
                        <a:pt x="158" y="543"/>
                        <a:pt x="158" y="406"/>
                      </a:cubicBezTo>
                      <a:cubicBezTo>
                        <a:pt x="158" y="267"/>
                        <a:pt x="105" y="136"/>
                        <a:pt x="8" y="36"/>
                      </a:cubicBezTo>
                      <a:cubicBezTo>
                        <a:pt x="0" y="28"/>
                        <a:pt x="0" y="16"/>
                        <a:pt x="8" y="8"/>
                      </a:cubicBezTo>
                      <a:cubicBezTo>
                        <a:pt x="16" y="0"/>
                        <a:pt x="29" y="0"/>
                        <a:pt x="37" y="8"/>
                      </a:cubicBezTo>
                      <a:cubicBezTo>
                        <a:pt x="141" y="115"/>
                        <a:pt x="198" y="257"/>
                        <a:pt x="198" y="406"/>
                      </a:cubicBezTo>
                      <a:cubicBezTo>
                        <a:pt x="198" y="554"/>
                        <a:pt x="142" y="694"/>
                        <a:pt x="39" y="801"/>
                      </a:cubicBezTo>
                      <a:cubicBezTo>
                        <a:pt x="35" y="805"/>
                        <a:pt x="30" y="807"/>
                        <a:pt x="25" y="80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18"/>
                <p:cNvSpPr>
                  <a:spLocks/>
                </p:cNvSpPr>
                <p:nvPr/>
              </p:nvSpPr>
              <p:spPr bwMode="auto">
                <a:xfrm>
                  <a:off x="4308848" y="2963186"/>
                  <a:ext cx="146798" cy="560929"/>
                </a:xfrm>
                <a:custGeom>
                  <a:avLst/>
                  <a:gdLst>
                    <a:gd name="T0" fmla="*/ 25 w 163"/>
                    <a:gd name="T1" fmla="*/ 623 h 623"/>
                    <a:gd name="T2" fmla="*/ 11 w 163"/>
                    <a:gd name="T3" fmla="*/ 618 h 623"/>
                    <a:gd name="T4" fmla="*/ 11 w 163"/>
                    <a:gd name="T5" fmla="*/ 589 h 623"/>
                    <a:gd name="T6" fmla="*/ 123 w 163"/>
                    <a:gd name="T7" fmla="*/ 314 h 623"/>
                    <a:gd name="T8" fmla="*/ 8 w 163"/>
                    <a:gd name="T9" fmla="*/ 36 h 623"/>
                    <a:gd name="T10" fmla="*/ 8 w 163"/>
                    <a:gd name="T11" fmla="*/ 8 h 623"/>
                    <a:gd name="T12" fmla="*/ 36 w 163"/>
                    <a:gd name="T13" fmla="*/ 8 h 623"/>
                    <a:gd name="T14" fmla="*/ 163 w 163"/>
                    <a:gd name="T15" fmla="*/ 314 h 623"/>
                    <a:gd name="T16" fmla="*/ 39 w 163"/>
                    <a:gd name="T17" fmla="*/ 617 h 623"/>
                    <a:gd name="T18" fmla="*/ 25 w 163"/>
                    <a:gd name="T19" fmla="*/ 62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23">
                      <a:moveTo>
                        <a:pt x="25" y="623"/>
                      </a:moveTo>
                      <a:cubicBezTo>
                        <a:pt x="20" y="623"/>
                        <a:pt x="15" y="621"/>
                        <a:pt x="11" y="618"/>
                      </a:cubicBezTo>
                      <a:cubicBezTo>
                        <a:pt x="3" y="610"/>
                        <a:pt x="3" y="597"/>
                        <a:pt x="11" y="589"/>
                      </a:cubicBezTo>
                      <a:cubicBezTo>
                        <a:pt x="83" y="515"/>
                        <a:pt x="123" y="418"/>
                        <a:pt x="123" y="314"/>
                      </a:cubicBezTo>
                      <a:cubicBezTo>
                        <a:pt x="123" y="209"/>
                        <a:pt x="82" y="110"/>
                        <a:pt x="8" y="36"/>
                      </a:cubicBezTo>
                      <a:cubicBezTo>
                        <a:pt x="0" y="28"/>
                        <a:pt x="0" y="15"/>
                        <a:pt x="8" y="8"/>
                      </a:cubicBezTo>
                      <a:cubicBezTo>
                        <a:pt x="16" y="0"/>
                        <a:pt x="28" y="0"/>
                        <a:pt x="36" y="8"/>
                      </a:cubicBezTo>
                      <a:cubicBezTo>
                        <a:pt x="118" y="89"/>
                        <a:pt x="163" y="198"/>
                        <a:pt x="163" y="314"/>
                      </a:cubicBezTo>
                      <a:cubicBezTo>
                        <a:pt x="163" y="428"/>
                        <a:pt x="119" y="536"/>
                        <a:pt x="39" y="617"/>
                      </a:cubicBezTo>
                      <a:cubicBezTo>
                        <a:pt x="35" y="621"/>
                        <a:pt x="30" y="623"/>
                        <a:pt x="25" y="62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19"/>
                <p:cNvSpPr>
                  <a:spLocks/>
                </p:cNvSpPr>
                <p:nvPr/>
              </p:nvSpPr>
              <p:spPr bwMode="auto">
                <a:xfrm>
                  <a:off x="3550954" y="2883054"/>
                  <a:ext cx="178110" cy="726582"/>
                </a:xfrm>
                <a:custGeom>
                  <a:avLst/>
                  <a:gdLst>
                    <a:gd name="T0" fmla="*/ 176 w 198"/>
                    <a:gd name="T1" fmla="*/ 807 h 807"/>
                    <a:gd name="T2" fmla="*/ 162 w 198"/>
                    <a:gd name="T3" fmla="*/ 801 h 807"/>
                    <a:gd name="T4" fmla="*/ 0 w 198"/>
                    <a:gd name="T5" fmla="*/ 403 h 807"/>
                    <a:gd name="T6" fmla="*/ 159 w 198"/>
                    <a:gd name="T7" fmla="*/ 8 h 807"/>
                    <a:gd name="T8" fmla="*/ 187 w 198"/>
                    <a:gd name="T9" fmla="*/ 8 h 807"/>
                    <a:gd name="T10" fmla="*/ 188 w 198"/>
                    <a:gd name="T11" fmla="*/ 36 h 807"/>
                    <a:gd name="T12" fmla="*/ 40 w 198"/>
                    <a:gd name="T13" fmla="*/ 403 h 807"/>
                    <a:gd name="T14" fmla="*/ 190 w 198"/>
                    <a:gd name="T15" fmla="*/ 773 h 807"/>
                    <a:gd name="T16" fmla="*/ 190 w 198"/>
                    <a:gd name="T17" fmla="*/ 801 h 807"/>
                    <a:gd name="T18" fmla="*/ 176 w 198"/>
                    <a:gd name="T19" fmla="*/ 80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07">
                      <a:moveTo>
                        <a:pt x="176" y="807"/>
                      </a:moveTo>
                      <a:cubicBezTo>
                        <a:pt x="171" y="807"/>
                        <a:pt x="166" y="805"/>
                        <a:pt x="162" y="801"/>
                      </a:cubicBezTo>
                      <a:cubicBezTo>
                        <a:pt x="58" y="693"/>
                        <a:pt x="0" y="552"/>
                        <a:pt x="0" y="403"/>
                      </a:cubicBezTo>
                      <a:cubicBezTo>
                        <a:pt x="0" y="255"/>
                        <a:pt x="57" y="115"/>
                        <a:pt x="159" y="8"/>
                      </a:cubicBezTo>
                      <a:cubicBezTo>
                        <a:pt x="167" y="0"/>
                        <a:pt x="179" y="0"/>
                        <a:pt x="187" y="8"/>
                      </a:cubicBezTo>
                      <a:cubicBezTo>
                        <a:pt x="195" y="15"/>
                        <a:pt x="195" y="28"/>
                        <a:pt x="188" y="36"/>
                      </a:cubicBezTo>
                      <a:cubicBezTo>
                        <a:pt x="93" y="135"/>
                        <a:pt x="40" y="265"/>
                        <a:pt x="40" y="403"/>
                      </a:cubicBezTo>
                      <a:cubicBezTo>
                        <a:pt x="40" y="542"/>
                        <a:pt x="94" y="673"/>
                        <a:pt x="190" y="773"/>
                      </a:cubicBezTo>
                      <a:cubicBezTo>
                        <a:pt x="198" y="781"/>
                        <a:pt x="198" y="793"/>
                        <a:pt x="190" y="801"/>
                      </a:cubicBezTo>
                      <a:cubicBezTo>
                        <a:pt x="186" y="805"/>
                        <a:pt x="181" y="807"/>
                        <a:pt x="176" y="80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reeform 20"/>
                <p:cNvSpPr>
                  <a:spLocks/>
                </p:cNvSpPr>
                <p:nvPr/>
              </p:nvSpPr>
              <p:spPr bwMode="auto">
                <a:xfrm>
                  <a:off x="3674183" y="2964870"/>
                  <a:ext cx="146798" cy="561939"/>
                </a:xfrm>
                <a:custGeom>
                  <a:avLst/>
                  <a:gdLst>
                    <a:gd name="T0" fmla="*/ 141 w 163"/>
                    <a:gd name="T1" fmla="*/ 624 h 624"/>
                    <a:gd name="T2" fmla="*/ 127 w 163"/>
                    <a:gd name="T3" fmla="*/ 618 h 624"/>
                    <a:gd name="T4" fmla="*/ 0 w 163"/>
                    <a:gd name="T5" fmla="*/ 312 h 624"/>
                    <a:gd name="T6" fmla="*/ 124 w 163"/>
                    <a:gd name="T7" fmla="*/ 9 h 624"/>
                    <a:gd name="T8" fmla="*/ 152 w 163"/>
                    <a:gd name="T9" fmla="*/ 8 h 624"/>
                    <a:gd name="T10" fmla="*/ 153 w 163"/>
                    <a:gd name="T11" fmla="*/ 36 h 624"/>
                    <a:gd name="T12" fmla="*/ 40 w 163"/>
                    <a:gd name="T13" fmla="*/ 312 h 624"/>
                    <a:gd name="T14" fmla="*/ 155 w 163"/>
                    <a:gd name="T15" fmla="*/ 590 h 624"/>
                    <a:gd name="T16" fmla="*/ 155 w 163"/>
                    <a:gd name="T17" fmla="*/ 618 h 624"/>
                    <a:gd name="T18" fmla="*/ 141 w 163"/>
                    <a:gd name="T19"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24">
                      <a:moveTo>
                        <a:pt x="141" y="624"/>
                      </a:moveTo>
                      <a:cubicBezTo>
                        <a:pt x="136" y="624"/>
                        <a:pt x="131" y="622"/>
                        <a:pt x="127" y="618"/>
                      </a:cubicBezTo>
                      <a:cubicBezTo>
                        <a:pt x="45" y="536"/>
                        <a:pt x="0" y="428"/>
                        <a:pt x="0" y="312"/>
                      </a:cubicBezTo>
                      <a:cubicBezTo>
                        <a:pt x="0" y="198"/>
                        <a:pt x="44" y="90"/>
                        <a:pt x="124" y="9"/>
                      </a:cubicBezTo>
                      <a:cubicBezTo>
                        <a:pt x="132" y="1"/>
                        <a:pt x="145" y="0"/>
                        <a:pt x="152" y="8"/>
                      </a:cubicBezTo>
                      <a:cubicBezTo>
                        <a:pt x="160" y="16"/>
                        <a:pt x="160" y="29"/>
                        <a:pt x="153" y="36"/>
                      </a:cubicBezTo>
                      <a:cubicBezTo>
                        <a:pt x="80" y="111"/>
                        <a:pt x="40" y="208"/>
                        <a:pt x="40" y="312"/>
                      </a:cubicBezTo>
                      <a:cubicBezTo>
                        <a:pt x="40" y="417"/>
                        <a:pt x="81" y="516"/>
                        <a:pt x="155" y="590"/>
                      </a:cubicBezTo>
                      <a:cubicBezTo>
                        <a:pt x="163" y="598"/>
                        <a:pt x="163" y="611"/>
                        <a:pt x="155" y="618"/>
                      </a:cubicBezTo>
                      <a:cubicBezTo>
                        <a:pt x="151" y="622"/>
                        <a:pt x="146" y="624"/>
                        <a:pt x="141" y="62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21"/>
                <p:cNvSpPr>
                  <a:spLocks/>
                </p:cNvSpPr>
                <p:nvPr/>
              </p:nvSpPr>
              <p:spPr bwMode="auto">
                <a:xfrm>
                  <a:off x="4220635" y="3041636"/>
                  <a:ext cx="116832" cy="404031"/>
                </a:xfrm>
                <a:custGeom>
                  <a:avLst/>
                  <a:gdLst>
                    <a:gd name="T0" fmla="*/ 25 w 130"/>
                    <a:gd name="T1" fmla="*/ 449 h 449"/>
                    <a:gd name="T2" fmla="*/ 11 w 130"/>
                    <a:gd name="T3" fmla="*/ 443 h 449"/>
                    <a:gd name="T4" fmla="*/ 11 w 130"/>
                    <a:gd name="T5" fmla="*/ 414 h 449"/>
                    <a:gd name="T6" fmla="*/ 90 w 130"/>
                    <a:gd name="T7" fmla="*/ 227 h 449"/>
                    <a:gd name="T8" fmla="*/ 8 w 130"/>
                    <a:gd name="T9" fmla="*/ 37 h 449"/>
                    <a:gd name="T10" fmla="*/ 8 w 130"/>
                    <a:gd name="T11" fmla="*/ 9 h 449"/>
                    <a:gd name="T12" fmla="*/ 36 w 130"/>
                    <a:gd name="T13" fmla="*/ 8 h 449"/>
                    <a:gd name="T14" fmla="*/ 130 w 130"/>
                    <a:gd name="T15" fmla="*/ 227 h 449"/>
                    <a:gd name="T16" fmla="*/ 39 w 130"/>
                    <a:gd name="T17" fmla="*/ 443 h 449"/>
                    <a:gd name="T18" fmla="*/ 25 w 130"/>
                    <a:gd name="T19"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449">
                      <a:moveTo>
                        <a:pt x="25" y="449"/>
                      </a:moveTo>
                      <a:cubicBezTo>
                        <a:pt x="20" y="449"/>
                        <a:pt x="15" y="447"/>
                        <a:pt x="11" y="443"/>
                      </a:cubicBezTo>
                      <a:cubicBezTo>
                        <a:pt x="3" y="435"/>
                        <a:pt x="3" y="422"/>
                        <a:pt x="11" y="414"/>
                      </a:cubicBezTo>
                      <a:cubicBezTo>
                        <a:pt x="62" y="365"/>
                        <a:pt x="90" y="298"/>
                        <a:pt x="90" y="227"/>
                      </a:cubicBezTo>
                      <a:cubicBezTo>
                        <a:pt x="90" y="154"/>
                        <a:pt x="61" y="87"/>
                        <a:pt x="8" y="37"/>
                      </a:cubicBezTo>
                      <a:cubicBezTo>
                        <a:pt x="0" y="29"/>
                        <a:pt x="0" y="17"/>
                        <a:pt x="8" y="9"/>
                      </a:cubicBezTo>
                      <a:cubicBezTo>
                        <a:pt x="15" y="1"/>
                        <a:pt x="28" y="0"/>
                        <a:pt x="36" y="8"/>
                      </a:cubicBezTo>
                      <a:cubicBezTo>
                        <a:pt x="96" y="66"/>
                        <a:pt x="130" y="143"/>
                        <a:pt x="130" y="227"/>
                      </a:cubicBezTo>
                      <a:cubicBezTo>
                        <a:pt x="130" y="309"/>
                        <a:pt x="98" y="386"/>
                        <a:pt x="39" y="443"/>
                      </a:cubicBezTo>
                      <a:cubicBezTo>
                        <a:pt x="35" y="447"/>
                        <a:pt x="30" y="449"/>
                        <a:pt x="25" y="449"/>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22"/>
                <p:cNvSpPr>
                  <a:spLocks/>
                </p:cNvSpPr>
                <p:nvPr/>
              </p:nvSpPr>
              <p:spPr bwMode="auto">
                <a:xfrm>
                  <a:off x="3793036" y="3044329"/>
                  <a:ext cx="116159" cy="403021"/>
                </a:xfrm>
                <a:custGeom>
                  <a:avLst/>
                  <a:gdLst>
                    <a:gd name="T0" fmla="*/ 107 w 129"/>
                    <a:gd name="T1" fmla="*/ 448 h 448"/>
                    <a:gd name="T2" fmla="*/ 93 w 129"/>
                    <a:gd name="T3" fmla="*/ 443 h 448"/>
                    <a:gd name="T4" fmla="*/ 0 w 129"/>
                    <a:gd name="T5" fmla="*/ 224 h 448"/>
                    <a:gd name="T6" fmla="*/ 90 w 129"/>
                    <a:gd name="T7" fmla="*/ 8 h 448"/>
                    <a:gd name="T8" fmla="*/ 119 w 129"/>
                    <a:gd name="T9" fmla="*/ 8 h 448"/>
                    <a:gd name="T10" fmla="*/ 118 w 129"/>
                    <a:gd name="T11" fmla="*/ 36 h 448"/>
                    <a:gd name="T12" fmla="*/ 40 w 129"/>
                    <a:gd name="T13" fmla="*/ 224 h 448"/>
                    <a:gd name="T14" fmla="*/ 121 w 129"/>
                    <a:gd name="T15" fmla="*/ 414 h 448"/>
                    <a:gd name="T16" fmla="*/ 122 w 129"/>
                    <a:gd name="T17" fmla="*/ 442 h 448"/>
                    <a:gd name="T18" fmla="*/ 107 w 129"/>
                    <a:gd name="T19"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448">
                      <a:moveTo>
                        <a:pt x="107" y="448"/>
                      </a:moveTo>
                      <a:cubicBezTo>
                        <a:pt x="102" y="448"/>
                        <a:pt x="97" y="447"/>
                        <a:pt x="93" y="443"/>
                      </a:cubicBezTo>
                      <a:cubicBezTo>
                        <a:pt x="33" y="385"/>
                        <a:pt x="0" y="307"/>
                        <a:pt x="0" y="224"/>
                      </a:cubicBezTo>
                      <a:cubicBezTo>
                        <a:pt x="0" y="142"/>
                        <a:pt x="32" y="65"/>
                        <a:pt x="90" y="8"/>
                      </a:cubicBezTo>
                      <a:cubicBezTo>
                        <a:pt x="98" y="0"/>
                        <a:pt x="111" y="0"/>
                        <a:pt x="119" y="8"/>
                      </a:cubicBezTo>
                      <a:cubicBezTo>
                        <a:pt x="126" y="16"/>
                        <a:pt x="126" y="29"/>
                        <a:pt x="118" y="36"/>
                      </a:cubicBezTo>
                      <a:cubicBezTo>
                        <a:pt x="67" y="86"/>
                        <a:pt x="40" y="153"/>
                        <a:pt x="40" y="224"/>
                      </a:cubicBezTo>
                      <a:cubicBezTo>
                        <a:pt x="40" y="296"/>
                        <a:pt x="68" y="364"/>
                        <a:pt x="121" y="414"/>
                      </a:cubicBezTo>
                      <a:cubicBezTo>
                        <a:pt x="129" y="422"/>
                        <a:pt x="129" y="434"/>
                        <a:pt x="122" y="442"/>
                      </a:cubicBezTo>
                      <a:cubicBezTo>
                        <a:pt x="118" y="446"/>
                        <a:pt x="112" y="448"/>
                        <a:pt x="107" y="4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0" name="Straight Connector 39"/>
              <p:cNvCxnSpPr>
                <a:stCxn id="41" idx="5"/>
              </p:cNvCxnSpPr>
              <p:nvPr/>
            </p:nvCxnSpPr>
            <p:spPr>
              <a:xfrm flipH="1" flipV="1">
                <a:off x="4878262" y="3938113"/>
                <a:ext cx="211667" cy="92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4" name="Rectangle 23"/>
            <p:cNvSpPr/>
            <p:nvPr/>
          </p:nvSpPr>
          <p:spPr bwMode="auto">
            <a:xfrm>
              <a:off x="5892080" y="2443620"/>
              <a:ext cx="963735" cy="528381"/>
            </a:xfrm>
            <a:prstGeom prst="rect">
              <a:avLst/>
            </a:prstGeom>
            <a:solidFill>
              <a:schemeClr val="tx2">
                <a:lumMod val="60000"/>
                <a:lumOff val="40000"/>
              </a:schemeClr>
            </a:solidFill>
            <a:ln>
              <a:no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err="1"/>
                <a:t>gNB</a:t>
              </a:r>
              <a:endParaRPr lang="en-US" dirty="0"/>
            </a:p>
          </p:txBody>
        </p:sp>
        <p:cxnSp>
          <p:nvCxnSpPr>
            <p:cNvPr id="25" name="Straight Arrow Connector 24"/>
            <p:cNvCxnSpPr>
              <a:stCxn id="24" idx="3"/>
              <a:endCxn id="5" idx="1"/>
            </p:cNvCxnSpPr>
            <p:nvPr/>
          </p:nvCxnSpPr>
          <p:spPr>
            <a:xfrm flipV="1">
              <a:off x="6855815" y="2704530"/>
              <a:ext cx="463938" cy="3281"/>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5499576" y="2362762"/>
              <a:ext cx="347266" cy="370698"/>
              <a:chOff x="3550954" y="2880360"/>
              <a:chExt cx="1027921" cy="1097280"/>
            </a:xfrm>
            <a:solidFill>
              <a:schemeClr val="tx1">
                <a:lumMod val="95000"/>
                <a:lumOff val="5000"/>
              </a:schemeClr>
            </a:solidFill>
          </p:grpSpPr>
          <p:sp>
            <p:nvSpPr>
              <p:cNvPr id="30" name="Freeform 15"/>
              <p:cNvSpPr>
                <a:spLocks/>
              </p:cNvSpPr>
              <p:nvPr/>
            </p:nvSpPr>
            <p:spPr bwMode="auto">
              <a:xfrm>
                <a:off x="3921652" y="3101903"/>
                <a:ext cx="287198" cy="875737"/>
              </a:xfrm>
              <a:custGeom>
                <a:avLst/>
                <a:gdLst>
                  <a:gd name="T0" fmla="*/ 319 w 319"/>
                  <a:gd name="T1" fmla="*/ 160 h 973"/>
                  <a:gd name="T2" fmla="*/ 159 w 319"/>
                  <a:gd name="T3" fmla="*/ 0 h 973"/>
                  <a:gd name="T4" fmla="*/ 0 w 319"/>
                  <a:gd name="T5" fmla="*/ 160 h 973"/>
                  <a:gd name="T6" fmla="*/ 119 w 319"/>
                  <a:gd name="T7" fmla="*/ 314 h 973"/>
                  <a:gd name="T8" fmla="*/ 119 w 319"/>
                  <a:gd name="T9" fmla="*/ 319 h 973"/>
                  <a:gd name="T10" fmla="*/ 119 w 319"/>
                  <a:gd name="T11" fmla="*/ 933 h 973"/>
                  <a:gd name="T12" fmla="*/ 159 w 319"/>
                  <a:gd name="T13" fmla="*/ 973 h 973"/>
                  <a:gd name="T14" fmla="*/ 199 w 319"/>
                  <a:gd name="T15" fmla="*/ 933 h 973"/>
                  <a:gd name="T16" fmla="*/ 199 w 319"/>
                  <a:gd name="T17" fmla="*/ 319 h 973"/>
                  <a:gd name="T18" fmla="*/ 199 w 319"/>
                  <a:gd name="T19" fmla="*/ 314 h 973"/>
                  <a:gd name="T20" fmla="*/ 319 w 319"/>
                  <a:gd name="T21" fmla="*/ 160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973">
                    <a:moveTo>
                      <a:pt x="319" y="160"/>
                    </a:moveTo>
                    <a:cubicBezTo>
                      <a:pt x="319" y="72"/>
                      <a:pt x="247" y="0"/>
                      <a:pt x="159" y="0"/>
                    </a:cubicBezTo>
                    <a:cubicBezTo>
                      <a:pt x="71" y="0"/>
                      <a:pt x="0" y="72"/>
                      <a:pt x="0" y="160"/>
                    </a:cubicBezTo>
                    <a:cubicBezTo>
                      <a:pt x="0" y="234"/>
                      <a:pt x="51" y="297"/>
                      <a:pt x="119" y="314"/>
                    </a:cubicBezTo>
                    <a:cubicBezTo>
                      <a:pt x="119" y="316"/>
                      <a:pt x="119" y="318"/>
                      <a:pt x="119" y="319"/>
                    </a:cubicBezTo>
                    <a:cubicBezTo>
                      <a:pt x="119" y="933"/>
                      <a:pt x="119" y="933"/>
                      <a:pt x="119" y="933"/>
                    </a:cubicBezTo>
                    <a:cubicBezTo>
                      <a:pt x="119" y="955"/>
                      <a:pt x="137" y="973"/>
                      <a:pt x="159" y="973"/>
                    </a:cubicBezTo>
                    <a:cubicBezTo>
                      <a:pt x="181" y="973"/>
                      <a:pt x="199" y="955"/>
                      <a:pt x="199" y="933"/>
                    </a:cubicBezTo>
                    <a:cubicBezTo>
                      <a:pt x="199" y="319"/>
                      <a:pt x="199" y="319"/>
                      <a:pt x="199" y="319"/>
                    </a:cubicBezTo>
                    <a:cubicBezTo>
                      <a:pt x="199" y="318"/>
                      <a:pt x="199" y="316"/>
                      <a:pt x="199" y="314"/>
                    </a:cubicBezTo>
                    <a:cubicBezTo>
                      <a:pt x="268" y="297"/>
                      <a:pt x="319" y="234"/>
                      <a:pt x="319" y="1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a:spLocks noChangeArrowheads="1"/>
              </p:cNvSpPr>
              <p:nvPr/>
            </p:nvSpPr>
            <p:spPr bwMode="auto">
              <a:xfrm>
                <a:off x="4008182" y="3189107"/>
                <a:ext cx="113465" cy="113465"/>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17"/>
              <p:cNvSpPr>
                <a:spLocks/>
              </p:cNvSpPr>
              <p:nvPr/>
            </p:nvSpPr>
            <p:spPr bwMode="auto">
              <a:xfrm>
                <a:off x="4400765" y="2880360"/>
                <a:ext cx="178110" cy="726582"/>
              </a:xfrm>
              <a:custGeom>
                <a:avLst/>
                <a:gdLst>
                  <a:gd name="T0" fmla="*/ 25 w 198"/>
                  <a:gd name="T1" fmla="*/ 807 h 807"/>
                  <a:gd name="T2" fmla="*/ 11 w 198"/>
                  <a:gd name="T3" fmla="*/ 801 h 807"/>
                  <a:gd name="T4" fmla="*/ 10 w 198"/>
                  <a:gd name="T5" fmla="*/ 773 h 807"/>
                  <a:gd name="T6" fmla="*/ 158 w 198"/>
                  <a:gd name="T7" fmla="*/ 406 h 807"/>
                  <a:gd name="T8" fmla="*/ 8 w 198"/>
                  <a:gd name="T9" fmla="*/ 36 h 807"/>
                  <a:gd name="T10" fmla="*/ 8 w 198"/>
                  <a:gd name="T11" fmla="*/ 8 h 807"/>
                  <a:gd name="T12" fmla="*/ 37 w 198"/>
                  <a:gd name="T13" fmla="*/ 8 h 807"/>
                  <a:gd name="T14" fmla="*/ 198 w 198"/>
                  <a:gd name="T15" fmla="*/ 406 h 807"/>
                  <a:gd name="T16" fmla="*/ 39 w 198"/>
                  <a:gd name="T17" fmla="*/ 801 h 807"/>
                  <a:gd name="T18" fmla="*/ 25 w 198"/>
                  <a:gd name="T19" fmla="*/ 80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07">
                    <a:moveTo>
                      <a:pt x="25" y="807"/>
                    </a:moveTo>
                    <a:cubicBezTo>
                      <a:pt x="20" y="807"/>
                      <a:pt x="15" y="805"/>
                      <a:pt x="11" y="801"/>
                    </a:cubicBezTo>
                    <a:cubicBezTo>
                      <a:pt x="3" y="794"/>
                      <a:pt x="3" y="781"/>
                      <a:pt x="10" y="773"/>
                    </a:cubicBezTo>
                    <a:cubicBezTo>
                      <a:pt x="106" y="674"/>
                      <a:pt x="158" y="543"/>
                      <a:pt x="158" y="406"/>
                    </a:cubicBezTo>
                    <a:cubicBezTo>
                      <a:pt x="158" y="267"/>
                      <a:pt x="105" y="136"/>
                      <a:pt x="8" y="36"/>
                    </a:cubicBezTo>
                    <a:cubicBezTo>
                      <a:pt x="0" y="28"/>
                      <a:pt x="0" y="16"/>
                      <a:pt x="8" y="8"/>
                    </a:cubicBezTo>
                    <a:cubicBezTo>
                      <a:pt x="16" y="0"/>
                      <a:pt x="29" y="0"/>
                      <a:pt x="37" y="8"/>
                    </a:cubicBezTo>
                    <a:cubicBezTo>
                      <a:pt x="141" y="115"/>
                      <a:pt x="198" y="257"/>
                      <a:pt x="198" y="406"/>
                    </a:cubicBezTo>
                    <a:cubicBezTo>
                      <a:pt x="198" y="554"/>
                      <a:pt x="142" y="694"/>
                      <a:pt x="39" y="801"/>
                    </a:cubicBezTo>
                    <a:cubicBezTo>
                      <a:pt x="35" y="805"/>
                      <a:pt x="30" y="807"/>
                      <a:pt x="25" y="80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8"/>
              <p:cNvSpPr>
                <a:spLocks/>
              </p:cNvSpPr>
              <p:nvPr/>
            </p:nvSpPr>
            <p:spPr bwMode="auto">
              <a:xfrm>
                <a:off x="4308848" y="2963186"/>
                <a:ext cx="146798" cy="560929"/>
              </a:xfrm>
              <a:custGeom>
                <a:avLst/>
                <a:gdLst>
                  <a:gd name="T0" fmla="*/ 25 w 163"/>
                  <a:gd name="T1" fmla="*/ 623 h 623"/>
                  <a:gd name="T2" fmla="*/ 11 w 163"/>
                  <a:gd name="T3" fmla="*/ 618 h 623"/>
                  <a:gd name="T4" fmla="*/ 11 w 163"/>
                  <a:gd name="T5" fmla="*/ 589 h 623"/>
                  <a:gd name="T6" fmla="*/ 123 w 163"/>
                  <a:gd name="T7" fmla="*/ 314 h 623"/>
                  <a:gd name="T8" fmla="*/ 8 w 163"/>
                  <a:gd name="T9" fmla="*/ 36 h 623"/>
                  <a:gd name="T10" fmla="*/ 8 w 163"/>
                  <a:gd name="T11" fmla="*/ 8 h 623"/>
                  <a:gd name="T12" fmla="*/ 36 w 163"/>
                  <a:gd name="T13" fmla="*/ 8 h 623"/>
                  <a:gd name="T14" fmla="*/ 163 w 163"/>
                  <a:gd name="T15" fmla="*/ 314 h 623"/>
                  <a:gd name="T16" fmla="*/ 39 w 163"/>
                  <a:gd name="T17" fmla="*/ 617 h 623"/>
                  <a:gd name="T18" fmla="*/ 25 w 163"/>
                  <a:gd name="T19" fmla="*/ 62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23">
                    <a:moveTo>
                      <a:pt x="25" y="623"/>
                    </a:moveTo>
                    <a:cubicBezTo>
                      <a:pt x="20" y="623"/>
                      <a:pt x="15" y="621"/>
                      <a:pt x="11" y="618"/>
                    </a:cubicBezTo>
                    <a:cubicBezTo>
                      <a:pt x="3" y="610"/>
                      <a:pt x="3" y="597"/>
                      <a:pt x="11" y="589"/>
                    </a:cubicBezTo>
                    <a:cubicBezTo>
                      <a:pt x="83" y="515"/>
                      <a:pt x="123" y="418"/>
                      <a:pt x="123" y="314"/>
                    </a:cubicBezTo>
                    <a:cubicBezTo>
                      <a:pt x="123" y="209"/>
                      <a:pt x="82" y="110"/>
                      <a:pt x="8" y="36"/>
                    </a:cubicBezTo>
                    <a:cubicBezTo>
                      <a:pt x="0" y="28"/>
                      <a:pt x="0" y="15"/>
                      <a:pt x="8" y="8"/>
                    </a:cubicBezTo>
                    <a:cubicBezTo>
                      <a:pt x="16" y="0"/>
                      <a:pt x="28" y="0"/>
                      <a:pt x="36" y="8"/>
                    </a:cubicBezTo>
                    <a:cubicBezTo>
                      <a:pt x="118" y="89"/>
                      <a:pt x="163" y="198"/>
                      <a:pt x="163" y="314"/>
                    </a:cubicBezTo>
                    <a:cubicBezTo>
                      <a:pt x="163" y="428"/>
                      <a:pt x="119" y="536"/>
                      <a:pt x="39" y="617"/>
                    </a:cubicBezTo>
                    <a:cubicBezTo>
                      <a:pt x="35" y="621"/>
                      <a:pt x="30" y="623"/>
                      <a:pt x="25" y="62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19"/>
              <p:cNvSpPr>
                <a:spLocks/>
              </p:cNvSpPr>
              <p:nvPr/>
            </p:nvSpPr>
            <p:spPr bwMode="auto">
              <a:xfrm>
                <a:off x="3550954" y="2883054"/>
                <a:ext cx="178110" cy="726582"/>
              </a:xfrm>
              <a:custGeom>
                <a:avLst/>
                <a:gdLst>
                  <a:gd name="T0" fmla="*/ 176 w 198"/>
                  <a:gd name="T1" fmla="*/ 807 h 807"/>
                  <a:gd name="T2" fmla="*/ 162 w 198"/>
                  <a:gd name="T3" fmla="*/ 801 h 807"/>
                  <a:gd name="T4" fmla="*/ 0 w 198"/>
                  <a:gd name="T5" fmla="*/ 403 h 807"/>
                  <a:gd name="T6" fmla="*/ 159 w 198"/>
                  <a:gd name="T7" fmla="*/ 8 h 807"/>
                  <a:gd name="T8" fmla="*/ 187 w 198"/>
                  <a:gd name="T9" fmla="*/ 8 h 807"/>
                  <a:gd name="T10" fmla="*/ 188 w 198"/>
                  <a:gd name="T11" fmla="*/ 36 h 807"/>
                  <a:gd name="T12" fmla="*/ 40 w 198"/>
                  <a:gd name="T13" fmla="*/ 403 h 807"/>
                  <a:gd name="T14" fmla="*/ 190 w 198"/>
                  <a:gd name="T15" fmla="*/ 773 h 807"/>
                  <a:gd name="T16" fmla="*/ 190 w 198"/>
                  <a:gd name="T17" fmla="*/ 801 h 807"/>
                  <a:gd name="T18" fmla="*/ 176 w 198"/>
                  <a:gd name="T19" fmla="*/ 80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07">
                    <a:moveTo>
                      <a:pt x="176" y="807"/>
                    </a:moveTo>
                    <a:cubicBezTo>
                      <a:pt x="171" y="807"/>
                      <a:pt x="166" y="805"/>
                      <a:pt x="162" y="801"/>
                    </a:cubicBezTo>
                    <a:cubicBezTo>
                      <a:pt x="58" y="693"/>
                      <a:pt x="0" y="552"/>
                      <a:pt x="0" y="403"/>
                    </a:cubicBezTo>
                    <a:cubicBezTo>
                      <a:pt x="0" y="255"/>
                      <a:pt x="57" y="115"/>
                      <a:pt x="159" y="8"/>
                    </a:cubicBezTo>
                    <a:cubicBezTo>
                      <a:pt x="167" y="0"/>
                      <a:pt x="179" y="0"/>
                      <a:pt x="187" y="8"/>
                    </a:cubicBezTo>
                    <a:cubicBezTo>
                      <a:pt x="195" y="15"/>
                      <a:pt x="195" y="28"/>
                      <a:pt x="188" y="36"/>
                    </a:cubicBezTo>
                    <a:cubicBezTo>
                      <a:pt x="93" y="135"/>
                      <a:pt x="40" y="265"/>
                      <a:pt x="40" y="403"/>
                    </a:cubicBezTo>
                    <a:cubicBezTo>
                      <a:pt x="40" y="542"/>
                      <a:pt x="94" y="673"/>
                      <a:pt x="190" y="773"/>
                    </a:cubicBezTo>
                    <a:cubicBezTo>
                      <a:pt x="198" y="781"/>
                      <a:pt x="198" y="793"/>
                      <a:pt x="190" y="801"/>
                    </a:cubicBezTo>
                    <a:cubicBezTo>
                      <a:pt x="186" y="805"/>
                      <a:pt x="181" y="807"/>
                      <a:pt x="176" y="80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20"/>
              <p:cNvSpPr>
                <a:spLocks/>
              </p:cNvSpPr>
              <p:nvPr/>
            </p:nvSpPr>
            <p:spPr bwMode="auto">
              <a:xfrm>
                <a:off x="3674183" y="2964870"/>
                <a:ext cx="146798" cy="561939"/>
              </a:xfrm>
              <a:custGeom>
                <a:avLst/>
                <a:gdLst>
                  <a:gd name="T0" fmla="*/ 141 w 163"/>
                  <a:gd name="T1" fmla="*/ 624 h 624"/>
                  <a:gd name="T2" fmla="*/ 127 w 163"/>
                  <a:gd name="T3" fmla="*/ 618 h 624"/>
                  <a:gd name="T4" fmla="*/ 0 w 163"/>
                  <a:gd name="T5" fmla="*/ 312 h 624"/>
                  <a:gd name="T6" fmla="*/ 124 w 163"/>
                  <a:gd name="T7" fmla="*/ 9 h 624"/>
                  <a:gd name="T8" fmla="*/ 152 w 163"/>
                  <a:gd name="T9" fmla="*/ 8 h 624"/>
                  <a:gd name="T10" fmla="*/ 153 w 163"/>
                  <a:gd name="T11" fmla="*/ 36 h 624"/>
                  <a:gd name="T12" fmla="*/ 40 w 163"/>
                  <a:gd name="T13" fmla="*/ 312 h 624"/>
                  <a:gd name="T14" fmla="*/ 155 w 163"/>
                  <a:gd name="T15" fmla="*/ 590 h 624"/>
                  <a:gd name="T16" fmla="*/ 155 w 163"/>
                  <a:gd name="T17" fmla="*/ 618 h 624"/>
                  <a:gd name="T18" fmla="*/ 141 w 163"/>
                  <a:gd name="T19"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24">
                    <a:moveTo>
                      <a:pt x="141" y="624"/>
                    </a:moveTo>
                    <a:cubicBezTo>
                      <a:pt x="136" y="624"/>
                      <a:pt x="131" y="622"/>
                      <a:pt x="127" y="618"/>
                    </a:cubicBezTo>
                    <a:cubicBezTo>
                      <a:pt x="45" y="536"/>
                      <a:pt x="0" y="428"/>
                      <a:pt x="0" y="312"/>
                    </a:cubicBezTo>
                    <a:cubicBezTo>
                      <a:pt x="0" y="198"/>
                      <a:pt x="44" y="90"/>
                      <a:pt x="124" y="9"/>
                    </a:cubicBezTo>
                    <a:cubicBezTo>
                      <a:pt x="132" y="1"/>
                      <a:pt x="145" y="0"/>
                      <a:pt x="152" y="8"/>
                    </a:cubicBezTo>
                    <a:cubicBezTo>
                      <a:pt x="160" y="16"/>
                      <a:pt x="160" y="29"/>
                      <a:pt x="153" y="36"/>
                    </a:cubicBezTo>
                    <a:cubicBezTo>
                      <a:pt x="80" y="111"/>
                      <a:pt x="40" y="208"/>
                      <a:pt x="40" y="312"/>
                    </a:cubicBezTo>
                    <a:cubicBezTo>
                      <a:pt x="40" y="417"/>
                      <a:pt x="81" y="516"/>
                      <a:pt x="155" y="590"/>
                    </a:cubicBezTo>
                    <a:cubicBezTo>
                      <a:pt x="163" y="598"/>
                      <a:pt x="163" y="611"/>
                      <a:pt x="155" y="618"/>
                    </a:cubicBezTo>
                    <a:cubicBezTo>
                      <a:pt x="151" y="622"/>
                      <a:pt x="146" y="624"/>
                      <a:pt x="141" y="62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21"/>
              <p:cNvSpPr>
                <a:spLocks/>
              </p:cNvSpPr>
              <p:nvPr/>
            </p:nvSpPr>
            <p:spPr bwMode="auto">
              <a:xfrm>
                <a:off x="4220635" y="3041636"/>
                <a:ext cx="116832" cy="404031"/>
              </a:xfrm>
              <a:custGeom>
                <a:avLst/>
                <a:gdLst>
                  <a:gd name="T0" fmla="*/ 25 w 130"/>
                  <a:gd name="T1" fmla="*/ 449 h 449"/>
                  <a:gd name="T2" fmla="*/ 11 w 130"/>
                  <a:gd name="T3" fmla="*/ 443 h 449"/>
                  <a:gd name="T4" fmla="*/ 11 w 130"/>
                  <a:gd name="T5" fmla="*/ 414 h 449"/>
                  <a:gd name="T6" fmla="*/ 90 w 130"/>
                  <a:gd name="T7" fmla="*/ 227 h 449"/>
                  <a:gd name="T8" fmla="*/ 8 w 130"/>
                  <a:gd name="T9" fmla="*/ 37 h 449"/>
                  <a:gd name="T10" fmla="*/ 8 w 130"/>
                  <a:gd name="T11" fmla="*/ 9 h 449"/>
                  <a:gd name="T12" fmla="*/ 36 w 130"/>
                  <a:gd name="T13" fmla="*/ 8 h 449"/>
                  <a:gd name="T14" fmla="*/ 130 w 130"/>
                  <a:gd name="T15" fmla="*/ 227 h 449"/>
                  <a:gd name="T16" fmla="*/ 39 w 130"/>
                  <a:gd name="T17" fmla="*/ 443 h 449"/>
                  <a:gd name="T18" fmla="*/ 25 w 130"/>
                  <a:gd name="T19"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449">
                    <a:moveTo>
                      <a:pt x="25" y="449"/>
                    </a:moveTo>
                    <a:cubicBezTo>
                      <a:pt x="20" y="449"/>
                      <a:pt x="15" y="447"/>
                      <a:pt x="11" y="443"/>
                    </a:cubicBezTo>
                    <a:cubicBezTo>
                      <a:pt x="3" y="435"/>
                      <a:pt x="3" y="422"/>
                      <a:pt x="11" y="414"/>
                    </a:cubicBezTo>
                    <a:cubicBezTo>
                      <a:pt x="62" y="365"/>
                      <a:pt x="90" y="298"/>
                      <a:pt x="90" y="227"/>
                    </a:cubicBezTo>
                    <a:cubicBezTo>
                      <a:pt x="90" y="154"/>
                      <a:pt x="61" y="87"/>
                      <a:pt x="8" y="37"/>
                    </a:cubicBezTo>
                    <a:cubicBezTo>
                      <a:pt x="0" y="29"/>
                      <a:pt x="0" y="17"/>
                      <a:pt x="8" y="9"/>
                    </a:cubicBezTo>
                    <a:cubicBezTo>
                      <a:pt x="15" y="1"/>
                      <a:pt x="28" y="0"/>
                      <a:pt x="36" y="8"/>
                    </a:cubicBezTo>
                    <a:cubicBezTo>
                      <a:pt x="96" y="66"/>
                      <a:pt x="130" y="143"/>
                      <a:pt x="130" y="227"/>
                    </a:cubicBezTo>
                    <a:cubicBezTo>
                      <a:pt x="130" y="309"/>
                      <a:pt x="98" y="386"/>
                      <a:pt x="39" y="443"/>
                    </a:cubicBezTo>
                    <a:cubicBezTo>
                      <a:pt x="35" y="447"/>
                      <a:pt x="30" y="449"/>
                      <a:pt x="25" y="449"/>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22"/>
              <p:cNvSpPr>
                <a:spLocks/>
              </p:cNvSpPr>
              <p:nvPr/>
            </p:nvSpPr>
            <p:spPr bwMode="auto">
              <a:xfrm>
                <a:off x="3793036" y="3044329"/>
                <a:ext cx="116159" cy="403021"/>
              </a:xfrm>
              <a:custGeom>
                <a:avLst/>
                <a:gdLst>
                  <a:gd name="T0" fmla="*/ 107 w 129"/>
                  <a:gd name="T1" fmla="*/ 448 h 448"/>
                  <a:gd name="T2" fmla="*/ 93 w 129"/>
                  <a:gd name="T3" fmla="*/ 443 h 448"/>
                  <a:gd name="T4" fmla="*/ 0 w 129"/>
                  <a:gd name="T5" fmla="*/ 224 h 448"/>
                  <a:gd name="T6" fmla="*/ 90 w 129"/>
                  <a:gd name="T7" fmla="*/ 8 h 448"/>
                  <a:gd name="T8" fmla="*/ 119 w 129"/>
                  <a:gd name="T9" fmla="*/ 8 h 448"/>
                  <a:gd name="T10" fmla="*/ 118 w 129"/>
                  <a:gd name="T11" fmla="*/ 36 h 448"/>
                  <a:gd name="T12" fmla="*/ 40 w 129"/>
                  <a:gd name="T13" fmla="*/ 224 h 448"/>
                  <a:gd name="T14" fmla="*/ 121 w 129"/>
                  <a:gd name="T15" fmla="*/ 414 h 448"/>
                  <a:gd name="T16" fmla="*/ 122 w 129"/>
                  <a:gd name="T17" fmla="*/ 442 h 448"/>
                  <a:gd name="T18" fmla="*/ 107 w 129"/>
                  <a:gd name="T19"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448">
                    <a:moveTo>
                      <a:pt x="107" y="448"/>
                    </a:moveTo>
                    <a:cubicBezTo>
                      <a:pt x="102" y="448"/>
                      <a:pt x="97" y="447"/>
                      <a:pt x="93" y="443"/>
                    </a:cubicBezTo>
                    <a:cubicBezTo>
                      <a:pt x="33" y="385"/>
                      <a:pt x="0" y="307"/>
                      <a:pt x="0" y="224"/>
                    </a:cubicBezTo>
                    <a:cubicBezTo>
                      <a:pt x="0" y="142"/>
                      <a:pt x="32" y="65"/>
                      <a:pt x="90" y="8"/>
                    </a:cubicBezTo>
                    <a:cubicBezTo>
                      <a:pt x="98" y="0"/>
                      <a:pt x="111" y="0"/>
                      <a:pt x="119" y="8"/>
                    </a:cubicBezTo>
                    <a:cubicBezTo>
                      <a:pt x="126" y="16"/>
                      <a:pt x="126" y="29"/>
                      <a:pt x="118" y="36"/>
                    </a:cubicBezTo>
                    <a:cubicBezTo>
                      <a:pt x="67" y="86"/>
                      <a:pt x="40" y="153"/>
                      <a:pt x="40" y="224"/>
                    </a:cubicBezTo>
                    <a:cubicBezTo>
                      <a:pt x="40" y="296"/>
                      <a:pt x="68" y="364"/>
                      <a:pt x="121" y="414"/>
                    </a:cubicBezTo>
                    <a:cubicBezTo>
                      <a:pt x="129" y="422"/>
                      <a:pt x="129" y="434"/>
                      <a:pt x="122" y="442"/>
                    </a:cubicBezTo>
                    <a:cubicBezTo>
                      <a:pt x="118" y="446"/>
                      <a:pt x="112" y="448"/>
                      <a:pt x="107" y="4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7" name="Straight Connector 26"/>
            <p:cNvCxnSpPr/>
            <p:nvPr/>
          </p:nvCxnSpPr>
          <p:spPr>
            <a:xfrm flipH="1" flipV="1">
              <a:off x="5689857" y="2720107"/>
              <a:ext cx="211667" cy="92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0031407" y="1778026"/>
              <a:ext cx="0" cy="155718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9217573" y="1445770"/>
              <a:ext cx="1030464" cy="341632"/>
            </a:xfrm>
            <a:prstGeom prst="rect">
              <a:avLst/>
            </a:prstGeom>
            <a:noFill/>
          </p:spPr>
          <p:txBody>
            <a:bodyPr wrap="squar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Ethernet</a:t>
              </a:r>
            </a:p>
          </p:txBody>
        </p:sp>
        <p:sp>
          <p:nvSpPr>
            <p:cNvPr id="65" name="Rectangle 64"/>
            <p:cNvSpPr/>
            <p:nvPr/>
          </p:nvSpPr>
          <p:spPr bwMode="auto">
            <a:xfrm>
              <a:off x="8813852" y="2353933"/>
              <a:ext cx="963735" cy="707756"/>
            </a:xfrm>
            <a:prstGeom prst="rect">
              <a:avLst/>
            </a:prstGeom>
            <a:solidFill>
              <a:schemeClr val="accent2">
                <a:lumMod val="40000"/>
                <a:lumOff val="60000"/>
              </a:schemeClr>
            </a:solidFill>
            <a:ln>
              <a:no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Ethernet Adapter</a:t>
              </a:r>
            </a:p>
          </p:txBody>
        </p:sp>
        <p:cxnSp>
          <p:nvCxnSpPr>
            <p:cNvPr id="67" name="Straight Arrow Connector 66"/>
            <p:cNvCxnSpPr>
              <a:stCxn id="65" idx="3"/>
              <a:endCxn id="19" idx="1"/>
            </p:cNvCxnSpPr>
            <p:nvPr/>
          </p:nvCxnSpPr>
          <p:spPr>
            <a:xfrm>
              <a:off x="9777587" y="2707811"/>
              <a:ext cx="512984" cy="0"/>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53723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Content Placeholder 30"/>
          <p:cNvSpPr>
            <a:spLocks noGrp="1"/>
          </p:cNvSpPr>
          <p:nvPr>
            <p:ph idx="1"/>
          </p:nvPr>
        </p:nvSpPr>
        <p:spPr>
          <a:xfrm>
            <a:off x="283464" y="4010298"/>
            <a:ext cx="11430000" cy="2575963"/>
          </a:xfrm>
        </p:spPr>
        <p:txBody>
          <a:bodyPr>
            <a:normAutofit/>
          </a:bodyPr>
          <a:lstStyle/>
          <a:p>
            <a:r>
              <a:rPr lang="en-US" dirty="0"/>
              <a:t>How is an Ethernet frame be mapped to a UDP/IP tunnel? </a:t>
            </a:r>
          </a:p>
          <a:p>
            <a:r>
              <a:rPr lang="en-US" dirty="0"/>
              <a:t>How should an Ethernet broadcast frame be handled?</a:t>
            </a:r>
          </a:p>
          <a:p>
            <a:r>
              <a:rPr lang="en-US" dirty="0"/>
              <a:t>How should VLAN tags be handled?</a:t>
            </a:r>
          </a:p>
          <a:p>
            <a:r>
              <a:rPr lang="en-US" dirty="0"/>
              <a:t>Does the 5G system introduce loops in the LAN networks? How should that be resolved?</a:t>
            </a:r>
          </a:p>
          <a:p>
            <a:r>
              <a:rPr lang="en-US" dirty="0"/>
              <a:t>Choice of 5QI based on Ethernet headers – which entity performs this function? How is </a:t>
            </a:r>
            <a:r>
              <a:rPr lang="en-US" dirty="0" err="1"/>
              <a:t>QoS</a:t>
            </a:r>
            <a:r>
              <a:rPr lang="en-US" dirty="0"/>
              <a:t> configured in 5G system?</a:t>
            </a:r>
          </a:p>
        </p:txBody>
      </p:sp>
      <p:sp>
        <p:nvSpPr>
          <p:cNvPr id="3" name="Title 2"/>
          <p:cNvSpPr>
            <a:spLocks noGrp="1"/>
          </p:cNvSpPr>
          <p:nvPr>
            <p:ph type="title"/>
          </p:nvPr>
        </p:nvSpPr>
        <p:spPr/>
        <p:txBody>
          <a:bodyPr/>
          <a:lstStyle/>
          <a:p>
            <a:r>
              <a:rPr lang="en-US" dirty="0"/>
              <a:t>Architecture Realization: Topics for further </a:t>
            </a:r>
            <a:r>
              <a:rPr lang="en-US" dirty="0" smtClean="0"/>
              <a:t>study</a:t>
            </a:r>
            <a:endParaRPr lang="en-US" dirty="0"/>
          </a:p>
        </p:txBody>
      </p:sp>
      <p:grpSp>
        <p:nvGrpSpPr>
          <p:cNvPr id="13" name="Group 12"/>
          <p:cNvGrpSpPr/>
          <p:nvPr/>
        </p:nvGrpSpPr>
        <p:grpSpPr>
          <a:xfrm>
            <a:off x="144297" y="749424"/>
            <a:ext cx="11783423" cy="3217704"/>
            <a:chOff x="144297" y="849904"/>
            <a:chExt cx="11783423" cy="3217704"/>
          </a:xfrm>
        </p:grpSpPr>
        <p:sp>
          <p:nvSpPr>
            <p:cNvPr id="15" name="Rectangle 14"/>
            <p:cNvSpPr/>
            <p:nvPr/>
          </p:nvSpPr>
          <p:spPr bwMode="auto">
            <a:xfrm>
              <a:off x="7319753" y="2440339"/>
              <a:ext cx="963735" cy="528381"/>
            </a:xfrm>
            <a:prstGeom prst="rect">
              <a:avLst/>
            </a:prstGeom>
            <a:solidFill>
              <a:schemeClr val="tx2">
                <a:lumMod val="60000"/>
                <a:lumOff val="40000"/>
              </a:schemeClr>
            </a:solidFill>
            <a:ln>
              <a:no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UPF</a:t>
              </a:r>
            </a:p>
          </p:txBody>
        </p:sp>
        <p:cxnSp>
          <p:nvCxnSpPr>
            <p:cNvPr id="16" name="Straight Arrow Connector 15"/>
            <p:cNvCxnSpPr>
              <a:stCxn id="15" idx="3"/>
              <a:endCxn id="48" idx="1"/>
            </p:cNvCxnSpPr>
            <p:nvPr/>
          </p:nvCxnSpPr>
          <p:spPr>
            <a:xfrm>
              <a:off x="8283488" y="2704530"/>
              <a:ext cx="530364" cy="3281"/>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29" idx="2"/>
              <a:endCxn id="22" idx="0"/>
            </p:cNvCxnSpPr>
            <p:nvPr/>
          </p:nvCxnSpPr>
          <p:spPr>
            <a:xfrm>
              <a:off x="10900171" y="3040833"/>
              <a:ext cx="417949" cy="360731"/>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20" idx="3"/>
              <a:endCxn id="69" idx="1"/>
            </p:cNvCxnSpPr>
            <p:nvPr/>
          </p:nvCxnSpPr>
          <p:spPr>
            <a:xfrm>
              <a:off x="3087146" y="2404824"/>
              <a:ext cx="785786" cy="0"/>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21" idx="3"/>
              <a:endCxn id="58" idx="1"/>
            </p:cNvCxnSpPr>
            <p:nvPr/>
          </p:nvCxnSpPr>
          <p:spPr>
            <a:xfrm flipV="1">
              <a:off x="2466721" y="3225739"/>
              <a:ext cx="1407772" cy="201622"/>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bwMode="auto">
            <a:xfrm>
              <a:off x="1867946" y="2071802"/>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Switch S</a:t>
              </a:r>
            </a:p>
          </p:txBody>
        </p:sp>
        <p:sp>
          <p:nvSpPr>
            <p:cNvPr id="21" name="Rectangle 20"/>
            <p:cNvSpPr/>
            <p:nvPr/>
          </p:nvSpPr>
          <p:spPr bwMode="auto">
            <a:xfrm>
              <a:off x="1247521" y="3094339"/>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Device C</a:t>
              </a:r>
            </a:p>
          </p:txBody>
        </p:sp>
        <p:sp>
          <p:nvSpPr>
            <p:cNvPr id="22" name="Rectangle 21"/>
            <p:cNvSpPr/>
            <p:nvPr/>
          </p:nvSpPr>
          <p:spPr bwMode="auto">
            <a:xfrm>
              <a:off x="10708520" y="3401564"/>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Device D</a:t>
              </a:r>
            </a:p>
          </p:txBody>
        </p:sp>
        <p:cxnSp>
          <p:nvCxnSpPr>
            <p:cNvPr id="23" name="Straight Connector 22"/>
            <p:cNvCxnSpPr/>
            <p:nvPr/>
          </p:nvCxnSpPr>
          <p:spPr>
            <a:xfrm>
              <a:off x="3621949" y="1924381"/>
              <a:ext cx="0" cy="155718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373467" y="1571461"/>
              <a:ext cx="1030464" cy="341632"/>
            </a:xfrm>
            <a:prstGeom prst="rect">
              <a:avLst/>
            </a:prstGeom>
            <a:noFill/>
          </p:spPr>
          <p:txBody>
            <a:bodyPr wrap="squar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Ethernet</a:t>
              </a:r>
            </a:p>
          </p:txBody>
        </p:sp>
        <p:sp>
          <p:nvSpPr>
            <p:cNvPr id="25" name="Rectangle 24"/>
            <p:cNvSpPr/>
            <p:nvPr/>
          </p:nvSpPr>
          <p:spPr bwMode="auto">
            <a:xfrm>
              <a:off x="1615721" y="849904"/>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Device A</a:t>
              </a:r>
            </a:p>
          </p:txBody>
        </p:sp>
        <p:sp>
          <p:nvSpPr>
            <p:cNvPr id="26" name="Rectangle 25"/>
            <p:cNvSpPr/>
            <p:nvPr/>
          </p:nvSpPr>
          <p:spPr bwMode="auto">
            <a:xfrm>
              <a:off x="144297" y="2071802"/>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Device B</a:t>
              </a:r>
            </a:p>
          </p:txBody>
        </p:sp>
        <p:cxnSp>
          <p:nvCxnSpPr>
            <p:cNvPr id="27" name="Straight Arrow Connector 26"/>
            <p:cNvCxnSpPr>
              <a:stCxn id="25" idx="2"/>
              <a:endCxn id="20" idx="0"/>
            </p:cNvCxnSpPr>
            <p:nvPr/>
          </p:nvCxnSpPr>
          <p:spPr>
            <a:xfrm>
              <a:off x="2225321" y="1515948"/>
              <a:ext cx="252225" cy="555854"/>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26" idx="3"/>
              <a:endCxn id="20" idx="1"/>
            </p:cNvCxnSpPr>
            <p:nvPr/>
          </p:nvCxnSpPr>
          <p:spPr>
            <a:xfrm>
              <a:off x="1363497" y="2404824"/>
              <a:ext cx="504449" cy="0"/>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bwMode="auto">
            <a:xfrm>
              <a:off x="10290571" y="2374789"/>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Switch T</a:t>
              </a:r>
            </a:p>
          </p:txBody>
        </p:sp>
        <p:cxnSp>
          <p:nvCxnSpPr>
            <p:cNvPr id="30" name="Straight Arrow Connector 29"/>
            <p:cNvCxnSpPr>
              <a:stCxn id="29" idx="0"/>
              <a:endCxn id="33" idx="2"/>
            </p:cNvCxnSpPr>
            <p:nvPr/>
          </p:nvCxnSpPr>
          <p:spPr>
            <a:xfrm flipV="1">
              <a:off x="10900171" y="1960216"/>
              <a:ext cx="417949" cy="414573"/>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bwMode="auto">
            <a:xfrm>
              <a:off x="10708520" y="1294172"/>
              <a:ext cx="1219200" cy="666044"/>
            </a:xfrm>
            <a:prstGeom prst="rect">
              <a:avLst/>
            </a:prstGeom>
            <a:solidFill>
              <a:schemeClr val="accent3">
                <a:lumMod val="20000"/>
                <a:lumOff val="80000"/>
              </a:scheme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Ethernet Device E</a:t>
              </a:r>
            </a:p>
          </p:txBody>
        </p:sp>
        <p:grpSp>
          <p:nvGrpSpPr>
            <p:cNvPr id="36" name="Group 35"/>
            <p:cNvGrpSpPr/>
            <p:nvPr/>
          </p:nvGrpSpPr>
          <p:grpSpPr>
            <a:xfrm>
              <a:off x="3872932" y="2047215"/>
              <a:ext cx="1153860" cy="583386"/>
              <a:chOff x="4115450" y="2748180"/>
              <a:chExt cx="1153860" cy="583386"/>
            </a:xfrm>
          </p:grpSpPr>
          <p:sp>
            <p:nvSpPr>
              <p:cNvPr id="69" name="Rectangle 68"/>
              <p:cNvSpPr/>
              <p:nvPr/>
            </p:nvSpPr>
            <p:spPr bwMode="auto">
              <a:xfrm>
                <a:off x="4115450" y="2880011"/>
                <a:ext cx="756355" cy="451555"/>
              </a:xfrm>
              <a:prstGeom prst="rect">
                <a:avLst/>
              </a:prstGeom>
              <a:solidFill>
                <a:schemeClr val="tx2">
                  <a:lumMod val="60000"/>
                  <a:lumOff val="40000"/>
                </a:schemeClr>
              </a:solidFill>
              <a:ln>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UE 1</a:t>
                </a:r>
              </a:p>
            </p:txBody>
          </p:sp>
          <p:grpSp>
            <p:nvGrpSpPr>
              <p:cNvPr id="70" name="Group 69"/>
              <p:cNvGrpSpPr/>
              <p:nvPr/>
            </p:nvGrpSpPr>
            <p:grpSpPr>
              <a:xfrm>
                <a:off x="4922044" y="2748180"/>
                <a:ext cx="347266" cy="370698"/>
                <a:chOff x="3550954" y="2880360"/>
                <a:chExt cx="1027921" cy="1097280"/>
              </a:xfrm>
              <a:solidFill>
                <a:schemeClr val="tx1">
                  <a:lumMod val="95000"/>
                  <a:lumOff val="5000"/>
                </a:schemeClr>
              </a:solidFill>
            </p:grpSpPr>
            <p:sp>
              <p:nvSpPr>
                <p:cNvPr id="72" name="Freeform 15"/>
                <p:cNvSpPr>
                  <a:spLocks/>
                </p:cNvSpPr>
                <p:nvPr/>
              </p:nvSpPr>
              <p:spPr bwMode="auto">
                <a:xfrm>
                  <a:off x="3921652" y="3101903"/>
                  <a:ext cx="287198" cy="875737"/>
                </a:xfrm>
                <a:custGeom>
                  <a:avLst/>
                  <a:gdLst>
                    <a:gd name="T0" fmla="*/ 319 w 319"/>
                    <a:gd name="T1" fmla="*/ 160 h 973"/>
                    <a:gd name="T2" fmla="*/ 159 w 319"/>
                    <a:gd name="T3" fmla="*/ 0 h 973"/>
                    <a:gd name="T4" fmla="*/ 0 w 319"/>
                    <a:gd name="T5" fmla="*/ 160 h 973"/>
                    <a:gd name="T6" fmla="*/ 119 w 319"/>
                    <a:gd name="T7" fmla="*/ 314 h 973"/>
                    <a:gd name="T8" fmla="*/ 119 w 319"/>
                    <a:gd name="T9" fmla="*/ 319 h 973"/>
                    <a:gd name="T10" fmla="*/ 119 w 319"/>
                    <a:gd name="T11" fmla="*/ 933 h 973"/>
                    <a:gd name="T12" fmla="*/ 159 w 319"/>
                    <a:gd name="T13" fmla="*/ 973 h 973"/>
                    <a:gd name="T14" fmla="*/ 199 w 319"/>
                    <a:gd name="T15" fmla="*/ 933 h 973"/>
                    <a:gd name="T16" fmla="*/ 199 w 319"/>
                    <a:gd name="T17" fmla="*/ 319 h 973"/>
                    <a:gd name="T18" fmla="*/ 199 w 319"/>
                    <a:gd name="T19" fmla="*/ 314 h 973"/>
                    <a:gd name="T20" fmla="*/ 319 w 319"/>
                    <a:gd name="T21" fmla="*/ 160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973">
                      <a:moveTo>
                        <a:pt x="319" y="160"/>
                      </a:moveTo>
                      <a:cubicBezTo>
                        <a:pt x="319" y="72"/>
                        <a:pt x="247" y="0"/>
                        <a:pt x="159" y="0"/>
                      </a:cubicBezTo>
                      <a:cubicBezTo>
                        <a:pt x="71" y="0"/>
                        <a:pt x="0" y="72"/>
                        <a:pt x="0" y="160"/>
                      </a:cubicBezTo>
                      <a:cubicBezTo>
                        <a:pt x="0" y="234"/>
                        <a:pt x="51" y="297"/>
                        <a:pt x="119" y="314"/>
                      </a:cubicBezTo>
                      <a:cubicBezTo>
                        <a:pt x="119" y="316"/>
                        <a:pt x="119" y="318"/>
                        <a:pt x="119" y="319"/>
                      </a:cubicBezTo>
                      <a:cubicBezTo>
                        <a:pt x="119" y="933"/>
                        <a:pt x="119" y="933"/>
                        <a:pt x="119" y="933"/>
                      </a:cubicBezTo>
                      <a:cubicBezTo>
                        <a:pt x="119" y="955"/>
                        <a:pt x="137" y="973"/>
                        <a:pt x="159" y="973"/>
                      </a:cubicBezTo>
                      <a:cubicBezTo>
                        <a:pt x="181" y="973"/>
                        <a:pt x="199" y="955"/>
                        <a:pt x="199" y="933"/>
                      </a:cubicBezTo>
                      <a:cubicBezTo>
                        <a:pt x="199" y="319"/>
                        <a:pt x="199" y="319"/>
                        <a:pt x="199" y="319"/>
                      </a:cubicBezTo>
                      <a:cubicBezTo>
                        <a:pt x="199" y="318"/>
                        <a:pt x="199" y="316"/>
                        <a:pt x="199" y="314"/>
                      </a:cubicBezTo>
                      <a:cubicBezTo>
                        <a:pt x="268" y="297"/>
                        <a:pt x="319" y="234"/>
                        <a:pt x="319" y="1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a:spLocks noChangeArrowheads="1"/>
                </p:cNvSpPr>
                <p:nvPr/>
              </p:nvSpPr>
              <p:spPr bwMode="auto">
                <a:xfrm>
                  <a:off x="4008182" y="3189107"/>
                  <a:ext cx="113465" cy="113465"/>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17"/>
                <p:cNvSpPr>
                  <a:spLocks/>
                </p:cNvSpPr>
                <p:nvPr/>
              </p:nvSpPr>
              <p:spPr bwMode="auto">
                <a:xfrm>
                  <a:off x="4400765" y="2880360"/>
                  <a:ext cx="178110" cy="726582"/>
                </a:xfrm>
                <a:custGeom>
                  <a:avLst/>
                  <a:gdLst>
                    <a:gd name="T0" fmla="*/ 25 w 198"/>
                    <a:gd name="T1" fmla="*/ 807 h 807"/>
                    <a:gd name="T2" fmla="*/ 11 w 198"/>
                    <a:gd name="T3" fmla="*/ 801 h 807"/>
                    <a:gd name="T4" fmla="*/ 10 w 198"/>
                    <a:gd name="T5" fmla="*/ 773 h 807"/>
                    <a:gd name="T6" fmla="*/ 158 w 198"/>
                    <a:gd name="T7" fmla="*/ 406 h 807"/>
                    <a:gd name="T8" fmla="*/ 8 w 198"/>
                    <a:gd name="T9" fmla="*/ 36 h 807"/>
                    <a:gd name="T10" fmla="*/ 8 w 198"/>
                    <a:gd name="T11" fmla="*/ 8 h 807"/>
                    <a:gd name="T12" fmla="*/ 37 w 198"/>
                    <a:gd name="T13" fmla="*/ 8 h 807"/>
                    <a:gd name="T14" fmla="*/ 198 w 198"/>
                    <a:gd name="T15" fmla="*/ 406 h 807"/>
                    <a:gd name="T16" fmla="*/ 39 w 198"/>
                    <a:gd name="T17" fmla="*/ 801 h 807"/>
                    <a:gd name="T18" fmla="*/ 25 w 198"/>
                    <a:gd name="T19" fmla="*/ 80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07">
                      <a:moveTo>
                        <a:pt x="25" y="807"/>
                      </a:moveTo>
                      <a:cubicBezTo>
                        <a:pt x="20" y="807"/>
                        <a:pt x="15" y="805"/>
                        <a:pt x="11" y="801"/>
                      </a:cubicBezTo>
                      <a:cubicBezTo>
                        <a:pt x="3" y="794"/>
                        <a:pt x="3" y="781"/>
                        <a:pt x="10" y="773"/>
                      </a:cubicBezTo>
                      <a:cubicBezTo>
                        <a:pt x="106" y="674"/>
                        <a:pt x="158" y="543"/>
                        <a:pt x="158" y="406"/>
                      </a:cubicBezTo>
                      <a:cubicBezTo>
                        <a:pt x="158" y="267"/>
                        <a:pt x="105" y="136"/>
                        <a:pt x="8" y="36"/>
                      </a:cubicBezTo>
                      <a:cubicBezTo>
                        <a:pt x="0" y="28"/>
                        <a:pt x="0" y="16"/>
                        <a:pt x="8" y="8"/>
                      </a:cubicBezTo>
                      <a:cubicBezTo>
                        <a:pt x="16" y="0"/>
                        <a:pt x="29" y="0"/>
                        <a:pt x="37" y="8"/>
                      </a:cubicBezTo>
                      <a:cubicBezTo>
                        <a:pt x="141" y="115"/>
                        <a:pt x="198" y="257"/>
                        <a:pt x="198" y="406"/>
                      </a:cubicBezTo>
                      <a:cubicBezTo>
                        <a:pt x="198" y="554"/>
                        <a:pt x="142" y="694"/>
                        <a:pt x="39" y="801"/>
                      </a:cubicBezTo>
                      <a:cubicBezTo>
                        <a:pt x="35" y="805"/>
                        <a:pt x="30" y="807"/>
                        <a:pt x="25" y="80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18"/>
                <p:cNvSpPr>
                  <a:spLocks/>
                </p:cNvSpPr>
                <p:nvPr/>
              </p:nvSpPr>
              <p:spPr bwMode="auto">
                <a:xfrm>
                  <a:off x="4308848" y="2963186"/>
                  <a:ext cx="146798" cy="560929"/>
                </a:xfrm>
                <a:custGeom>
                  <a:avLst/>
                  <a:gdLst>
                    <a:gd name="T0" fmla="*/ 25 w 163"/>
                    <a:gd name="T1" fmla="*/ 623 h 623"/>
                    <a:gd name="T2" fmla="*/ 11 w 163"/>
                    <a:gd name="T3" fmla="*/ 618 h 623"/>
                    <a:gd name="T4" fmla="*/ 11 w 163"/>
                    <a:gd name="T5" fmla="*/ 589 h 623"/>
                    <a:gd name="T6" fmla="*/ 123 w 163"/>
                    <a:gd name="T7" fmla="*/ 314 h 623"/>
                    <a:gd name="T8" fmla="*/ 8 w 163"/>
                    <a:gd name="T9" fmla="*/ 36 h 623"/>
                    <a:gd name="T10" fmla="*/ 8 w 163"/>
                    <a:gd name="T11" fmla="*/ 8 h 623"/>
                    <a:gd name="T12" fmla="*/ 36 w 163"/>
                    <a:gd name="T13" fmla="*/ 8 h 623"/>
                    <a:gd name="T14" fmla="*/ 163 w 163"/>
                    <a:gd name="T15" fmla="*/ 314 h 623"/>
                    <a:gd name="T16" fmla="*/ 39 w 163"/>
                    <a:gd name="T17" fmla="*/ 617 h 623"/>
                    <a:gd name="T18" fmla="*/ 25 w 163"/>
                    <a:gd name="T19" fmla="*/ 62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23">
                      <a:moveTo>
                        <a:pt x="25" y="623"/>
                      </a:moveTo>
                      <a:cubicBezTo>
                        <a:pt x="20" y="623"/>
                        <a:pt x="15" y="621"/>
                        <a:pt x="11" y="618"/>
                      </a:cubicBezTo>
                      <a:cubicBezTo>
                        <a:pt x="3" y="610"/>
                        <a:pt x="3" y="597"/>
                        <a:pt x="11" y="589"/>
                      </a:cubicBezTo>
                      <a:cubicBezTo>
                        <a:pt x="83" y="515"/>
                        <a:pt x="123" y="418"/>
                        <a:pt x="123" y="314"/>
                      </a:cubicBezTo>
                      <a:cubicBezTo>
                        <a:pt x="123" y="209"/>
                        <a:pt x="82" y="110"/>
                        <a:pt x="8" y="36"/>
                      </a:cubicBezTo>
                      <a:cubicBezTo>
                        <a:pt x="0" y="28"/>
                        <a:pt x="0" y="15"/>
                        <a:pt x="8" y="8"/>
                      </a:cubicBezTo>
                      <a:cubicBezTo>
                        <a:pt x="16" y="0"/>
                        <a:pt x="28" y="0"/>
                        <a:pt x="36" y="8"/>
                      </a:cubicBezTo>
                      <a:cubicBezTo>
                        <a:pt x="118" y="89"/>
                        <a:pt x="163" y="198"/>
                        <a:pt x="163" y="314"/>
                      </a:cubicBezTo>
                      <a:cubicBezTo>
                        <a:pt x="163" y="428"/>
                        <a:pt x="119" y="536"/>
                        <a:pt x="39" y="617"/>
                      </a:cubicBezTo>
                      <a:cubicBezTo>
                        <a:pt x="35" y="621"/>
                        <a:pt x="30" y="623"/>
                        <a:pt x="25" y="62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Freeform 19"/>
                <p:cNvSpPr>
                  <a:spLocks/>
                </p:cNvSpPr>
                <p:nvPr/>
              </p:nvSpPr>
              <p:spPr bwMode="auto">
                <a:xfrm>
                  <a:off x="3550954" y="2883054"/>
                  <a:ext cx="178110" cy="726582"/>
                </a:xfrm>
                <a:custGeom>
                  <a:avLst/>
                  <a:gdLst>
                    <a:gd name="T0" fmla="*/ 176 w 198"/>
                    <a:gd name="T1" fmla="*/ 807 h 807"/>
                    <a:gd name="T2" fmla="*/ 162 w 198"/>
                    <a:gd name="T3" fmla="*/ 801 h 807"/>
                    <a:gd name="T4" fmla="*/ 0 w 198"/>
                    <a:gd name="T5" fmla="*/ 403 h 807"/>
                    <a:gd name="T6" fmla="*/ 159 w 198"/>
                    <a:gd name="T7" fmla="*/ 8 h 807"/>
                    <a:gd name="T8" fmla="*/ 187 w 198"/>
                    <a:gd name="T9" fmla="*/ 8 h 807"/>
                    <a:gd name="T10" fmla="*/ 188 w 198"/>
                    <a:gd name="T11" fmla="*/ 36 h 807"/>
                    <a:gd name="T12" fmla="*/ 40 w 198"/>
                    <a:gd name="T13" fmla="*/ 403 h 807"/>
                    <a:gd name="T14" fmla="*/ 190 w 198"/>
                    <a:gd name="T15" fmla="*/ 773 h 807"/>
                    <a:gd name="T16" fmla="*/ 190 w 198"/>
                    <a:gd name="T17" fmla="*/ 801 h 807"/>
                    <a:gd name="T18" fmla="*/ 176 w 198"/>
                    <a:gd name="T19" fmla="*/ 80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07">
                      <a:moveTo>
                        <a:pt x="176" y="807"/>
                      </a:moveTo>
                      <a:cubicBezTo>
                        <a:pt x="171" y="807"/>
                        <a:pt x="166" y="805"/>
                        <a:pt x="162" y="801"/>
                      </a:cubicBezTo>
                      <a:cubicBezTo>
                        <a:pt x="58" y="693"/>
                        <a:pt x="0" y="552"/>
                        <a:pt x="0" y="403"/>
                      </a:cubicBezTo>
                      <a:cubicBezTo>
                        <a:pt x="0" y="255"/>
                        <a:pt x="57" y="115"/>
                        <a:pt x="159" y="8"/>
                      </a:cubicBezTo>
                      <a:cubicBezTo>
                        <a:pt x="167" y="0"/>
                        <a:pt x="179" y="0"/>
                        <a:pt x="187" y="8"/>
                      </a:cubicBezTo>
                      <a:cubicBezTo>
                        <a:pt x="195" y="15"/>
                        <a:pt x="195" y="28"/>
                        <a:pt x="188" y="36"/>
                      </a:cubicBezTo>
                      <a:cubicBezTo>
                        <a:pt x="93" y="135"/>
                        <a:pt x="40" y="265"/>
                        <a:pt x="40" y="403"/>
                      </a:cubicBezTo>
                      <a:cubicBezTo>
                        <a:pt x="40" y="542"/>
                        <a:pt x="94" y="673"/>
                        <a:pt x="190" y="773"/>
                      </a:cubicBezTo>
                      <a:cubicBezTo>
                        <a:pt x="198" y="781"/>
                        <a:pt x="198" y="793"/>
                        <a:pt x="190" y="801"/>
                      </a:cubicBezTo>
                      <a:cubicBezTo>
                        <a:pt x="186" y="805"/>
                        <a:pt x="181" y="807"/>
                        <a:pt x="176" y="80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Freeform 20"/>
                <p:cNvSpPr>
                  <a:spLocks/>
                </p:cNvSpPr>
                <p:nvPr/>
              </p:nvSpPr>
              <p:spPr bwMode="auto">
                <a:xfrm>
                  <a:off x="3674183" y="2964870"/>
                  <a:ext cx="146798" cy="561939"/>
                </a:xfrm>
                <a:custGeom>
                  <a:avLst/>
                  <a:gdLst>
                    <a:gd name="T0" fmla="*/ 141 w 163"/>
                    <a:gd name="T1" fmla="*/ 624 h 624"/>
                    <a:gd name="T2" fmla="*/ 127 w 163"/>
                    <a:gd name="T3" fmla="*/ 618 h 624"/>
                    <a:gd name="T4" fmla="*/ 0 w 163"/>
                    <a:gd name="T5" fmla="*/ 312 h 624"/>
                    <a:gd name="T6" fmla="*/ 124 w 163"/>
                    <a:gd name="T7" fmla="*/ 9 h 624"/>
                    <a:gd name="T8" fmla="*/ 152 w 163"/>
                    <a:gd name="T9" fmla="*/ 8 h 624"/>
                    <a:gd name="T10" fmla="*/ 153 w 163"/>
                    <a:gd name="T11" fmla="*/ 36 h 624"/>
                    <a:gd name="T12" fmla="*/ 40 w 163"/>
                    <a:gd name="T13" fmla="*/ 312 h 624"/>
                    <a:gd name="T14" fmla="*/ 155 w 163"/>
                    <a:gd name="T15" fmla="*/ 590 h 624"/>
                    <a:gd name="T16" fmla="*/ 155 w 163"/>
                    <a:gd name="T17" fmla="*/ 618 h 624"/>
                    <a:gd name="T18" fmla="*/ 141 w 163"/>
                    <a:gd name="T19"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24">
                      <a:moveTo>
                        <a:pt x="141" y="624"/>
                      </a:moveTo>
                      <a:cubicBezTo>
                        <a:pt x="136" y="624"/>
                        <a:pt x="131" y="622"/>
                        <a:pt x="127" y="618"/>
                      </a:cubicBezTo>
                      <a:cubicBezTo>
                        <a:pt x="45" y="536"/>
                        <a:pt x="0" y="428"/>
                        <a:pt x="0" y="312"/>
                      </a:cubicBezTo>
                      <a:cubicBezTo>
                        <a:pt x="0" y="198"/>
                        <a:pt x="44" y="90"/>
                        <a:pt x="124" y="9"/>
                      </a:cubicBezTo>
                      <a:cubicBezTo>
                        <a:pt x="132" y="1"/>
                        <a:pt x="145" y="0"/>
                        <a:pt x="152" y="8"/>
                      </a:cubicBezTo>
                      <a:cubicBezTo>
                        <a:pt x="160" y="16"/>
                        <a:pt x="160" y="29"/>
                        <a:pt x="153" y="36"/>
                      </a:cubicBezTo>
                      <a:cubicBezTo>
                        <a:pt x="80" y="111"/>
                        <a:pt x="40" y="208"/>
                        <a:pt x="40" y="312"/>
                      </a:cubicBezTo>
                      <a:cubicBezTo>
                        <a:pt x="40" y="417"/>
                        <a:pt x="81" y="516"/>
                        <a:pt x="155" y="590"/>
                      </a:cubicBezTo>
                      <a:cubicBezTo>
                        <a:pt x="163" y="598"/>
                        <a:pt x="163" y="611"/>
                        <a:pt x="155" y="618"/>
                      </a:cubicBezTo>
                      <a:cubicBezTo>
                        <a:pt x="151" y="622"/>
                        <a:pt x="146" y="624"/>
                        <a:pt x="141" y="62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21"/>
                <p:cNvSpPr>
                  <a:spLocks/>
                </p:cNvSpPr>
                <p:nvPr/>
              </p:nvSpPr>
              <p:spPr bwMode="auto">
                <a:xfrm>
                  <a:off x="4220635" y="3041636"/>
                  <a:ext cx="116832" cy="404031"/>
                </a:xfrm>
                <a:custGeom>
                  <a:avLst/>
                  <a:gdLst>
                    <a:gd name="T0" fmla="*/ 25 w 130"/>
                    <a:gd name="T1" fmla="*/ 449 h 449"/>
                    <a:gd name="T2" fmla="*/ 11 w 130"/>
                    <a:gd name="T3" fmla="*/ 443 h 449"/>
                    <a:gd name="T4" fmla="*/ 11 w 130"/>
                    <a:gd name="T5" fmla="*/ 414 h 449"/>
                    <a:gd name="T6" fmla="*/ 90 w 130"/>
                    <a:gd name="T7" fmla="*/ 227 h 449"/>
                    <a:gd name="T8" fmla="*/ 8 w 130"/>
                    <a:gd name="T9" fmla="*/ 37 h 449"/>
                    <a:gd name="T10" fmla="*/ 8 w 130"/>
                    <a:gd name="T11" fmla="*/ 9 h 449"/>
                    <a:gd name="T12" fmla="*/ 36 w 130"/>
                    <a:gd name="T13" fmla="*/ 8 h 449"/>
                    <a:gd name="T14" fmla="*/ 130 w 130"/>
                    <a:gd name="T15" fmla="*/ 227 h 449"/>
                    <a:gd name="T16" fmla="*/ 39 w 130"/>
                    <a:gd name="T17" fmla="*/ 443 h 449"/>
                    <a:gd name="T18" fmla="*/ 25 w 130"/>
                    <a:gd name="T19"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449">
                      <a:moveTo>
                        <a:pt x="25" y="449"/>
                      </a:moveTo>
                      <a:cubicBezTo>
                        <a:pt x="20" y="449"/>
                        <a:pt x="15" y="447"/>
                        <a:pt x="11" y="443"/>
                      </a:cubicBezTo>
                      <a:cubicBezTo>
                        <a:pt x="3" y="435"/>
                        <a:pt x="3" y="422"/>
                        <a:pt x="11" y="414"/>
                      </a:cubicBezTo>
                      <a:cubicBezTo>
                        <a:pt x="62" y="365"/>
                        <a:pt x="90" y="298"/>
                        <a:pt x="90" y="227"/>
                      </a:cubicBezTo>
                      <a:cubicBezTo>
                        <a:pt x="90" y="154"/>
                        <a:pt x="61" y="87"/>
                        <a:pt x="8" y="37"/>
                      </a:cubicBezTo>
                      <a:cubicBezTo>
                        <a:pt x="0" y="29"/>
                        <a:pt x="0" y="17"/>
                        <a:pt x="8" y="9"/>
                      </a:cubicBezTo>
                      <a:cubicBezTo>
                        <a:pt x="15" y="1"/>
                        <a:pt x="28" y="0"/>
                        <a:pt x="36" y="8"/>
                      </a:cubicBezTo>
                      <a:cubicBezTo>
                        <a:pt x="96" y="66"/>
                        <a:pt x="130" y="143"/>
                        <a:pt x="130" y="227"/>
                      </a:cubicBezTo>
                      <a:cubicBezTo>
                        <a:pt x="130" y="309"/>
                        <a:pt x="98" y="386"/>
                        <a:pt x="39" y="443"/>
                      </a:cubicBezTo>
                      <a:cubicBezTo>
                        <a:pt x="35" y="447"/>
                        <a:pt x="30" y="449"/>
                        <a:pt x="25" y="449"/>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22"/>
                <p:cNvSpPr>
                  <a:spLocks/>
                </p:cNvSpPr>
                <p:nvPr/>
              </p:nvSpPr>
              <p:spPr bwMode="auto">
                <a:xfrm>
                  <a:off x="3793036" y="3044329"/>
                  <a:ext cx="116159" cy="403021"/>
                </a:xfrm>
                <a:custGeom>
                  <a:avLst/>
                  <a:gdLst>
                    <a:gd name="T0" fmla="*/ 107 w 129"/>
                    <a:gd name="T1" fmla="*/ 448 h 448"/>
                    <a:gd name="T2" fmla="*/ 93 w 129"/>
                    <a:gd name="T3" fmla="*/ 443 h 448"/>
                    <a:gd name="T4" fmla="*/ 0 w 129"/>
                    <a:gd name="T5" fmla="*/ 224 h 448"/>
                    <a:gd name="T6" fmla="*/ 90 w 129"/>
                    <a:gd name="T7" fmla="*/ 8 h 448"/>
                    <a:gd name="T8" fmla="*/ 119 w 129"/>
                    <a:gd name="T9" fmla="*/ 8 h 448"/>
                    <a:gd name="T10" fmla="*/ 118 w 129"/>
                    <a:gd name="T11" fmla="*/ 36 h 448"/>
                    <a:gd name="T12" fmla="*/ 40 w 129"/>
                    <a:gd name="T13" fmla="*/ 224 h 448"/>
                    <a:gd name="T14" fmla="*/ 121 w 129"/>
                    <a:gd name="T15" fmla="*/ 414 h 448"/>
                    <a:gd name="T16" fmla="*/ 122 w 129"/>
                    <a:gd name="T17" fmla="*/ 442 h 448"/>
                    <a:gd name="T18" fmla="*/ 107 w 129"/>
                    <a:gd name="T19"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448">
                      <a:moveTo>
                        <a:pt x="107" y="448"/>
                      </a:moveTo>
                      <a:cubicBezTo>
                        <a:pt x="102" y="448"/>
                        <a:pt x="97" y="447"/>
                        <a:pt x="93" y="443"/>
                      </a:cubicBezTo>
                      <a:cubicBezTo>
                        <a:pt x="33" y="385"/>
                        <a:pt x="0" y="307"/>
                        <a:pt x="0" y="224"/>
                      </a:cubicBezTo>
                      <a:cubicBezTo>
                        <a:pt x="0" y="142"/>
                        <a:pt x="32" y="65"/>
                        <a:pt x="90" y="8"/>
                      </a:cubicBezTo>
                      <a:cubicBezTo>
                        <a:pt x="98" y="0"/>
                        <a:pt x="111" y="0"/>
                        <a:pt x="119" y="8"/>
                      </a:cubicBezTo>
                      <a:cubicBezTo>
                        <a:pt x="126" y="16"/>
                        <a:pt x="126" y="29"/>
                        <a:pt x="118" y="36"/>
                      </a:cubicBezTo>
                      <a:cubicBezTo>
                        <a:pt x="67" y="86"/>
                        <a:pt x="40" y="153"/>
                        <a:pt x="40" y="224"/>
                      </a:cubicBezTo>
                      <a:cubicBezTo>
                        <a:pt x="40" y="296"/>
                        <a:pt x="68" y="364"/>
                        <a:pt x="121" y="414"/>
                      </a:cubicBezTo>
                      <a:cubicBezTo>
                        <a:pt x="129" y="422"/>
                        <a:pt x="129" y="434"/>
                        <a:pt x="122" y="442"/>
                      </a:cubicBezTo>
                      <a:cubicBezTo>
                        <a:pt x="118" y="446"/>
                        <a:pt x="112" y="448"/>
                        <a:pt x="107" y="4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71" name="Straight Connector 70"/>
              <p:cNvCxnSpPr>
                <a:stCxn id="72" idx="5"/>
                <a:endCxn id="69" idx="3"/>
              </p:cNvCxnSpPr>
              <p:nvPr/>
            </p:nvCxnSpPr>
            <p:spPr>
              <a:xfrm flipH="1" flipV="1">
                <a:off x="4871805" y="3105789"/>
                <a:ext cx="211667" cy="92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3874493" y="2879539"/>
              <a:ext cx="1158756" cy="571977"/>
              <a:chOff x="4117011" y="3580504"/>
              <a:chExt cx="1158756" cy="571977"/>
            </a:xfrm>
          </p:grpSpPr>
          <p:sp>
            <p:nvSpPr>
              <p:cNvPr id="58" name="Rectangle 57"/>
              <p:cNvSpPr/>
              <p:nvPr/>
            </p:nvSpPr>
            <p:spPr bwMode="auto">
              <a:xfrm>
                <a:off x="4117011" y="3700926"/>
                <a:ext cx="756355" cy="451555"/>
              </a:xfrm>
              <a:prstGeom prst="rect">
                <a:avLst/>
              </a:prstGeom>
              <a:solidFill>
                <a:schemeClr val="tx2">
                  <a:lumMod val="60000"/>
                  <a:lumOff val="40000"/>
                </a:schemeClr>
              </a:solidFill>
              <a:ln>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UE 2</a:t>
                </a:r>
              </a:p>
            </p:txBody>
          </p:sp>
          <p:grpSp>
            <p:nvGrpSpPr>
              <p:cNvPr id="59" name="Group 58"/>
              <p:cNvGrpSpPr/>
              <p:nvPr/>
            </p:nvGrpSpPr>
            <p:grpSpPr>
              <a:xfrm>
                <a:off x="4928501" y="3580504"/>
                <a:ext cx="347266" cy="370698"/>
                <a:chOff x="3550954" y="2880360"/>
                <a:chExt cx="1027921" cy="1097280"/>
              </a:xfrm>
              <a:solidFill>
                <a:schemeClr val="tx1">
                  <a:lumMod val="95000"/>
                  <a:lumOff val="5000"/>
                </a:schemeClr>
              </a:solidFill>
            </p:grpSpPr>
            <p:sp>
              <p:nvSpPr>
                <p:cNvPr id="61" name="Freeform 15"/>
                <p:cNvSpPr>
                  <a:spLocks/>
                </p:cNvSpPr>
                <p:nvPr/>
              </p:nvSpPr>
              <p:spPr bwMode="auto">
                <a:xfrm>
                  <a:off x="3921652" y="3101903"/>
                  <a:ext cx="287198" cy="875737"/>
                </a:xfrm>
                <a:custGeom>
                  <a:avLst/>
                  <a:gdLst>
                    <a:gd name="T0" fmla="*/ 319 w 319"/>
                    <a:gd name="T1" fmla="*/ 160 h 973"/>
                    <a:gd name="T2" fmla="*/ 159 w 319"/>
                    <a:gd name="T3" fmla="*/ 0 h 973"/>
                    <a:gd name="T4" fmla="*/ 0 w 319"/>
                    <a:gd name="T5" fmla="*/ 160 h 973"/>
                    <a:gd name="T6" fmla="*/ 119 w 319"/>
                    <a:gd name="T7" fmla="*/ 314 h 973"/>
                    <a:gd name="T8" fmla="*/ 119 w 319"/>
                    <a:gd name="T9" fmla="*/ 319 h 973"/>
                    <a:gd name="T10" fmla="*/ 119 w 319"/>
                    <a:gd name="T11" fmla="*/ 933 h 973"/>
                    <a:gd name="T12" fmla="*/ 159 w 319"/>
                    <a:gd name="T13" fmla="*/ 973 h 973"/>
                    <a:gd name="T14" fmla="*/ 199 w 319"/>
                    <a:gd name="T15" fmla="*/ 933 h 973"/>
                    <a:gd name="T16" fmla="*/ 199 w 319"/>
                    <a:gd name="T17" fmla="*/ 319 h 973"/>
                    <a:gd name="T18" fmla="*/ 199 w 319"/>
                    <a:gd name="T19" fmla="*/ 314 h 973"/>
                    <a:gd name="T20" fmla="*/ 319 w 319"/>
                    <a:gd name="T21" fmla="*/ 160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973">
                      <a:moveTo>
                        <a:pt x="319" y="160"/>
                      </a:moveTo>
                      <a:cubicBezTo>
                        <a:pt x="319" y="72"/>
                        <a:pt x="247" y="0"/>
                        <a:pt x="159" y="0"/>
                      </a:cubicBezTo>
                      <a:cubicBezTo>
                        <a:pt x="71" y="0"/>
                        <a:pt x="0" y="72"/>
                        <a:pt x="0" y="160"/>
                      </a:cubicBezTo>
                      <a:cubicBezTo>
                        <a:pt x="0" y="234"/>
                        <a:pt x="51" y="297"/>
                        <a:pt x="119" y="314"/>
                      </a:cubicBezTo>
                      <a:cubicBezTo>
                        <a:pt x="119" y="316"/>
                        <a:pt x="119" y="318"/>
                        <a:pt x="119" y="319"/>
                      </a:cubicBezTo>
                      <a:cubicBezTo>
                        <a:pt x="119" y="933"/>
                        <a:pt x="119" y="933"/>
                        <a:pt x="119" y="933"/>
                      </a:cubicBezTo>
                      <a:cubicBezTo>
                        <a:pt x="119" y="955"/>
                        <a:pt x="137" y="973"/>
                        <a:pt x="159" y="973"/>
                      </a:cubicBezTo>
                      <a:cubicBezTo>
                        <a:pt x="181" y="973"/>
                        <a:pt x="199" y="955"/>
                        <a:pt x="199" y="933"/>
                      </a:cubicBezTo>
                      <a:cubicBezTo>
                        <a:pt x="199" y="319"/>
                        <a:pt x="199" y="319"/>
                        <a:pt x="199" y="319"/>
                      </a:cubicBezTo>
                      <a:cubicBezTo>
                        <a:pt x="199" y="318"/>
                        <a:pt x="199" y="316"/>
                        <a:pt x="199" y="314"/>
                      </a:cubicBezTo>
                      <a:cubicBezTo>
                        <a:pt x="268" y="297"/>
                        <a:pt x="319" y="234"/>
                        <a:pt x="319" y="1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a:spLocks noChangeArrowheads="1"/>
                </p:cNvSpPr>
                <p:nvPr/>
              </p:nvSpPr>
              <p:spPr bwMode="auto">
                <a:xfrm>
                  <a:off x="4008182" y="3189107"/>
                  <a:ext cx="113465" cy="113465"/>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7"/>
                <p:cNvSpPr>
                  <a:spLocks/>
                </p:cNvSpPr>
                <p:nvPr/>
              </p:nvSpPr>
              <p:spPr bwMode="auto">
                <a:xfrm>
                  <a:off x="4400765" y="2880360"/>
                  <a:ext cx="178110" cy="726582"/>
                </a:xfrm>
                <a:custGeom>
                  <a:avLst/>
                  <a:gdLst>
                    <a:gd name="T0" fmla="*/ 25 w 198"/>
                    <a:gd name="T1" fmla="*/ 807 h 807"/>
                    <a:gd name="T2" fmla="*/ 11 w 198"/>
                    <a:gd name="T3" fmla="*/ 801 h 807"/>
                    <a:gd name="T4" fmla="*/ 10 w 198"/>
                    <a:gd name="T5" fmla="*/ 773 h 807"/>
                    <a:gd name="T6" fmla="*/ 158 w 198"/>
                    <a:gd name="T7" fmla="*/ 406 h 807"/>
                    <a:gd name="T8" fmla="*/ 8 w 198"/>
                    <a:gd name="T9" fmla="*/ 36 h 807"/>
                    <a:gd name="T10" fmla="*/ 8 w 198"/>
                    <a:gd name="T11" fmla="*/ 8 h 807"/>
                    <a:gd name="T12" fmla="*/ 37 w 198"/>
                    <a:gd name="T13" fmla="*/ 8 h 807"/>
                    <a:gd name="T14" fmla="*/ 198 w 198"/>
                    <a:gd name="T15" fmla="*/ 406 h 807"/>
                    <a:gd name="T16" fmla="*/ 39 w 198"/>
                    <a:gd name="T17" fmla="*/ 801 h 807"/>
                    <a:gd name="T18" fmla="*/ 25 w 198"/>
                    <a:gd name="T19" fmla="*/ 80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07">
                      <a:moveTo>
                        <a:pt x="25" y="807"/>
                      </a:moveTo>
                      <a:cubicBezTo>
                        <a:pt x="20" y="807"/>
                        <a:pt x="15" y="805"/>
                        <a:pt x="11" y="801"/>
                      </a:cubicBezTo>
                      <a:cubicBezTo>
                        <a:pt x="3" y="794"/>
                        <a:pt x="3" y="781"/>
                        <a:pt x="10" y="773"/>
                      </a:cubicBezTo>
                      <a:cubicBezTo>
                        <a:pt x="106" y="674"/>
                        <a:pt x="158" y="543"/>
                        <a:pt x="158" y="406"/>
                      </a:cubicBezTo>
                      <a:cubicBezTo>
                        <a:pt x="158" y="267"/>
                        <a:pt x="105" y="136"/>
                        <a:pt x="8" y="36"/>
                      </a:cubicBezTo>
                      <a:cubicBezTo>
                        <a:pt x="0" y="28"/>
                        <a:pt x="0" y="16"/>
                        <a:pt x="8" y="8"/>
                      </a:cubicBezTo>
                      <a:cubicBezTo>
                        <a:pt x="16" y="0"/>
                        <a:pt x="29" y="0"/>
                        <a:pt x="37" y="8"/>
                      </a:cubicBezTo>
                      <a:cubicBezTo>
                        <a:pt x="141" y="115"/>
                        <a:pt x="198" y="257"/>
                        <a:pt x="198" y="406"/>
                      </a:cubicBezTo>
                      <a:cubicBezTo>
                        <a:pt x="198" y="554"/>
                        <a:pt x="142" y="694"/>
                        <a:pt x="39" y="801"/>
                      </a:cubicBezTo>
                      <a:cubicBezTo>
                        <a:pt x="35" y="805"/>
                        <a:pt x="30" y="807"/>
                        <a:pt x="25" y="80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reeform 18"/>
                <p:cNvSpPr>
                  <a:spLocks/>
                </p:cNvSpPr>
                <p:nvPr/>
              </p:nvSpPr>
              <p:spPr bwMode="auto">
                <a:xfrm>
                  <a:off x="4308848" y="2963186"/>
                  <a:ext cx="146798" cy="560929"/>
                </a:xfrm>
                <a:custGeom>
                  <a:avLst/>
                  <a:gdLst>
                    <a:gd name="T0" fmla="*/ 25 w 163"/>
                    <a:gd name="T1" fmla="*/ 623 h 623"/>
                    <a:gd name="T2" fmla="*/ 11 w 163"/>
                    <a:gd name="T3" fmla="*/ 618 h 623"/>
                    <a:gd name="T4" fmla="*/ 11 w 163"/>
                    <a:gd name="T5" fmla="*/ 589 h 623"/>
                    <a:gd name="T6" fmla="*/ 123 w 163"/>
                    <a:gd name="T7" fmla="*/ 314 h 623"/>
                    <a:gd name="T8" fmla="*/ 8 w 163"/>
                    <a:gd name="T9" fmla="*/ 36 h 623"/>
                    <a:gd name="T10" fmla="*/ 8 w 163"/>
                    <a:gd name="T11" fmla="*/ 8 h 623"/>
                    <a:gd name="T12" fmla="*/ 36 w 163"/>
                    <a:gd name="T13" fmla="*/ 8 h 623"/>
                    <a:gd name="T14" fmla="*/ 163 w 163"/>
                    <a:gd name="T15" fmla="*/ 314 h 623"/>
                    <a:gd name="T16" fmla="*/ 39 w 163"/>
                    <a:gd name="T17" fmla="*/ 617 h 623"/>
                    <a:gd name="T18" fmla="*/ 25 w 163"/>
                    <a:gd name="T19" fmla="*/ 62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23">
                      <a:moveTo>
                        <a:pt x="25" y="623"/>
                      </a:moveTo>
                      <a:cubicBezTo>
                        <a:pt x="20" y="623"/>
                        <a:pt x="15" y="621"/>
                        <a:pt x="11" y="618"/>
                      </a:cubicBezTo>
                      <a:cubicBezTo>
                        <a:pt x="3" y="610"/>
                        <a:pt x="3" y="597"/>
                        <a:pt x="11" y="589"/>
                      </a:cubicBezTo>
                      <a:cubicBezTo>
                        <a:pt x="83" y="515"/>
                        <a:pt x="123" y="418"/>
                        <a:pt x="123" y="314"/>
                      </a:cubicBezTo>
                      <a:cubicBezTo>
                        <a:pt x="123" y="209"/>
                        <a:pt x="82" y="110"/>
                        <a:pt x="8" y="36"/>
                      </a:cubicBezTo>
                      <a:cubicBezTo>
                        <a:pt x="0" y="28"/>
                        <a:pt x="0" y="15"/>
                        <a:pt x="8" y="8"/>
                      </a:cubicBezTo>
                      <a:cubicBezTo>
                        <a:pt x="16" y="0"/>
                        <a:pt x="28" y="0"/>
                        <a:pt x="36" y="8"/>
                      </a:cubicBezTo>
                      <a:cubicBezTo>
                        <a:pt x="118" y="89"/>
                        <a:pt x="163" y="198"/>
                        <a:pt x="163" y="314"/>
                      </a:cubicBezTo>
                      <a:cubicBezTo>
                        <a:pt x="163" y="428"/>
                        <a:pt x="119" y="536"/>
                        <a:pt x="39" y="617"/>
                      </a:cubicBezTo>
                      <a:cubicBezTo>
                        <a:pt x="35" y="621"/>
                        <a:pt x="30" y="623"/>
                        <a:pt x="25" y="62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reeform 19"/>
                <p:cNvSpPr>
                  <a:spLocks/>
                </p:cNvSpPr>
                <p:nvPr/>
              </p:nvSpPr>
              <p:spPr bwMode="auto">
                <a:xfrm>
                  <a:off x="3550954" y="2883054"/>
                  <a:ext cx="178110" cy="726582"/>
                </a:xfrm>
                <a:custGeom>
                  <a:avLst/>
                  <a:gdLst>
                    <a:gd name="T0" fmla="*/ 176 w 198"/>
                    <a:gd name="T1" fmla="*/ 807 h 807"/>
                    <a:gd name="T2" fmla="*/ 162 w 198"/>
                    <a:gd name="T3" fmla="*/ 801 h 807"/>
                    <a:gd name="T4" fmla="*/ 0 w 198"/>
                    <a:gd name="T5" fmla="*/ 403 h 807"/>
                    <a:gd name="T6" fmla="*/ 159 w 198"/>
                    <a:gd name="T7" fmla="*/ 8 h 807"/>
                    <a:gd name="T8" fmla="*/ 187 w 198"/>
                    <a:gd name="T9" fmla="*/ 8 h 807"/>
                    <a:gd name="T10" fmla="*/ 188 w 198"/>
                    <a:gd name="T11" fmla="*/ 36 h 807"/>
                    <a:gd name="T12" fmla="*/ 40 w 198"/>
                    <a:gd name="T13" fmla="*/ 403 h 807"/>
                    <a:gd name="T14" fmla="*/ 190 w 198"/>
                    <a:gd name="T15" fmla="*/ 773 h 807"/>
                    <a:gd name="T16" fmla="*/ 190 w 198"/>
                    <a:gd name="T17" fmla="*/ 801 h 807"/>
                    <a:gd name="T18" fmla="*/ 176 w 198"/>
                    <a:gd name="T19" fmla="*/ 80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07">
                      <a:moveTo>
                        <a:pt x="176" y="807"/>
                      </a:moveTo>
                      <a:cubicBezTo>
                        <a:pt x="171" y="807"/>
                        <a:pt x="166" y="805"/>
                        <a:pt x="162" y="801"/>
                      </a:cubicBezTo>
                      <a:cubicBezTo>
                        <a:pt x="58" y="693"/>
                        <a:pt x="0" y="552"/>
                        <a:pt x="0" y="403"/>
                      </a:cubicBezTo>
                      <a:cubicBezTo>
                        <a:pt x="0" y="255"/>
                        <a:pt x="57" y="115"/>
                        <a:pt x="159" y="8"/>
                      </a:cubicBezTo>
                      <a:cubicBezTo>
                        <a:pt x="167" y="0"/>
                        <a:pt x="179" y="0"/>
                        <a:pt x="187" y="8"/>
                      </a:cubicBezTo>
                      <a:cubicBezTo>
                        <a:pt x="195" y="15"/>
                        <a:pt x="195" y="28"/>
                        <a:pt x="188" y="36"/>
                      </a:cubicBezTo>
                      <a:cubicBezTo>
                        <a:pt x="93" y="135"/>
                        <a:pt x="40" y="265"/>
                        <a:pt x="40" y="403"/>
                      </a:cubicBezTo>
                      <a:cubicBezTo>
                        <a:pt x="40" y="542"/>
                        <a:pt x="94" y="673"/>
                        <a:pt x="190" y="773"/>
                      </a:cubicBezTo>
                      <a:cubicBezTo>
                        <a:pt x="198" y="781"/>
                        <a:pt x="198" y="793"/>
                        <a:pt x="190" y="801"/>
                      </a:cubicBezTo>
                      <a:cubicBezTo>
                        <a:pt x="186" y="805"/>
                        <a:pt x="181" y="807"/>
                        <a:pt x="176" y="80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20"/>
                <p:cNvSpPr>
                  <a:spLocks/>
                </p:cNvSpPr>
                <p:nvPr/>
              </p:nvSpPr>
              <p:spPr bwMode="auto">
                <a:xfrm>
                  <a:off x="3674183" y="2964870"/>
                  <a:ext cx="146798" cy="561939"/>
                </a:xfrm>
                <a:custGeom>
                  <a:avLst/>
                  <a:gdLst>
                    <a:gd name="T0" fmla="*/ 141 w 163"/>
                    <a:gd name="T1" fmla="*/ 624 h 624"/>
                    <a:gd name="T2" fmla="*/ 127 w 163"/>
                    <a:gd name="T3" fmla="*/ 618 h 624"/>
                    <a:gd name="T4" fmla="*/ 0 w 163"/>
                    <a:gd name="T5" fmla="*/ 312 h 624"/>
                    <a:gd name="T6" fmla="*/ 124 w 163"/>
                    <a:gd name="T7" fmla="*/ 9 h 624"/>
                    <a:gd name="T8" fmla="*/ 152 w 163"/>
                    <a:gd name="T9" fmla="*/ 8 h 624"/>
                    <a:gd name="T10" fmla="*/ 153 w 163"/>
                    <a:gd name="T11" fmla="*/ 36 h 624"/>
                    <a:gd name="T12" fmla="*/ 40 w 163"/>
                    <a:gd name="T13" fmla="*/ 312 h 624"/>
                    <a:gd name="T14" fmla="*/ 155 w 163"/>
                    <a:gd name="T15" fmla="*/ 590 h 624"/>
                    <a:gd name="T16" fmla="*/ 155 w 163"/>
                    <a:gd name="T17" fmla="*/ 618 h 624"/>
                    <a:gd name="T18" fmla="*/ 141 w 163"/>
                    <a:gd name="T19"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24">
                      <a:moveTo>
                        <a:pt x="141" y="624"/>
                      </a:moveTo>
                      <a:cubicBezTo>
                        <a:pt x="136" y="624"/>
                        <a:pt x="131" y="622"/>
                        <a:pt x="127" y="618"/>
                      </a:cubicBezTo>
                      <a:cubicBezTo>
                        <a:pt x="45" y="536"/>
                        <a:pt x="0" y="428"/>
                        <a:pt x="0" y="312"/>
                      </a:cubicBezTo>
                      <a:cubicBezTo>
                        <a:pt x="0" y="198"/>
                        <a:pt x="44" y="90"/>
                        <a:pt x="124" y="9"/>
                      </a:cubicBezTo>
                      <a:cubicBezTo>
                        <a:pt x="132" y="1"/>
                        <a:pt x="145" y="0"/>
                        <a:pt x="152" y="8"/>
                      </a:cubicBezTo>
                      <a:cubicBezTo>
                        <a:pt x="160" y="16"/>
                        <a:pt x="160" y="29"/>
                        <a:pt x="153" y="36"/>
                      </a:cubicBezTo>
                      <a:cubicBezTo>
                        <a:pt x="80" y="111"/>
                        <a:pt x="40" y="208"/>
                        <a:pt x="40" y="312"/>
                      </a:cubicBezTo>
                      <a:cubicBezTo>
                        <a:pt x="40" y="417"/>
                        <a:pt x="81" y="516"/>
                        <a:pt x="155" y="590"/>
                      </a:cubicBezTo>
                      <a:cubicBezTo>
                        <a:pt x="163" y="598"/>
                        <a:pt x="163" y="611"/>
                        <a:pt x="155" y="618"/>
                      </a:cubicBezTo>
                      <a:cubicBezTo>
                        <a:pt x="151" y="622"/>
                        <a:pt x="146" y="624"/>
                        <a:pt x="141" y="62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21"/>
                <p:cNvSpPr>
                  <a:spLocks/>
                </p:cNvSpPr>
                <p:nvPr/>
              </p:nvSpPr>
              <p:spPr bwMode="auto">
                <a:xfrm>
                  <a:off x="4220635" y="3041636"/>
                  <a:ext cx="116832" cy="404031"/>
                </a:xfrm>
                <a:custGeom>
                  <a:avLst/>
                  <a:gdLst>
                    <a:gd name="T0" fmla="*/ 25 w 130"/>
                    <a:gd name="T1" fmla="*/ 449 h 449"/>
                    <a:gd name="T2" fmla="*/ 11 w 130"/>
                    <a:gd name="T3" fmla="*/ 443 h 449"/>
                    <a:gd name="T4" fmla="*/ 11 w 130"/>
                    <a:gd name="T5" fmla="*/ 414 h 449"/>
                    <a:gd name="T6" fmla="*/ 90 w 130"/>
                    <a:gd name="T7" fmla="*/ 227 h 449"/>
                    <a:gd name="T8" fmla="*/ 8 w 130"/>
                    <a:gd name="T9" fmla="*/ 37 h 449"/>
                    <a:gd name="T10" fmla="*/ 8 w 130"/>
                    <a:gd name="T11" fmla="*/ 9 h 449"/>
                    <a:gd name="T12" fmla="*/ 36 w 130"/>
                    <a:gd name="T13" fmla="*/ 8 h 449"/>
                    <a:gd name="T14" fmla="*/ 130 w 130"/>
                    <a:gd name="T15" fmla="*/ 227 h 449"/>
                    <a:gd name="T16" fmla="*/ 39 w 130"/>
                    <a:gd name="T17" fmla="*/ 443 h 449"/>
                    <a:gd name="T18" fmla="*/ 25 w 130"/>
                    <a:gd name="T19"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449">
                      <a:moveTo>
                        <a:pt x="25" y="449"/>
                      </a:moveTo>
                      <a:cubicBezTo>
                        <a:pt x="20" y="449"/>
                        <a:pt x="15" y="447"/>
                        <a:pt x="11" y="443"/>
                      </a:cubicBezTo>
                      <a:cubicBezTo>
                        <a:pt x="3" y="435"/>
                        <a:pt x="3" y="422"/>
                        <a:pt x="11" y="414"/>
                      </a:cubicBezTo>
                      <a:cubicBezTo>
                        <a:pt x="62" y="365"/>
                        <a:pt x="90" y="298"/>
                        <a:pt x="90" y="227"/>
                      </a:cubicBezTo>
                      <a:cubicBezTo>
                        <a:pt x="90" y="154"/>
                        <a:pt x="61" y="87"/>
                        <a:pt x="8" y="37"/>
                      </a:cubicBezTo>
                      <a:cubicBezTo>
                        <a:pt x="0" y="29"/>
                        <a:pt x="0" y="17"/>
                        <a:pt x="8" y="9"/>
                      </a:cubicBezTo>
                      <a:cubicBezTo>
                        <a:pt x="15" y="1"/>
                        <a:pt x="28" y="0"/>
                        <a:pt x="36" y="8"/>
                      </a:cubicBezTo>
                      <a:cubicBezTo>
                        <a:pt x="96" y="66"/>
                        <a:pt x="130" y="143"/>
                        <a:pt x="130" y="227"/>
                      </a:cubicBezTo>
                      <a:cubicBezTo>
                        <a:pt x="130" y="309"/>
                        <a:pt x="98" y="386"/>
                        <a:pt x="39" y="443"/>
                      </a:cubicBezTo>
                      <a:cubicBezTo>
                        <a:pt x="35" y="447"/>
                        <a:pt x="30" y="449"/>
                        <a:pt x="25" y="449"/>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22"/>
                <p:cNvSpPr>
                  <a:spLocks/>
                </p:cNvSpPr>
                <p:nvPr/>
              </p:nvSpPr>
              <p:spPr bwMode="auto">
                <a:xfrm>
                  <a:off x="3793036" y="3044329"/>
                  <a:ext cx="116159" cy="403021"/>
                </a:xfrm>
                <a:custGeom>
                  <a:avLst/>
                  <a:gdLst>
                    <a:gd name="T0" fmla="*/ 107 w 129"/>
                    <a:gd name="T1" fmla="*/ 448 h 448"/>
                    <a:gd name="T2" fmla="*/ 93 w 129"/>
                    <a:gd name="T3" fmla="*/ 443 h 448"/>
                    <a:gd name="T4" fmla="*/ 0 w 129"/>
                    <a:gd name="T5" fmla="*/ 224 h 448"/>
                    <a:gd name="T6" fmla="*/ 90 w 129"/>
                    <a:gd name="T7" fmla="*/ 8 h 448"/>
                    <a:gd name="T8" fmla="*/ 119 w 129"/>
                    <a:gd name="T9" fmla="*/ 8 h 448"/>
                    <a:gd name="T10" fmla="*/ 118 w 129"/>
                    <a:gd name="T11" fmla="*/ 36 h 448"/>
                    <a:gd name="T12" fmla="*/ 40 w 129"/>
                    <a:gd name="T13" fmla="*/ 224 h 448"/>
                    <a:gd name="T14" fmla="*/ 121 w 129"/>
                    <a:gd name="T15" fmla="*/ 414 h 448"/>
                    <a:gd name="T16" fmla="*/ 122 w 129"/>
                    <a:gd name="T17" fmla="*/ 442 h 448"/>
                    <a:gd name="T18" fmla="*/ 107 w 129"/>
                    <a:gd name="T19"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448">
                      <a:moveTo>
                        <a:pt x="107" y="448"/>
                      </a:moveTo>
                      <a:cubicBezTo>
                        <a:pt x="102" y="448"/>
                        <a:pt x="97" y="447"/>
                        <a:pt x="93" y="443"/>
                      </a:cubicBezTo>
                      <a:cubicBezTo>
                        <a:pt x="33" y="385"/>
                        <a:pt x="0" y="307"/>
                        <a:pt x="0" y="224"/>
                      </a:cubicBezTo>
                      <a:cubicBezTo>
                        <a:pt x="0" y="142"/>
                        <a:pt x="32" y="65"/>
                        <a:pt x="90" y="8"/>
                      </a:cubicBezTo>
                      <a:cubicBezTo>
                        <a:pt x="98" y="0"/>
                        <a:pt x="111" y="0"/>
                        <a:pt x="119" y="8"/>
                      </a:cubicBezTo>
                      <a:cubicBezTo>
                        <a:pt x="126" y="16"/>
                        <a:pt x="126" y="29"/>
                        <a:pt x="118" y="36"/>
                      </a:cubicBezTo>
                      <a:cubicBezTo>
                        <a:pt x="67" y="86"/>
                        <a:pt x="40" y="153"/>
                        <a:pt x="40" y="224"/>
                      </a:cubicBezTo>
                      <a:cubicBezTo>
                        <a:pt x="40" y="296"/>
                        <a:pt x="68" y="364"/>
                        <a:pt x="121" y="414"/>
                      </a:cubicBezTo>
                      <a:cubicBezTo>
                        <a:pt x="129" y="422"/>
                        <a:pt x="129" y="434"/>
                        <a:pt x="122" y="442"/>
                      </a:cubicBezTo>
                      <a:cubicBezTo>
                        <a:pt x="118" y="446"/>
                        <a:pt x="112" y="448"/>
                        <a:pt x="107" y="4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0" name="Straight Connector 59"/>
              <p:cNvCxnSpPr>
                <a:stCxn id="61" idx="5"/>
              </p:cNvCxnSpPr>
              <p:nvPr/>
            </p:nvCxnSpPr>
            <p:spPr>
              <a:xfrm flipH="1" flipV="1">
                <a:off x="4878262" y="3938113"/>
                <a:ext cx="211667" cy="92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2" name="Rectangle 41"/>
            <p:cNvSpPr/>
            <p:nvPr/>
          </p:nvSpPr>
          <p:spPr bwMode="auto">
            <a:xfrm>
              <a:off x="5892080" y="2443620"/>
              <a:ext cx="963735" cy="528381"/>
            </a:xfrm>
            <a:prstGeom prst="rect">
              <a:avLst/>
            </a:prstGeom>
            <a:solidFill>
              <a:schemeClr val="tx2">
                <a:lumMod val="60000"/>
                <a:lumOff val="40000"/>
              </a:schemeClr>
            </a:solidFill>
            <a:ln>
              <a:no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err="1"/>
                <a:t>gNB</a:t>
              </a:r>
              <a:endParaRPr lang="en-US" dirty="0"/>
            </a:p>
          </p:txBody>
        </p:sp>
        <p:cxnSp>
          <p:nvCxnSpPr>
            <p:cNvPr id="43" name="Straight Arrow Connector 42"/>
            <p:cNvCxnSpPr>
              <a:stCxn id="42" idx="3"/>
              <a:endCxn id="15" idx="1"/>
            </p:cNvCxnSpPr>
            <p:nvPr/>
          </p:nvCxnSpPr>
          <p:spPr>
            <a:xfrm flipV="1">
              <a:off x="6855815" y="2704530"/>
              <a:ext cx="463938" cy="3281"/>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5499576" y="2362762"/>
              <a:ext cx="347266" cy="370698"/>
              <a:chOff x="3550954" y="2880360"/>
              <a:chExt cx="1027921" cy="1097280"/>
            </a:xfrm>
            <a:solidFill>
              <a:schemeClr val="tx1">
                <a:lumMod val="95000"/>
                <a:lumOff val="5000"/>
              </a:schemeClr>
            </a:solidFill>
          </p:grpSpPr>
          <p:sp>
            <p:nvSpPr>
              <p:cNvPr id="50" name="Freeform 15"/>
              <p:cNvSpPr>
                <a:spLocks/>
              </p:cNvSpPr>
              <p:nvPr/>
            </p:nvSpPr>
            <p:spPr bwMode="auto">
              <a:xfrm>
                <a:off x="3921652" y="3101904"/>
                <a:ext cx="287198" cy="875736"/>
              </a:xfrm>
              <a:custGeom>
                <a:avLst/>
                <a:gdLst>
                  <a:gd name="T0" fmla="*/ 319 w 319"/>
                  <a:gd name="T1" fmla="*/ 160 h 973"/>
                  <a:gd name="T2" fmla="*/ 159 w 319"/>
                  <a:gd name="T3" fmla="*/ 0 h 973"/>
                  <a:gd name="T4" fmla="*/ 0 w 319"/>
                  <a:gd name="T5" fmla="*/ 160 h 973"/>
                  <a:gd name="T6" fmla="*/ 119 w 319"/>
                  <a:gd name="T7" fmla="*/ 314 h 973"/>
                  <a:gd name="T8" fmla="*/ 119 w 319"/>
                  <a:gd name="T9" fmla="*/ 319 h 973"/>
                  <a:gd name="T10" fmla="*/ 119 w 319"/>
                  <a:gd name="T11" fmla="*/ 933 h 973"/>
                  <a:gd name="T12" fmla="*/ 159 w 319"/>
                  <a:gd name="T13" fmla="*/ 973 h 973"/>
                  <a:gd name="T14" fmla="*/ 199 w 319"/>
                  <a:gd name="T15" fmla="*/ 933 h 973"/>
                  <a:gd name="T16" fmla="*/ 199 w 319"/>
                  <a:gd name="T17" fmla="*/ 319 h 973"/>
                  <a:gd name="T18" fmla="*/ 199 w 319"/>
                  <a:gd name="T19" fmla="*/ 314 h 973"/>
                  <a:gd name="T20" fmla="*/ 319 w 319"/>
                  <a:gd name="T21" fmla="*/ 160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973">
                    <a:moveTo>
                      <a:pt x="319" y="160"/>
                    </a:moveTo>
                    <a:cubicBezTo>
                      <a:pt x="319" y="72"/>
                      <a:pt x="247" y="0"/>
                      <a:pt x="159" y="0"/>
                    </a:cubicBezTo>
                    <a:cubicBezTo>
                      <a:pt x="71" y="0"/>
                      <a:pt x="0" y="72"/>
                      <a:pt x="0" y="160"/>
                    </a:cubicBezTo>
                    <a:cubicBezTo>
                      <a:pt x="0" y="234"/>
                      <a:pt x="51" y="297"/>
                      <a:pt x="119" y="314"/>
                    </a:cubicBezTo>
                    <a:cubicBezTo>
                      <a:pt x="119" y="316"/>
                      <a:pt x="119" y="318"/>
                      <a:pt x="119" y="319"/>
                    </a:cubicBezTo>
                    <a:cubicBezTo>
                      <a:pt x="119" y="933"/>
                      <a:pt x="119" y="933"/>
                      <a:pt x="119" y="933"/>
                    </a:cubicBezTo>
                    <a:cubicBezTo>
                      <a:pt x="119" y="955"/>
                      <a:pt x="137" y="973"/>
                      <a:pt x="159" y="973"/>
                    </a:cubicBezTo>
                    <a:cubicBezTo>
                      <a:pt x="181" y="973"/>
                      <a:pt x="199" y="955"/>
                      <a:pt x="199" y="933"/>
                    </a:cubicBezTo>
                    <a:cubicBezTo>
                      <a:pt x="199" y="319"/>
                      <a:pt x="199" y="319"/>
                      <a:pt x="199" y="319"/>
                    </a:cubicBezTo>
                    <a:cubicBezTo>
                      <a:pt x="199" y="318"/>
                      <a:pt x="199" y="316"/>
                      <a:pt x="199" y="314"/>
                    </a:cubicBezTo>
                    <a:cubicBezTo>
                      <a:pt x="268" y="297"/>
                      <a:pt x="319" y="234"/>
                      <a:pt x="319" y="1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a:spLocks noChangeArrowheads="1"/>
              </p:cNvSpPr>
              <p:nvPr/>
            </p:nvSpPr>
            <p:spPr bwMode="auto">
              <a:xfrm>
                <a:off x="4008182" y="3189107"/>
                <a:ext cx="113465" cy="113465"/>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7"/>
              <p:cNvSpPr>
                <a:spLocks/>
              </p:cNvSpPr>
              <p:nvPr/>
            </p:nvSpPr>
            <p:spPr bwMode="auto">
              <a:xfrm>
                <a:off x="4400765" y="2880360"/>
                <a:ext cx="178110" cy="726582"/>
              </a:xfrm>
              <a:custGeom>
                <a:avLst/>
                <a:gdLst>
                  <a:gd name="T0" fmla="*/ 25 w 198"/>
                  <a:gd name="T1" fmla="*/ 807 h 807"/>
                  <a:gd name="T2" fmla="*/ 11 w 198"/>
                  <a:gd name="T3" fmla="*/ 801 h 807"/>
                  <a:gd name="T4" fmla="*/ 10 w 198"/>
                  <a:gd name="T5" fmla="*/ 773 h 807"/>
                  <a:gd name="T6" fmla="*/ 158 w 198"/>
                  <a:gd name="T7" fmla="*/ 406 h 807"/>
                  <a:gd name="T8" fmla="*/ 8 w 198"/>
                  <a:gd name="T9" fmla="*/ 36 h 807"/>
                  <a:gd name="T10" fmla="*/ 8 w 198"/>
                  <a:gd name="T11" fmla="*/ 8 h 807"/>
                  <a:gd name="T12" fmla="*/ 37 w 198"/>
                  <a:gd name="T13" fmla="*/ 8 h 807"/>
                  <a:gd name="T14" fmla="*/ 198 w 198"/>
                  <a:gd name="T15" fmla="*/ 406 h 807"/>
                  <a:gd name="T16" fmla="*/ 39 w 198"/>
                  <a:gd name="T17" fmla="*/ 801 h 807"/>
                  <a:gd name="T18" fmla="*/ 25 w 198"/>
                  <a:gd name="T19" fmla="*/ 80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07">
                    <a:moveTo>
                      <a:pt x="25" y="807"/>
                    </a:moveTo>
                    <a:cubicBezTo>
                      <a:pt x="20" y="807"/>
                      <a:pt x="15" y="805"/>
                      <a:pt x="11" y="801"/>
                    </a:cubicBezTo>
                    <a:cubicBezTo>
                      <a:pt x="3" y="794"/>
                      <a:pt x="3" y="781"/>
                      <a:pt x="10" y="773"/>
                    </a:cubicBezTo>
                    <a:cubicBezTo>
                      <a:pt x="106" y="674"/>
                      <a:pt x="158" y="543"/>
                      <a:pt x="158" y="406"/>
                    </a:cubicBezTo>
                    <a:cubicBezTo>
                      <a:pt x="158" y="267"/>
                      <a:pt x="105" y="136"/>
                      <a:pt x="8" y="36"/>
                    </a:cubicBezTo>
                    <a:cubicBezTo>
                      <a:pt x="0" y="28"/>
                      <a:pt x="0" y="16"/>
                      <a:pt x="8" y="8"/>
                    </a:cubicBezTo>
                    <a:cubicBezTo>
                      <a:pt x="16" y="0"/>
                      <a:pt x="29" y="0"/>
                      <a:pt x="37" y="8"/>
                    </a:cubicBezTo>
                    <a:cubicBezTo>
                      <a:pt x="141" y="115"/>
                      <a:pt x="198" y="257"/>
                      <a:pt x="198" y="406"/>
                    </a:cubicBezTo>
                    <a:cubicBezTo>
                      <a:pt x="198" y="554"/>
                      <a:pt x="142" y="694"/>
                      <a:pt x="39" y="801"/>
                    </a:cubicBezTo>
                    <a:cubicBezTo>
                      <a:pt x="35" y="805"/>
                      <a:pt x="30" y="807"/>
                      <a:pt x="25" y="80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18"/>
              <p:cNvSpPr>
                <a:spLocks/>
              </p:cNvSpPr>
              <p:nvPr/>
            </p:nvSpPr>
            <p:spPr bwMode="auto">
              <a:xfrm>
                <a:off x="4308848" y="2963186"/>
                <a:ext cx="146798" cy="560929"/>
              </a:xfrm>
              <a:custGeom>
                <a:avLst/>
                <a:gdLst>
                  <a:gd name="T0" fmla="*/ 25 w 163"/>
                  <a:gd name="T1" fmla="*/ 623 h 623"/>
                  <a:gd name="T2" fmla="*/ 11 w 163"/>
                  <a:gd name="T3" fmla="*/ 618 h 623"/>
                  <a:gd name="T4" fmla="*/ 11 w 163"/>
                  <a:gd name="T5" fmla="*/ 589 h 623"/>
                  <a:gd name="T6" fmla="*/ 123 w 163"/>
                  <a:gd name="T7" fmla="*/ 314 h 623"/>
                  <a:gd name="T8" fmla="*/ 8 w 163"/>
                  <a:gd name="T9" fmla="*/ 36 h 623"/>
                  <a:gd name="T10" fmla="*/ 8 w 163"/>
                  <a:gd name="T11" fmla="*/ 8 h 623"/>
                  <a:gd name="T12" fmla="*/ 36 w 163"/>
                  <a:gd name="T13" fmla="*/ 8 h 623"/>
                  <a:gd name="T14" fmla="*/ 163 w 163"/>
                  <a:gd name="T15" fmla="*/ 314 h 623"/>
                  <a:gd name="T16" fmla="*/ 39 w 163"/>
                  <a:gd name="T17" fmla="*/ 617 h 623"/>
                  <a:gd name="T18" fmla="*/ 25 w 163"/>
                  <a:gd name="T19" fmla="*/ 62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23">
                    <a:moveTo>
                      <a:pt x="25" y="623"/>
                    </a:moveTo>
                    <a:cubicBezTo>
                      <a:pt x="20" y="623"/>
                      <a:pt x="15" y="621"/>
                      <a:pt x="11" y="618"/>
                    </a:cubicBezTo>
                    <a:cubicBezTo>
                      <a:pt x="3" y="610"/>
                      <a:pt x="3" y="597"/>
                      <a:pt x="11" y="589"/>
                    </a:cubicBezTo>
                    <a:cubicBezTo>
                      <a:pt x="83" y="515"/>
                      <a:pt x="123" y="418"/>
                      <a:pt x="123" y="314"/>
                    </a:cubicBezTo>
                    <a:cubicBezTo>
                      <a:pt x="123" y="209"/>
                      <a:pt x="82" y="110"/>
                      <a:pt x="8" y="36"/>
                    </a:cubicBezTo>
                    <a:cubicBezTo>
                      <a:pt x="0" y="28"/>
                      <a:pt x="0" y="15"/>
                      <a:pt x="8" y="8"/>
                    </a:cubicBezTo>
                    <a:cubicBezTo>
                      <a:pt x="16" y="0"/>
                      <a:pt x="28" y="0"/>
                      <a:pt x="36" y="8"/>
                    </a:cubicBezTo>
                    <a:cubicBezTo>
                      <a:pt x="118" y="89"/>
                      <a:pt x="163" y="198"/>
                      <a:pt x="163" y="314"/>
                    </a:cubicBezTo>
                    <a:cubicBezTo>
                      <a:pt x="163" y="428"/>
                      <a:pt x="119" y="536"/>
                      <a:pt x="39" y="617"/>
                    </a:cubicBezTo>
                    <a:cubicBezTo>
                      <a:pt x="35" y="621"/>
                      <a:pt x="30" y="623"/>
                      <a:pt x="25" y="62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19"/>
              <p:cNvSpPr>
                <a:spLocks/>
              </p:cNvSpPr>
              <p:nvPr/>
            </p:nvSpPr>
            <p:spPr bwMode="auto">
              <a:xfrm>
                <a:off x="3550954" y="2883054"/>
                <a:ext cx="178110" cy="726582"/>
              </a:xfrm>
              <a:custGeom>
                <a:avLst/>
                <a:gdLst>
                  <a:gd name="T0" fmla="*/ 176 w 198"/>
                  <a:gd name="T1" fmla="*/ 807 h 807"/>
                  <a:gd name="T2" fmla="*/ 162 w 198"/>
                  <a:gd name="T3" fmla="*/ 801 h 807"/>
                  <a:gd name="T4" fmla="*/ 0 w 198"/>
                  <a:gd name="T5" fmla="*/ 403 h 807"/>
                  <a:gd name="T6" fmla="*/ 159 w 198"/>
                  <a:gd name="T7" fmla="*/ 8 h 807"/>
                  <a:gd name="T8" fmla="*/ 187 w 198"/>
                  <a:gd name="T9" fmla="*/ 8 h 807"/>
                  <a:gd name="T10" fmla="*/ 188 w 198"/>
                  <a:gd name="T11" fmla="*/ 36 h 807"/>
                  <a:gd name="T12" fmla="*/ 40 w 198"/>
                  <a:gd name="T13" fmla="*/ 403 h 807"/>
                  <a:gd name="T14" fmla="*/ 190 w 198"/>
                  <a:gd name="T15" fmla="*/ 773 h 807"/>
                  <a:gd name="T16" fmla="*/ 190 w 198"/>
                  <a:gd name="T17" fmla="*/ 801 h 807"/>
                  <a:gd name="T18" fmla="*/ 176 w 198"/>
                  <a:gd name="T19" fmla="*/ 80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807">
                    <a:moveTo>
                      <a:pt x="176" y="807"/>
                    </a:moveTo>
                    <a:cubicBezTo>
                      <a:pt x="171" y="807"/>
                      <a:pt x="166" y="805"/>
                      <a:pt x="162" y="801"/>
                    </a:cubicBezTo>
                    <a:cubicBezTo>
                      <a:pt x="58" y="693"/>
                      <a:pt x="0" y="552"/>
                      <a:pt x="0" y="403"/>
                    </a:cubicBezTo>
                    <a:cubicBezTo>
                      <a:pt x="0" y="255"/>
                      <a:pt x="57" y="115"/>
                      <a:pt x="159" y="8"/>
                    </a:cubicBezTo>
                    <a:cubicBezTo>
                      <a:pt x="167" y="0"/>
                      <a:pt x="179" y="0"/>
                      <a:pt x="187" y="8"/>
                    </a:cubicBezTo>
                    <a:cubicBezTo>
                      <a:pt x="195" y="15"/>
                      <a:pt x="195" y="28"/>
                      <a:pt x="188" y="36"/>
                    </a:cubicBezTo>
                    <a:cubicBezTo>
                      <a:pt x="93" y="135"/>
                      <a:pt x="40" y="265"/>
                      <a:pt x="40" y="403"/>
                    </a:cubicBezTo>
                    <a:cubicBezTo>
                      <a:pt x="40" y="542"/>
                      <a:pt x="94" y="673"/>
                      <a:pt x="190" y="773"/>
                    </a:cubicBezTo>
                    <a:cubicBezTo>
                      <a:pt x="198" y="781"/>
                      <a:pt x="198" y="793"/>
                      <a:pt x="190" y="801"/>
                    </a:cubicBezTo>
                    <a:cubicBezTo>
                      <a:pt x="186" y="805"/>
                      <a:pt x="181" y="807"/>
                      <a:pt x="176" y="80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20"/>
              <p:cNvSpPr>
                <a:spLocks/>
              </p:cNvSpPr>
              <p:nvPr/>
            </p:nvSpPr>
            <p:spPr bwMode="auto">
              <a:xfrm>
                <a:off x="3674183" y="2964870"/>
                <a:ext cx="146798" cy="561939"/>
              </a:xfrm>
              <a:custGeom>
                <a:avLst/>
                <a:gdLst>
                  <a:gd name="T0" fmla="*/ 141 w 163"/>
                  <a:gd name="T1" fmla="*/ 624 h 624"/>
                  <a:gd name="T2" fmla="*/ 127 w 163"/>
                  <a:gd name="T3" fmla="*/ 618 h 624"/>
                  <a:gd name="T4" fmla="*/ 0 w 163"/>
                  <a:gd name="T5" fmla="*/ 312 h 624"/>
                  <a:gd name="T6" fmla="*/ 124 w 163"/>
                  <a:gd name="T7" fmla="*/ 9 h 624"/>
                  <a:gd name="T8" fmla="*/ 152 w 163"/>
                  <a:gd name="T9" fmla="*/ 8 h 624"/>
                  <a:gd name="T10" fmla="*/ 153 w 163"/>
                  <a:gd name="T11" fmla="*/ 36 h 624"/>
                  <a:gd name="T12" fmla="*/ 40 w 163"/>
                  <a:gd name="T13" fmla="*/ 312 h 624"/>
                  <a:gd name="T14" fmla="*/ 155 w 163"/>
                  <a:gd name="T15" fmla="*/ 590 h 624"/>
                  <a:gd name="T16" fmla="*/ 155 w 163"/>
                  <a:gd name="T17" fmla="*/ 618 h 624"/>
                  <a:gd name="T18" fmla="*/ 141 w 163"/>
                  <a:gd name="T19"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24">
                    <a:moveTo>
                      <a:pt x="141" y="624"/>
                    </a:moveTo>
                    <a:cubicBezTo>
                      <a:pt x="136" y="624"/>
                      <a:pt x="131" y="622"/>
                      <a:pt x="127" y="618"/>
                    </a:cubicBezTo>
                    <a:cubicBezTo>
                      <a:pt x="45" y="536"/>
                      <a:pt x="0" y="428"/>
                      <a:pt x="0" y="312"/>
                    </a:cubicBezTo>
                    <a:cubicBezTo>
                      <a:pt x="0" y="198"/>
                      <a:pt x="44" y="90"/>
                      <a:pt x="124" y="9"/>
                    </a:cubicBezTo>
                    <a:cubicBezTo>
                      <a:pt x="132" y="1"/>
                      <a:pt x="145" y="0"/>
                      <a:pt x="152" y="8"/>
                    </a:cubicBezTo>
                    <a:cubicBezTo>
                      <a:pt x="160" y="16"/>
                      <a:pt x="160" y="29"/>
                      <a:pt x="153" y="36"/>
                    </a:cubicBezTo>
                    <a:cubicBezTo>
                      <a:pt x="80" y="111"/>
                      <a:pt x="40" y="208"/>
                      <a:pt x="40" y="312"/>
                    </a:cubicBezTo>
                    <a:cubicBezTo>
                      <a:pt x="40" y="417"/>
                      <a:pt x="81" y="516"/>
                      <a:pt x="155" y="590"/>
                    </a:cubicBezTo>
                    <a:cubicBezTo>
                      <a:pt x="163" y="598"/>
                      <a:pt x="163" y="611"/>
                      <a:pt x="155" y="618"/>
                    </a:cubicBezTo>
                    <a:cubicBezTo>
                      <a:pt x="151" y="622"/>
                      <a:pt x="146" y="624"/>
                      <a:pt x="141" y="62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21"/>
              <p:cNvSpPr>
                <a:spLocks/>
              </p:cNvSpPr>
              <p:nvPr/>
            </p:nvSpPr>
            <p:spPr bwMode="auto">
              <a:xfrm>
                <a:off x="4220636" y="3041635"/>
                <a:ext cx="116833" cy="404030"/>
              </a:xfrm>
              <a:custGeom>
                <a:avLst/>
                <a:gdLst>
                  <a:gd name="T0" fmla="*/ 25 w 130"/>
                  <a:gd name="T1" fmla="*/ 449 h 449"/>
                  <a:gd name="T2" fmla="*/ 11 w 130"/>
                  <a:gd name="T3" fmla="*/ 443 h 449"/>
                  <a:gd name="T4" fmla="*/ 11 w 130"/>
                  <a:gd name="T5" fmla="*/ 414 h 449"/>
                  <a:gd name="T6" fmla="*/ 90 w 130"/>
                  <a:gd name="T7" fmla="*/ 227 h 449"/>
                  <a:gd name="T8" fmla="*/ 8 w 130"/>
                  <a:gd name="T9" fmla="*/ 37 h 449"/>
                  <a:gd name="T10" fmla="*/ 8 w 130"/>
                  <a:gd name="T11" fmla="*/ 9 h 449"/>
                  <a:gd name="T12" fmla="*/ 36 w 130"/>
                  <a:gd name="T13" fmla="*/ 8 h 449"/>
                  <a:gd name="T14" fmla="*/ 130 w 130"/>
                  <a:gd name="T15" fmla="*/ 227 h 449"/>
                  <a:gd name="T16" fmla="*/ 39 w 130"/>
                  <a:gd name="T17" fmla="*/ 443 h 449"/>
                  <a:gd name="T18" fmla="*/ 25 w 130"/>
                  <a:gd name="T19"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449">
                    <a:moveTo>
                      <a:pt x="25" y="449"/>
                    </a:moveTo>
                    <a:cubicBezTo>
                      <a:pt x="20" y="449"/>
                      <a:pt x="15" y="447"/>
                      <a:pt x="11" y="443"/>
                    </a:cubicBezTo>
                    <a:cubicBezTo>
                      <a:pt x="3" y="435"/>
                      <a:pt x="3" y="422"/>
                      <a:pt x="11" y="414"/>
                    </a:cubicBezTo>
                    <a:cubicBezTo>
                      <a:pt x="62" y="365"/>
                      <a:pt x="90" y="298"/>
                      <a:pt x="90" y="227"/>
                    </a:cubicBezTo>
                    <a:cubicBezTo>
                      <a:pt x="90" y="154"/>
                      <a:pt x="61" y="87"/>
                      <a:pt x="8" y="37"/>
                    </a:cubicBezTo>
                    <a:cubicBezTo>
                      <a:pt x="0" y="29"/>
                      <a:pt x="0" y="17"/>
                      <a:pt x="8" y="9"/>
                    </a:cubicBezTo>
                    <a:cubicBezTo>
                      <a:pt x="15" y="1"/>
                      <a:pt x="28" y="0"/>
                      <a:pt x="36" y="8"/>
                    </a:cubicBezTo>
                    <a:cubicBezTo>
                      <a:pt x="96" y="66"/>
                      <a:pt x="130" y="143"/>
                      <a:pt x="130" y="227"/>
                    </a:cubicBezTo>
                    <a:cubicBezTo>
                      <a:pt x="130" y="309"/>
                      <a:pt x="98" y="386"/>
                      <a:pt x="39" y="443"/>
                    </a:cubicBezTo>
                    <a:cubicBezTo>
                      <a:pt x="35" y="447"/>
                      <a:pt x="30" y="449"/>
                      <a:pt x="25" y="449"/>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22"/>
              <p:cNvSpPr>
                <a:spLocks/>
              </p:cNvSpPr>
              <p:nvPr/>
            </p:nvSpPr>
            <p:spPr bwMode="auto">
              <a:xfrm>
                <a:off x="3793035" y="3044328"/>
                <a:ext cx="116158" cy="403021"/>
              </a:xfrm>
              <a:custGeom>
                <a:avLst/>
                <a:gdLst>
                  <a:gd name="T0" fmla="*/ 107 w 129"/>
                  <a:gd name="T1" fmla="*/ 448 h 448"/>
                  <a:gd name="T2" fmla="*/ 93 w 129"/>
                  <a:gd name="T3" fmla="*/ 443 h 448"/>
                  <a:gd name="T4" fmla="*/ 0 w 129"/>
                  <a:gd name="T5" fmla="*/ 224 h 448"/>
                  <a:gd name="T6" fmla="*/ 90 w 129"/>
                  <a:gd name="T7" fmla="*/ 8 h 448"/>
                  <a:gd name="T8" fmla="*/ 119 w 129"/>
                  <a:gd name="T9" fmla="*/ 8 h 448"/>
                  <a:gd name="T10" fmla="*/ 118 w 129"/>
                  <a:gd name="T11" fmla="*/ 36 h 448"/>
                  <a:gd name="T12" fmla="*/ 40 w 129"/>
                  <a:gd name="T13" fmla="*/ 224 h 448"/>
                  <a:gd name="T14" fmla="*/ 121 w 129"/>
                  <a:gd name="T15" fmla="*/ 414 h 448"/>
                  <a:gd name="T16" fmla="*/ 122 w 129"/>
                  <a:gd name="T17" fmla="*/ 442 h 448"/>
                  <a:gd name="T18" fmla="*/ 107 w 129"/>
                  <a:gd name="T19" fmla="*/ 44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448">
                    <a:moveTo>
                      <a:pt x="107" y="448"/>
                    </a:moveTo>
                    <a:cubicBezTo>
                      <a:pt x="102" y="448"/>
                      <a:pt x="97" y="447"/>
                      <a:pt x="93" y="443"/>
                    </a:cubicBezTo>
                    <a:cubicBezTo>
                      <a:pt x="33" y="385"/>
                      <a:pt x="0" y="307"/>
                      <a:pt x="0" y="224"/>
                    </a:cubicBezTo>
                    <a:cubicBezTo>
                      <a:pt x="0" y="142"/>
                      <a:pt x="32" y="65"/>
                      <a:pt x="90" y="8"/>
                    </a:cubicBezTo>
                    <a:cubicBezTo>
                      <a:pt x="98" y="0"/>
                      <a:pt x="111" y="0"/>
                      <a:pt x="119" y="8"/>
                    </a:cubicBezTo>
                    <a:cubicBezTo>
                      <a:pt x="126" y="16"/>
                      <a:pt x="126" y="29"/>
                      <a:pt x="118" y="36"/>
                    </a:cubicBezTo>
                    <a:cubicBezTo>
                      <a:pt x="67" y="86"/>
                      <a:pt x="40" y="153"/>
                      <a:pt x="40" y="224"/>
                    </a:cubicBezTo>
                    <a:cubicBezTo>
                      <a:pt x="40" y="296"/>
                      <a:pt x="68" y="364"/>
                      <a:pt x="121" y="414"/>
                    </a:cubicBezTo>
                    <a:cubicBezTo>
                      <a:pt x="129" y="422"/>
                      <a:pt x="129" y="434"/>
                      <a:pt x="122" y="442"/>
                    </a:cubicBezTo>
                    <a:cubicBezTo>
                      <a:pt x="118" y="446"/>
                      <a:pt x="112" y="448"/>
                      <a:pt x="107" y="4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5" name="Straight Connector 44"/>
            <p:cNvCxnSpPr>
              <a:endCxn id="50" idx="5"/>
            </p:cNvCxnSpPr>
            <p:nvPr/>
          </p:nvCxnSpPr>
          <p:spPr>
            <a:xfrm flipH="1">
              <a:off x="5661004" y="2721033"/>
              <a:ext cx="240521" cy="2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0031407" y="1778026"/>
              <a:ext cx="0" cy="155718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9217573" y="1445770"/>
              <a:ext cx="1030464" cy="341632"/>
            </a:xfrm>
            <a:prstGeom prst="rect">
              <a:avLst/>
            </a:prstGeom>
            <a:noFill/>
          </p:spPr>
          <p:txBody>
            <a:bodyPr wrap="squar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Ethernet</a:t>
              </a:r>
            </a:p>
          </p:txBody>
        </p:sp>
        <p:sp>
          <p:nvSpPr>
            <p:cNvPr id="48" name="Rectangle 47"/>
            <p:cNvSpPr/>
            <p:nvPr/>
          </p:nvSpPr>
          <p:spPr bwMode="auto">
            <a:xfrm>
              <a:off x="8813852" y="2353933"/>
              <a:ext cx="963735" cy="707756"/>
            </a:xfrm>
            <a:prstGeom prst="rect">
              <a:avLst/>
            </a:prstGeom>
            <a:solidFill>
              <a:schemeClr val="accent2">
                <a:lumMod val="40000"/>
                <a:lumOff val="60000"/>
              </a:schemeClr>
            </a:solidFill>
            <a:ln>
              <a:no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Ethernet Adapter</a:t>
              </a:r>
            </a:p>
          </p:txBody>
        </p:sp>
        <p:cxnSp>
          <p:nvCxnSpPr>
            <p:cNvPr id="49" name="Straight Arrow Connector 48"/>
            <p:cNvCxnSpPr>
              <a:stCxn id="48" idx="3"/>
              <a:endCxn id="29" idx="1"/>
            </p:cNvCxnSpPr>
            <p:nvPr/>
          </p:nvCxnSpPr>
          <p:spPr>
            <a:xfrm>
              <a:off x="9777587" y="2707811"/>
              <a:ext cx="512984" cy="0"/>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92628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Backup</a:t>
            </a:r>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991256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When a VLAN Tag is added to an Ethernet frame, the tag is inserted between the source MAC address and the </a:t>
            </a:r>
            <a:r>
              <a:rPr lang="en-US" dirty="0" err="1"/>
              <a:t>Ethertype</a:t>
            </a:r>
            <a:endParaRPr lang="en-US" dirty="0"/>
          </a:p>
          <a:p>
            <a:pPr lvl="1"/>
            <a:r>
              <a:rPr lang="en-US" dirty="0"/>
              <a:t>This results in more than one </a:t>
            </a:r>
            <a:r>
              <a:rPr lang="en-US" dirty="0" err="1"/>
              <a:t>Ethertype</a:t>
            </a:r>
            <a:r>
              <a:rPr lang="en-US" dirty="0"/>
              <a:t> being present in a frame</a:t>
            </a:r>
          </a:p>
          <a:p>
            <a:pPr lvl="1"/>
            <a:r>
              <a:rPr lang="en-US" dirty="0"/>
              <a:t>We distinguish these as Outer and Inner </a:t>
            </a:r>
            <a:r>
              <a:rPr lang="en-US" dirty="0" err="1"/>
              <a:t>Ethertype</a:t>
            </a:r>
            <a:endParaRPr lang="en-US" dirty="0"/>
          </a:p>
          <a:p>
            <a:r>
              <a:rPr lang="en-US" dirty="0"/>
              <a:t>Furthermore, frame can have multiple tags (e.g., double-tagged VLAN)</a:t>
            </a:r>
          </a:p>
        </p:txBody>
      </p:sp>
      <p:sp>
        <p:nvSpPr>
          <p:cNvPr id="3" name="Title 2"/>
          <p:cNvSpPr>
            <a:spLocks noGrp="1"/>
          </p:cNvSpPr>
          <p:nvPr>
            <p:ph type="title"/>
          </p:nvPr>
        </p:nvSpPr>
        <p:spPr/>
        <p:txBody>
          <a:bodyPr/>
          <a:lstStyle/>
          <a:p>
            <a:r>
              <a:rPr lang="en-US" dirty="0"/>
              <a:t>VLAN Tagging and </a:t>
            </a:r>
            <a:r>
              <a:rPr lang="en-US" dirty="0" err="1"/>
              <a:t>Ethertype</a:t>
            </a:r>
            <a:endParaRPr lang="en-US" dirty="0"/>
          </a:p>
        </p:txBody>
      </p:sp>
      <p:sp>
        <p:nvSpPr>
          <p:cNvPr id="4" name="Rectangle 3"/>
          <p:cNvSpPr/>
          <p:nvPr/>
        </p:nvSpPr>
        <p:spPr bwMode="auto">
          <a:xfrm>
            <a:off x="2517289" y="3395663"/>
            <a:ext cx="1237130"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Preamble</a:t>
            </a:r>
          </a:p>
        </p:txBody>
      </p:sp>
      <p:sp>
        <p:nvSpPr>
          <p:cNvPr id="5" name="Rectangle 4"/>
          <p:cNvSpPr/>
          <p:nvPr/>
        </p:nvSpPr>
        <p:spPr bwMode="auto">
          <a:xfrm>
            <a:off x="3754418" y="3395663"/>
            <a:ext cx="1366221"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Destination MAC address</a:t>
            </a:r>
          </a:p>
        </p:txBody>
      </p:sp>
      <p:sp>
        <p:nvSpPr>
          <p:cNvPr id="7" name="Rectangle 6"/>
          <p:cNvSpPr/>
          <p:nvPr/>
        </p:nvSpPr>
        <p:spPr bwMode="auto">
          <a:xfrm>
            <a:off x="5120639" y="3395663"/>
            <a:ext cx="1366221"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Source MAC address</a:t>
            </a:r>
          </a:p>
        </p:txBody>
      </p:sp>
      <p:sp>
        <p:nvSpPr>
          <p:cNvPr id="8" name="Rectangle 7"/>
          <p:cNvSpPr/>
          <p:nvPr/>
        </p:nvSpPr>
        <p:spPr bwMode="auto">
          <a:xfrm>
            <a:off x="6486860" y="3397456"/>
            <a:ext cx="1366221"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err="1"/>
              <a:t>Ethertype</a:t>
            </a:r>
            <a:endParaRPr lang="en-US" dirty="0"/>
          </a:p>
          <a:p>
            <a:pPr algn="ctr"/>
            <a:r>
              <a:rPr lang="en-US" dirty="0"/>
              <a:t>0xABCD</a:t>
            </a:r>
          </a:p>
        </p:txBody>
      </p:sp>
      <p:sp>
        <p:nvSpPr>
          <p:cNvPr id="9" name="Rectangle 8"/>
          <p:cNvSpPr/>
          <p:nvPr/>
        </p:nvSpPr>
        <p:spPr bwMode="auto">
          <a:xfrm>
            <a:off x="7853081" y="3397456"/>
            <a:ext cx="1366221"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Payload</a:t>
            </a:r>
          </a:p>
        </p:txBody>
      </p:sp>
      <p:sp>
        <p:nvSpPr>
          <p:cNvPr id="10" name="Rectangle 9"/>
          <p:cNvSpPr/>
          <p:nvPr/>
        </p:nvSpPr>
        <p:spPr bwMode="auto">
          <a:xfrm>
            <a:off x="9219302" y="3395663"/>
            <a:ext cx="1366221"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CRC</a:t>
            </a:r>
          </a:p>
        </p:txBody>
      </p:sp>
      <p:sp>
        <p:nvSpPr>
          <p:cNvPr id="11" name="Rectangle 10"/>
          <p:cNvSpPr/>
          <p:nvPr/>
        </p:nvSpPr>
        <p:spPr bwMode="auto">
          <a:xfrm>
            <a:off x="2517290" y="4527009"/>
            <a:ext cx="1237130"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Preamble</a:t>
            </a:r>
          </a:p>
        </p:txBody>
      </p:sp>
      <p:sp>
        <p:nvSpPr>
          <p:cNvPr id="12" name="Rectangle 11"/>
          <p:cNvSpPr/>
          <p:nvPr/>
        </p:nvSpPr>
        <p:spPr bwMode="auto">
          <a:xfrm>
            <a:off x="3754419" y="4527009"/>
            <a:ext cx="1366221"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Destination MAC address</a:t>
            </a:r>
          </a:p>
        </p:txBody>
      </p:sp>
      <p:sp>
        <p:nvSpPr>
          <p:cNvPr id="13" name="Rectangle 12"/>
          <p:cNvSpPr/>
          <p:nvPr/>
        </p:nvSpPr>
        <p:spPr bwMode="auto">
          <a:xfrm>
            <a:off x="5120640" y="4527009"/>
            <a:ext cx="1366221"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Source MAC address</a:t>
            </a:r>
          </a:p>
        </p:txBody>
      </p:sp>
      <p:sp>
        <p:nvSpPr>
          <p:cNvPr id="14" name="Rectangle 13"/>
          <p:cNvSpPr/>
          <p:nvPr/>
        </p:nvSpPr>
        <p:spPr bwMode="auto">
          <a:xfrm>
            <a:off x="7853081" y="4528802"/>
            <a:ext cx="1366221"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err="1"/>
              <a:t>Ethertype</a:t>
            </a:r>
            <a:endParaRPr lang="en-US" dirty="0"/>
          </a:p>
          <a:p>
            <a:pPr algn="ctr"/>
            <a:r>
              <a:rPr lang="en-US" dirty="0"/>
              <a:t>0xABCD</a:t>
            </a:r>
          </a:p>
          <a:p>
            <a:pPr algn="ctr"/>
            <a:endParaRPr lang="en-US" dirty="0"/>
          </a:p>
        </p:txBody>
      </p:sp>
      <p:sp>
        <p:nvSpPr>
          <p:cNvPr id="15" name="Rectangle 14"/>
          <p:cNvSpPr/>
          <p:nvPr/>
        </p:nvSpPr>
        <p:spPr bwMode="auto">
          <a:xfrm>
            <a:off x="9219302" y="4528802"/>
            <a:ext cx="1366221"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Payload</a:t>
            </a:r>
          </a:p>
        </p:txBody>
      </p:sp>
      <p:sp>
        <p:nvSpPr>
          <p:cNvPr id="16" name="Rectangle 15"/>
          <p:cNvSpPr/>
          <p:nvPr/>
        </p:nvSpPr>
        <p:spPr bwMode="auto">
          <a:xfrm>
            <a:off x="10585523" y="4527009"/>
            <a:ext cx="1366221"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CRC</a:t>
            </a:r>
          </a:p>
        </p:txBody>
      </p:sp>
      <p:sp>
        <p:nvSpPr>
          <p:cNvPr id="17" name="Rectangle 16"/>
          <p:cNvSpPr/>
          <p:nvPr/>
        </p:nvSpPr>
        <p:spPr bwMode="auto">
          <a:xfrm>
            <a:off x="6486861" y="4525216"/>
            <a:ext cx="1366221" cy="613186"/>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802.1Q Header</a:t>
            </a:r>
          </a:p>
        </p:txBody>
      </p:sp>
      <p:cxnSp>
        <p:nvCxnSpPr>
          <p:cNvPr id="19" name="Straight Connector 18"/>
          <p:cNvCxnSpPr/>
          <p:nvPr/>
        </p:nvCxnSpPr>
        <p:spPr>
          <a:xfrm>
            <a:off x="6486861" y="4010642"/>
            <a:ext cx="1366221" cy="51816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0585523" y="4010642"/>
            <a:ext cx="1366221" cy="51816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486859" y="4010642"/>
            <a:ext cx="2" cy="514574"/>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519081" y="3985550"/>
            <a:ext cx="2" cy="514574"/>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853079" y="5141988"/>
            <a:ext cx="1463043" cy="546345"/>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486861" y="5141988"/>
            <a:ext cx="2" cy="514574"/>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bwMode="auto">
          <a:xfrm>
            <a:off x="6486863" y="5688333"/>
            <a:ext cx="1366221" cy="934624"/>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VLAN </a:t>
            </a:r>
            <a:r>
              <a:rPr lang="en-US" dirty="0" err="1"/>
              <a:t>Ethertype</a:t>
            </a:r>
            <a:endParaRPr lang="en-US" dirty="0"/>
          </a:p>
          <a:p>
            <a:pPr algn="ctr"/>
            <a:r>
              <a:rPr lang="en-US" dirty="0"/>
              <a:t>0x8100</a:t>
            </a:r>
          </a:p>
        </p:txBody>
      </p:sp>
      <p:sp>
        <p:nvSpPr>
          <p:cNvPr id="29" name="Rectangle 28"/>
          <p:cNvSpPr/>
          <p:nvPr/>
        </p:nvSpPr>
        <p:spPr bwMode="auto">
          <a:xfrm>
            <a:off x="7853084" y="5688333"/>
            <a:ext cx="398031" cy="934624"/>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PCP</a:t>
            </a:r>
          </a:p>
        </p:txBody>
      </p:sp>
      <p:sp>
        <p:nvSpPr>
          <p:cNvPr id="32" name="Rectangle 31"/>
          <p:cNvSpPr/>
          <p:nvPr/>
        </p:nvSpPr>
        <p:spPr bwMode="auto">
          <a:xfrm>
            <a:off x="8251116" y="5688333"/>
            <a:ext cx="301214" cy="934624"/>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DEI</a:t>
            </a:r>
          </a:p>
        </p:txBody>
      </p:sp>
      <p:sp>
        <p:nvSpPr>
          <p:cNvPr id="33" name="Rectangle 32"/>
          <p:cNvSpPr/>
          <p:nvPr/>
        </p:nvSpPr>
        <p:spPr bwMode="auto">
          <a:xfrm>
            <a:off x="8554122" y="5688333"/>
            <a:ext cx="762000" cy="934624"/>
          </a:xfrm>
          <a:prstGeom prst="rect">
            <a:avLst/>
          </a:prstGeom>
          <a:solidFill>
            <a:srgbClr val="AED6E2"/>
          </a:solidFill>
          <a:ln w="28575">
            <a:solidFill>
              <a:schemeClr val="tx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dirty="0"/>
              <a:t>VLAN ID</a:t>
            </a:r>
          </a:p>
        </p:txBody>
      </p:sp>
      <p:sp>
        <p:nvSpPr>
          <p:cNvPr id="34" name="Arrow: Down 33"/>
          <p:cNvSpPr/>
          <p:nvPr/>
        </p:nvSpPr>
        <p:spPr bwMode="auto">
          <a:xfrm>
            <a:off x="1223147" y="3906427"/>
            <a:ext cx="604040" cy="723003"/>
          </a:xfrm>
          <a:prstGeom prst="downArrow">
            <a:avLst/>
          </a:prstGeom>
          <a:solidFill>
            <a:schemeClr val="bg2"/>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sp>
        <p:nvSpPr>
          <p:cNvPr id="35" name="TextBox 34"/>
          <p:cNvSpPr txBox="1"/>
          <p:nvPr/>
        </p:nvSpPr>
        <p:spPr>
          <a:xfrm>
            <a:off x="102197" y="3893057"/>
            <a:ext cx="1463040" cy="590931"/>
          </a:xfrm>
          <a:prstGeom prst="rect">
            <a:avLst/>
          </a:prstGeom>
          <a:noFill/>
        </p:spPr>
        <p:txBody>
          <a:bodyPr wrap="squar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VLAN Tag addition</a:t>
            </a:r>
          </a:p>
        </p:txBody>
      </p:sp>
      <p:sp>
        <p:nvSpPr>
          <p:cNvPr id="36" name="TextBox 35"/>
          <p:cNvSpPr txBox="1"/>
          <p:nvPr/>
        </p:nvSpPr>
        <p:spPr>
          <a:xfrm>
            <a:off x="-52983" y="3440668"/>
            <a:ext cx="2626477" cy="341632"/>
          </a:xfrm>
          <a:prstGeom prst="rect">
            <a:avLst/>
          </a:prstGeom>
          <a:noFill/>
        </p:spPr>
        <p:txBody>
          <a:bodyPr wrap="squar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Original Ethernet frame</a:t>
            </a:r>
          </a:p>
        </p:txBody>
      </p:sp>
      <p:sp>
        <p:nvSpPr>
          <p:cNvPr id="37" name="TextBox 36"/>
          <p:cNvSpPr txBox="1"/>
          <p:nvPr/>
        </p:nvSpPr>
        <p:spPr>
          <a:xfrm>
            <a:off x="-52983" y="4632323"/>
            <a:ext cx="2626477" cy="341632"/>
          </a:xfrm>
          <a:prstGeom prst="rect">
            <a:avLst/>
          </a:prstGeom>
          <a:noFill/>
        </p:spPr>
        <p:txBody>
          <a:bodyPr wrap="squar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Tagged Ethernet frame</a:t>
            </a:r>
          </a:p>
        </p:txBody>
      </p:sp>
      <p:cxnSp>
        <p:nvCxnSpPr>
          <p:cNvPr id="39" name="Straight Arrow Connector 38"/>
          <p:cNvCxnSpPr/>
          <p:nvPr/>
        </p:nvCxnSpPr>
        <p:spPr>
          <a:xfrm flipV="1">
            <a:off x="5616851" y="6265009"/>
            <a:ext cx="868220" cy="22406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3745688" y="6348891"/>
            <a:ext cx="1871163" cy="341632"/>
          </a:xfrm>
          <a:prstGeom prst="rect">
            <a:avLst/>
          </a:prstGeom>
          <a:noFill/>
          <a:ln>
            <a:solidFill>
              <a:schemeClr val="tx1"/>
            </a:solidFill>
          </a:ln>
        </p:spPr>
        <p:txBody>
          <a:bodyPr wrap="squar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Outer </a:t>
            </a:r>
            <a:r>
              <a:rPr lang="en-US" dirty="0" err="1">
                <a:solidFill>
                  <a:schemeClr val="tx1">
                    <a:lumMod val="75000"/>
                    <a:lumOff val="25000"/>
                  </a:schemeClr>
                </a:solidFill>
                <a:latin typeface="Calibre Semibold" pitchFamily="34" charset="0"/>
              </a:rPr>
              <a:t>Ethertype</a:t>
            </a:r>
            <a:endParaRPr lang="en-US" dirty="0">
              <a:solidFill>
                <a:schemeClr val="tx1">
                  <a:lumMod val="75000"/>
                  <a:lumOff val="25000"/>
                </a:schemeClr>
              </a:solidFill>
              <a:latin typeface="Calibre Semibold" pitchFamily="34" charset="0"/>
            </a:endParaRPr>
          </a:p>
        </p:txBody>
      </p:sp>
      <p:cxnSp>
        <p:nvCxnSpPr>
          <p:cNvPr id="41" name="Straight Arrow Connector 40"/>
          <p:cNvCxnSpPr/>
          <p:nvPr/>
        </p:nvCxnSpPr>
        <p:spPr>
          <a:xfrm flipH="1" flipV="1">
            <a:off x="8978192" y="5141988"/>
            <a:ext cx="671749" cy="34913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9649941" y="5491125"/>
            <a:ext cx="1871163" cy="341632"/>
          </a:xfrm>
          <a:prstGeom prst="rect">
            <a:avLst/>
          </a:prstGeom>
          <a:noFill/>
          <a:ln>
            <a:solidFill>
              <a:schemeClr val="tx1"/>
            </a:solidFill>
          </a:ln>
        </p:spPr>
        <p:txBody>
          <a:bodyPr wrap="square" rtlCol="0">
            <a:spAutoFit/>
          </a:bodyPr>
          <a:lstStyle/>
          <a:p>
            <a:pPr>
              <a:lnSpc>
                <a:spcPct val="90000"/>
              </a:lnSpc>
              <a:spcAft>
                <a:spcPts val="300"/>
              </a:spcAft>
            </a:pPr>
            <a:r>
              <a:rPr lang="en-US" dirty="0">
                <a:solidFill>
                  <a:schemeClr val="tx1">
                    <a:lumMod val="75000"/>
                    <a:lumOff val="25000"/>
                  </a:schemeClr>
                </a:solidFill>
                <a:latin typeface="Calibre Semibold" pitchFamily="34" charset="0"/>
              </a:rPr>
              <a:t>Inner </a:t>
            </a:r>
            <a:r>
              <a:rPr lang="en-US" dirty="0" err="1">
                <a:solidFill>
                  <a:schemeClr val="tx1">
                    <a:lumMod val="75000"/>
                    <a:lumOff val="25000"/>
                  </a:schemeClr>
                </a:solidFill>
                <a:latin typeface="Calibre Semibold" pitchFamily="34" charset="0"/>
              </a:rPr>
              <a:t>Ethertype</a:t>
            </a:r>
            <a:endParaRPr lang="en-US" dirty="0">
              <a:solidFill>
                <a:schemeClr val="tx1">
                  <a:lumMod val="75000"/>
                  <a:lumOff val="25000"/>
                </a:schemeClr>
              </a:solidFill>
              <a:latin typeface="Calibre Semibold" pitchFamily="34" charset="0"/>
            </a:endParaRPr>
          </a:p>
        </p:txBody>
      </p:sp>
    </p:spTree>
    <p:extLst>
      <p:ext uri="{BB962C8B-B14F-4D97-AF65-F5344CB8AC3E}">
        <p14:creationId xmlns:p14="http://schemas.microsoft.com/office/powerpoint/2010/main" val="1271091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937846"/>
            <a:ext cx="6036949" cy="5648416"/>
          </a:xfrm>
        </p:spPr>
        <p:txBody>
          <a:bodyPr/>
          <a:lstStyle/>
          <a:p>
            <a:r>
              <a:rPr lang="en-US" dirty="0"/>
              <a:t>Majority of fieldbuses operate according to a reduced three-layer networking model</a:t>
            </a:r>
          </a:p>
          <a:p>
            <a:pPr lvl="1"/>
            <a:r>
              <a:rPr lang="en-US" dirty="0"/>
              <a:t>All fieldbuses defined in IEC 61158 use this model</a:t>
            </a:r>
          </a:p>
          <a:p>
            <a:r>
              <a:rPr lang="en-US" dirty="0"/>
              <a:t>Motivation for using fewer layers:</a:t>
            </a:r>
          </a:p>
          <a:p>
            <a:pPr lvl="1"/>
            <a:r>
              <a:rPr lang="en-US" dirty="0"/>
              <a:t>Reduce delays associated with passing information between layers</a:t>
            </a:r>
          </a:p>
          <a:p>
            <a:pPr lvl="1"/>
            <a:r>
              <a:rPr lang="en-US" dirty="0"/>
              <a:t>Reduce delays due processing at each layer</a:t>
            </a:r>
          </a:p>
          <a:p>
            <a:r>
              <a:rPr lang="en-US" dirty="0"/>
              <a:t>In the reduced model, network layer functionality such as routing can be implemented in either Data Link Layer or Application Layer</a:t>
            </a:r>
          </a:p>
          <a:p>
            <a:pPr lvl="1"/>
            <a:r>
              <a:rPr lang="en-US" dirty="0"/>
              <a:t>Example: Ethernet Link Layer may perform routing in a LAN</a:t>
            </a:r>
          </a:p>
          <a:p>
            <a:endParaRPr lang="en-US" dirty="0"/>
          </a:p>
        </p:txBody>
      </p:sp>
      <p:sp>
        <p:nvSpPr>
          <p:cNvPr id="3" name="Title 2"/>
          <p:cNvSpPr>
            <a:spLocks noGrp="1"/>
          </p:cNvSpPr>
          <p:nvPr>
            <p:ph type="title"/>
          </p:nvPr>
        </p:nvSpPr>
        <p:spPr/>
        <p:txBody>
          <a:bodyPr/>
          <a:lstStyle/>
          <a:p>
            <a:r>
              <a:rPr lang="en-US" dirty="0"/>
              <a:t>Fieldbus Networking Model</a:t>
            </a:r>
          </a:p>
        </p:txBody>
      </p:sp>
      <p:sp>
        <p:nvSpPr>
          <p:cNvPr id="16" name="Rectangle 15"/>
          <p:cNvSpPr/>
          <p:nvPr/>
        </p:nvSpPr>
        <p:spPr bwMode="auto">
          <a:xfrm>
            <a:off x="7354915" y="4282961"/>
            <a:ext cx="1756611" cy="505326"/>
          </a:xfrm>
          <a:prstGeom prst="rect">
            <a:avLst/>
          </a:prstGeom>
          <a:solidFill>
            <a:schemeClr val="bg1"/>
          </a:solid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Physical</a:t>
            </a:r>
          </a:p>
        </p:txBody>
      </p:sp>
      <p:sp>
        <p:nvSpPr>
          <p:cNvPr id="17" name="Rectangle 16"/>
          <p:cNvSpPr/>
          <p:nvPr/>
        </p:nvSpPr>
        <p:spPr bwMode="auto">
          <a:xfrm>
            <a:off x="7354914" y="3777635"/>
            <a:ext cx="1756611" cy="505326"/>
          </a:xfrm>
          <a:prstGeom prst="rect">
            <a:avLst/>
          </a:prstGeom>
          <a:solidFill>
            <a:schemeClr val="bg1"/>
          </a:solid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Data Link</a:t>
            </a:r>
          </a:p>
        </p:txBody>
      </p:sp>
      <p:sp>
        <p:nvSpPr>
          <p:cNvPr id="18" name="Rectangle 17"/>
          <p:cNvSpPr/>
          <p:nvPr/>
        </p:nvSpPr>
        <p:spPr bwMode="auto">
          <a:xfrm>
            <a:off x="7354913" y="3268299"/>
            <a:ext cx="1756611" cy="509336"/>
          </a:xfrm>
          <a:prstGeom prst="rect">
            <a:avLst/>
          </a:prstGeom>
          <a:solidFill>
            <a:schemeClr val="bg1"/>
          </a:solid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Network</a:t>
            </a:r>
          </a:p>
        </p:txBody>
      </p:sp>
      <p:sp>
        <p:nvSpPr>
          <p:cNvPr id="19" name="Rectangle 18"/>
          <p:cNvSpPr/>
          <p:nvPr/>
        </p:nvSpPr>
        <p:spPr bwMode="auto">
          <a:xfrm>
            <a:off x="7354915" y="2766983"/>
            <a:ext cx="1756611" cy="505326"/>
          </a:xfrm>
          <a:prstGeom prst="rect">
            <a:avLst/>
          </a:prstGeom>
          <a:solidFill>
            <a:schemeClr val="bg1"/>
          </a:solid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Transport</a:t>
            </a:r>
          </a:p>
        </p:txBody>
      </p:sp>
      <p:sp>
        <p:nvSpPr>
          <p:cNvPr id="20" name="Rectangle 19"/>
          <p:cNvSpPr/>
          <p:nvPr/>
        </p:nvSpPr>
        <p:spPr bwMode="auto">
          <a:xfrm>
            <a:off x="7354912" y="2265035"/>
            <a:ext cx="1756611" cy="505326"/>
          </a:xfrm>
          <a:prstGeom prst="rect">
            <a:avLst/>
          </a:prstGeom>
          <a:solidFill>
            <a:schemeClr val="bg1"/>
          </a:solid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Session</a:t>
            </a:r>
          </a:p>
        </p:txBody>
      </p:sp>
      <p:sp>
        <p:nvSpPr>
          <p:cNvPr id="21" name="Rectangle 20"/>
          <p:cNvSpPr/>
          <p:nvPr/>
        </p:nvSpPr>
        <p:spPr bwMode="auto">
          <a:xfrm>
            <a:off x="7354915" y="1779763"/>
            <a:ext cx="1756611" cy="505326"/>
          </a:xfrm>
          <a:prstGeom prst="rect">
            <a:avLst/>
          </a:prstGeom>
          <a:solidFill>
            <a:schemeClr val="bg1"/>
          </a:solid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Presentation</a:t>
            </a:r>
          </a:p>
        </p:txBody>
      </p:sp>
      <p:sp>
        <p:nvSpPr>
          <p:cNvPr id="22" name="Rectangle 21"/>
          <p:cNvSpPr/>
          <p:nvPr/>
        </p:nvSpPr>
        <p:spPr bwMode="auto">
          <a:xfrm>
            <a:off x="7354911" y="1278447"/>
            <a:ext cx="1756611" cy="505326"/>
          </a:xfrm>
          <a:prstGeom prst="rect">
            <a:avLst/>
          </a:prstGeom>
          <a:solidFill>
            <a:schemeClr val="bg1"/>
          </a:solid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Application</a:t>
            </a:r>
          </a:p>
        </p:txBody>
      </p:sp>
      <p:sp>
        <p:nvSpPr>
          <p:cNvPr id="23" name="Rectangle 22"/>
          <p:cNvSpPr/>
          <p:nvPr/>
        </p:nvSpPr>
        <p:spPr bwMode="auto">
          <a:xfrm>
            <a:off x="9606798" y="4278951"/>
            <a:ext cx="1756611" cy="505326"/>
          </a:xfrm>
          <a:prstGeom prst="rect">
            <a:avLst/>
          </a:prstGeom>
          <a:solidFill>
            <a:schemeClr val="bg1"/>
          </a:solid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Physical</a:t>
            </a:r>
          </a:p>
        </p:txBody>
      </p:sp>
      <p:sp>
        <p:nvSpPr>
          <p:cNvPr id="24" name="Rectangle 23"/>
          <p:cNvSpPr/>
          <p:nvPr/>
        </p:nvSpPr>
        <p:spPr bwMode="auto">
          <a:xfrm>
            <a:off x="9606797" y="2766983"/>
            <a:ext cx="1756611" cy="1511968"/>
          </a:xfrm>
          <a:prstGeom prst="rect">
            <a:avLst/>
          </a:prstGeom>
          <a:solidFill>
            <a:schemeClr val="bg1"/>
          </a:solid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Data Link</a:t>
            </a:r>
          </a:p>
        </p:txBody>
      </p:sp>
      <p:sp>
        <p:nvSpPr>
          <p:cNvPr id="25" name="Rectangle 24"/>
          <p:cNvSpPr/>
          <p:nvPr/>
        </p:nvSpPr>
        <p:spPr bwMode="auto">
          <a:xfrm>
            <a:off x="9606798" y="1271059"/>
            <a:ext cx="1756611" cy="1495924"/>
          </a:xfrm>
          <a:prstGeom prst="rect">
            <a:avLst/>
          </a:prstGeom>
          <a:solidFill>
            <a:schemeClr val="bg1"/>
          </a:solidFill>
          <a:ln w="19050">
            <a:solidFill>
              <a:schemeClr val="tx1"/>
            </a:solidFill>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t>Application</a:t>
            </a:r>
          </a:p>
        </p:txBody>
      </p:sp>
      <p:sp>
        <p:nvSpPr>
          <p:cNvPr id="26" name="TextBox 25"/>
          <p:cNvSpPr txBox="1"/>
          <p:nvPr/>
        </p:nvSpPr>
        <p:spPr>
          <a:xfrm>
            <a:off x="7204038" y="4836419"/>
            <a:ext cx="2004472" cy="646331"/>
          </a:xfrm>
          <a:prstGeom prst="rect">
            <a:avLst/>
          </a:prstGeom>
          <a:noFill/>
        </p:spPr>
        <p:txBody>
          <a:bodyPr wrap="square" rtlCol="0">
            <a:spAutoFit/>
          </a:bodyPr>
          <a:lstStyle/>
          <a:p>
            <a:pPr algn="ctr">
              <a:lnSpc>
                <a:spcPct val="90000"/>
              </a:lnSpc>
              <a:spcAft>
                <a:spcPts val="300"/>
              </a:spcAft>
            </a:pPr>
            <a:r>
              <a:rPr lang="en-US" sz="2000" b="1" dirty="0">
                <a:solidFill>
                  <a:schemeClr val="tx1">
                    <a:lumMod val="75000"/>
                    <a:lumOff val="25000"/>
                  </a:schemeClr>
                </a:solidFill>
                <a:latin typeface="Calibre Semibold" pitchFamily="34" charset="0"/>
              </a:rPr>
              <a:t>OSI Reference Model</a:t>
            </a:r>
          </a:p>
        </p:txBody>
      </p:sp>
      <p:sp>
        <p:nvSpPr>
          <p:cNvPr id="27" name="TextBox 26"/>
          <p:cNvSpPr txBox="1"/>
          <p:nvPr/>
        </p:nvSpPr>
        <p:spPr>
          <a:xfrm>
            <a:off x="9322049" y="4836419"/>
            <a:ext cx="2237874" cy="646331"/>
          </a:xfrm>
          <a:prstGeom prst="rect">
            <a:avLst/>
          </a:prstGeom>
          <a:noFill/>
        </p:spPr>
        <p:txBody>
          <a:bodyPr wrap="square" rtlCol="0">
            <a:spAutoFit/>
          </a:bodyPr>
          <a:lstStyle/>
          <a:p>
            <a:pPr algn="ctr">
              <a:lnSpc>
                <a:spcPct val="90000"/>
              </a:lnSpc>
              <a:spcAft>
                <a:spcPts val="300"/>
              </a:spcAft>
            </a:pPr>
            <a:r>
              <a:rPr lang="en-US" sz="2000" b="1" dirty="0">
                <a:solidFill>
                  <a:schemeClr val="tx1">
                    <a:lumMod val="75000"/>
                    <a:lumOff val="25000"/>
                  </a:schemeClr>
                </a:solidFill>
                <a:latin typeface="Calibre Semibold" pitchFamily="34" charset="0"/>
              </a:rPr>
              <a:t>Fieldbus Reference Model</a:t>
            </a:r>
          </a:p>
        </p:txBody>
      </p:sp>
    </p:spTree>
    <p:extLst>
      <p:ext uri="{BB962C8B-B14F-4D97-AF65-F5344CB8AC3E}">
        <p14:creationId xmlns:p14="http://schemas.microsoft.com/office/powerpoint/2010/main" val="66464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5333605"/>
              </p:ext>
            </p:extLst>
          </p:nvPr>
        </p:nvGraphicFramePr>
        <p:xfrm>
          <a:off x="1462954" y="874693"/>
          <a:ext cx="9335665" cy="4911139"/>
        </p:xfrm>
        <a:graphic>
          <a:graphicData uri="http://schemas.openxmlformats.org/drawingml/2006/table">
            <a:tbl>
              <a:tblPr firstRow="1" firstCol="1" bandRow="1">
                <a:tableStyleId>{69012ECD-51FC-41F1-AA8D-1B2483CD663E}</a:tableStyleId>
              </a:tblPr>
              <a:tblGrid>
                <a:gridCol w="2851355">
                  <a:extLst>
                    <a:ext uri="{9D8B030D-6E8A-4147-A177-3AD203B41FA5}">
                      <a16:colId xmlns:a16="http://schemas.microsoft.com/office/drawing/2014/main" xmlns="" val="3217543731"/>
                    </a:ext>
                  </a:extLst>
                </a:gridCol>
                <a:gridCol w="6484310">
                  <a:extLst>
                    <a:ext uri="{9D8B030D-6E8A-4147-A177-3AD203B41FA5}">
                      <a16:colId xmlns:a16="http://schemas.microsoft.com/office/drawing/2014/main" xmlns="" val="1337058322"/>
                    </a:ext>
                  </a:extLst>
                </a:gridCol>
              </a:tblGrid>
              <a:tr h="407142">
                <a:tc>
                  <a:txBody>
                    <a:bodyPr/>
                    <a:lstStyle/>
                    <a:p>
                      <a:pPr marL="0" marR="0">
                        <a:spcBef>
                          <a:spcPts val="0"/>
                        </a:spcBef>
                        <a:spcAft>
                          <a:spcPts val="0"/>
                        </a:spcAft>
                      </a:pPr>
                      <a:r>
                        <a:rPr lang="en-US" sz="2400" dirty="0">
                          <a:effectLst/>
                        </a:rPr>
                        <a:t>Requirement</a:t>
                      </a:r>
                      <a:endParaRPr lang="en-US" sz="240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spcBef>
                          <a:spcPts val="0"/>
                        </a:spcBef>
                        <a:spcAft>
                          <a:spcPts val="0"/>
                        </a:spcAft>
                      </a:pPr>
                      <a:r>
                        <a:rPr lang="en-US" sz="2400" dirty="0">
                          <a:effectLst/>
                        </a:rPr>
                        <a:t>Comment</a:t>
                      </a:r>
                      <a:endParaRPr lang="en-US" sz="240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95821087"/>
                  </a:ext>
                </a:extLst>
              </a:tr>
              <a:tr h="3502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1"/>
                          </a:solidFill>
                          <a:effectLst/>
                          <a:latin typeface="+mn-lt"/>
                          <a:ea typeface="+mn-ea"/>
                          <a:cs typeface="+mn-cs"/>
                        </a:rPr>
                        <a:t>Ethernet frame over 5G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2000" kern="1200" dirty="0">
                          <a:solidFill>
                            <a:schemeClr val="tx1"/>
                          </a:solidFill>
                          <a:effectLst/>
                          <a:latin typeface="+mn-lt"/>
                          <a:ea typeface="+mn-ea"/>
                          <a:cs typeface="+mn-cs"/>
                        </a:rPr>
                        <a:t>Ethernet frame transport over 5G system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8277809"/>
                  </a:ext>
                </a:extLst>
              </a:tr>
              <a:tr h="3502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err="1">
                          <a:solidFill>
                            <a:schemeClr val="tx1"/>
                          </a:solidFill>
                          <a:effectLst/>
                          <a:latin typeface="+mn-lt"/>
                          <a:ea typeface="+mn-ea"/>
                          <a:cs typeface="+mn-cs"/>
                        </a:rPr>
                        <a:t>QoS</a:t>
                      </a:r>
                      <a:r>
                        <a:rPr lang="en-US" sz="2000" b="0" kern="1200" dirty="0">
                          <a:solidFill>
                            <a:schemeClr val="tx1"/>
                          </a:solidFill>
                          <a:effectLst/>
                          <a:latin typeface="+mn-lt"/>
                          <a:ea typeface="+mn-ea"/>
                          <a:cs typeface="+mn-cs"/>
                        </a:rPr>
                        <a:t> for</a:t>
                      </a:r>
                      <a:r>
                        <a:rPr lang="en-US" sz="2000" b="0" kern="1200" baseline="0" dirty="0">
                          <a:solidFill>
                            <a:schemeClr val="tx1"/>
                          </a:solidFill>
                          <a:effectLst/>
                          <a:latin typeface="+mn-lt"/>
                          <a:ea typeface="+mn-ea"/>
                          <a:cs typeface="+mn-cs"/>
                        </a:rPr>
                        <a:t> Ethernet flows</a:t>
                      </a:r>
                      <a:endParaRPr lang="en-US" sz="2000" b="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2000" kern="1200" dirty="0">
                          <a:solidFill>
                            <a:schemeClr val="tx1"/>
                          </a:solidFill>
                          <a:effectLst/>
                          <a:latin typeface="+mn-lt"/>
                          <a:ea typeface="+mn-ea"/>
                          <a:cs typeface="+mn-cs"/>
                        </a:rPr>
                        <a:t>Standardized</a:t>
                      </a:r>
                      <a:r>
                        <a:rPr lang="en-US" sz="2000" kern="1200" baseline="0" dirty="0">
                          <a:solidFill>
                            <a:schemeClr val="tx1"/>
                          </a:solidFill>
                          <a:effectLst/>
                          <a:latin typeface="+mn-lt"/>
                          <a:ea typeface="+mn-ea"/>
                          <a:cs typeface="+mn-cs"/>
                        </a:rPr>
                        <a:t> </a:t>
                      </a:r>
                      <a:r>
                        <a:rPr lang="en-US" sz="2000" kern="1200" baseline="0" dirty="0" err="1">
                          <a:solidFill>
                            <a:schemeClr val="tx1"/>
                          </a:solidFill>
                          <a:effectLst/>
                          <a:latin typeface="+mn-lt"/>
                          <a:ea typeface="+mn-ea"/>
                          <a:cs typeface="+mn-cs"/>
                        </a:rPr>
                        <a:t>QoS</a:t>
                      </a:r>
                      <a:r>
                        <a:rPr lang="en-US" sz="2000" kern="1200" baseline="0" dirty="0">
                          <a:solidFill>
                            <a:schemeClr val="tx1"/>
                          </a:solidFill>
                          <a:effectLst/>
                          <a:latin typeface="+mn-lt"/>
                          <a:ea typeface="+mn-ea"/>
                          <a:cs typeface="+mn-cs"/>
                        </a:rPr>
                        <a:t> identifiers to support industrial use cases</a:t>
                      </a:r>
                    </a:p>
                    <a:p>
                      <a:pPr marL="0" marR="0">
                        <a:spcBef>
                          <a:spcPts val="0"/>
                        </a:spcBef>
                        <a:spcAft>
                          <a:spcPts val="0"/>
                        </a:spcAft>
                      </a:pPr>
                      <a:r>
                        <a:rPr lang="en-US" sz="2000" kern="1200" baseline="0" dirty="0">
                          <a:solidFill>
                            <a:schemeClr val="tx1"/>
                          </a:solidFill>
                          <a:effectLst/>
                          <a:latin typeface="+mn-lt"/>
                          <a:ea typeface="+mn-ea"/>
                          <a:cs typeface="+mn-cs"/>
                        </a:rPr>
                        <a:t>Prioritization of real-time traffic</a:t>
                      </a:r>
                      <a:endParaRPr lang="en-US" sz="20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26222559"/>
                  </a:ext>
                </a:extLst>
              </a:tr>
              <a:tr h="3417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1"/>
                          </a:solidFill>
                          <a:effectLst/>
                          <a:latin typeface="+mn-lt"/>
                          <a:ea typeface="+mn-ea"/>
                          <a:cs typeface="+mn-cs"/>
                        </a:rPr>
                        <a:t>Learning bridge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algn="l" defTabSz="914400" rtl="0" eaLnBrk="1" latinLnBrk="0" hangingPunct="1">
                        <a:spcBef>
                          <a:spcPts val="0"/>
                        </a:spcBef>
                        <a:spcAft>
                          <a:spcPts val="0"/>
                        </a:spcAft>
                      </a:pPr>
                      <a:r>
                        <a:rPr lang="en-US" sz="2000" b="0" kern="1200" dirty="0">
                          <a:solidFill>
                            <a:schemeClr val="tx1"/>
                          </a:solidFill>
                          <a:effectLst/>
                          <a:latin typeface="+mn-lt"/>
                          <a:ea typeface="+mn-ea"/>
                          <a:cs typeface="+mn-cs"/>
                        </a:rPr>
                        <a:t>Basic Layer 2 bridging functionality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5228666"/>
                  </a:ext>
                </a:extLst>
              </a:tr>
              <a:tr h="5911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1"/>
                          </a:solidFill>
                          <a:effectLst/>
                          <a:latin typeface="+mn-lt"/>
                          <a:ea typeface="+mn-ea"/>
                          <a:cs typeface="+mn-cs"/>
                        </a:rPr>
                        <a:t>Rapid Spanning Tree Protocol</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a:spcBef>
                          <a:spcPts val="0"/>
                        </a:spcBef>
                        <a:spcAft>
                          <a:spcPts val="0"/>
                        </a:spcAft>
                      </a:pPr>
                      <a:endParaRPr lang="en-US" sz="180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61653770"/>
                  </a:ext>
                </a:extLst>
              </a:tr>
              <a:tr h="3048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kern="1200" dirty="0">
                          <a:solidFill>
                            <a:schemeClr val="tx1"/>
                          </a:solidFill>
                          <a:effectLst/>
                          <a:latin typeface="+mn-lt"/>
                          <a:ea typeface="+mn-ea"/>
                          <a:cs typeface="+mn-cs"/>
                        </a:rPr>
                        <a:t>Broadcast handling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a:spcBef>
                          <a:spcPts val="0"/>
                        </a:spcBef>
                        <a:spcAft>
                          <a:spcPts val="0"/>
                        </a:spcAft>
                      </a:pPr>
                      <a:endParaRPr lang="en-US" sz="180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82433328"/>
                  </a:ext>
                </a:extLst>
              </a:tr>
              <a:tr h="295563">
                <a:tc>
                  <a:txBody>
                    <a:bodyPr/>
                    <a:lstStyle/>
                    <a:p>
                      <a:pPr marL="0" marR="0">
                        <a:spcBef>
                          <a:spcPts val="0"/>
                        </a:spcBef>
                        <a:spcAft>
                          <a:spcPts val="0"/>
                        </a:spcAft>
                      </a:pPr>
                      <a:r>
                        <a:rPr lang="en-US" sz="2000" b="0" kern="1200" dirty="0">
                          <a:solidFill>
                            <a:schemeClr val="tx1"/>
                          </a:solidFill>
                          <a:effectLst/>
                          <a:latin typeface="+mn-lt"/>
                          <a:ea typeface="+mn-ea"/>
                          <a:cs typeface="+mn-cs"/>
                        </a:rPr>
                        <a:t>IEEE 802.1AS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2000" kern="1200" dirty="0">
                          <a:solidFill>
                            <a:schemeClr val="tx1"/>
                          </a:solidFill>
                          <a:effectLst/>
                          <a:latin typeface="+mn-lt"/>
                          <a:ea typeface="+mn-ea"/>
                          <a:cs typeface="+mn-cs"/>
                        </a:rPr>
                        <a:t>Precise time synchronization with 5G</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07468625"/>
                  </a:ext>
                </a:extLst>
              </a:tr>
              <a:tr h="355755">
                <a:tc>
                  <a:txBody>
                    <a:bodyPr/>
                    <a:lstStyle/>
                    <a:p>
                      <a:pPr marL="0" marR="0">
                        <a:spcBef>
                          <a:spcPts val="0"/>
                        </a:spcBef>
                        <a:spcAft>
                          <a:spcPts val="0"/>
                        </a:spcAft>
                      </a:pPr>
                      <a:r>
                        <a:rPr lang="en-US" sz="2000" b="0" dirty="0">
                          <a:effectLst/>
                        </a:rPr>
                        <a:t>IEEE 802.1Q</a:t>
                      </a:r>
                      <a:endParaRPr lang="en-US" sz="2000" b="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2000" dirty="0">
                          <a:effectLst/>
                        </a:rPr>
                        <a:t>VLAN tags and </a:t>
                      </a:r>
                      <a:r>
                        <a:rPr lang="en-US" sz="2000" dirty="0" err="1">
                          <a:effectLst/>
                        </a:rPr>
                        <a:t>prioritisation</a:t>
                      </a:r>
                      <a:r>
                        <a:rPr lang="en-US" sz="2000" dirty="0">
                          <a:effectLst/>
                        </a:rPr>
                        <a:t> of data with VLAN tag priority 6</a:t>
                      </a:r>
                      <a:endParaRPr lang="en-US" sz="200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16010343"/>
                  </a:ext>
                </a:extLst>
              </a:tr>
              <a:tr h="397311">
                <a:tc>
                  <a:txBody>
                    <a:bodyPr/>
                    <a:lstStyle/>
                    <a:p>
                      <a:pPr marL="0" marR="0">
                        <a:spcBef>
                          <a:spcPts val="0"/>
                        </a:spcBef>
                        <a:spcAft>
                          <a:spcPts val="0"/>
                        </a:spcAft>
                      </a:pPr>
                      <a:r>
                        <a:rPr lang="en-US" sz="2000" b="0" dirty="0">
                          <a:effectLst/>
                        </a:rPr>
                        <a:t>IEEE 802.1D</a:t>
                      </a:r>
                      <a:endParaRPr lang="en-US" sz="2000" b="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2000" dirty="0">
                          <a:effectLst/>
                        </a:rPr>
                        <a:t>Auto-negotiation for 100 Mb/s link. Needed in case 5G device also has a standard LAN port.</a:t>
                      </a:r>
                      <a:endParaRPr lang="en-US" sz="200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43039896"/>
                  </a:ext>
                </a:extLst>
              </a:tr>
              <a:tr h="339285">
                <a:tc>
                  <a:txBody>
                    <a:bodyPr/>
                    <a:lstStyle/>
                    <a:p>
                      <a:pPr marL="0" marR="0">
                        <a:spcBef>
                          <a:spcPts val="0"/>
                        </a:spcBef>
                        <a:spcAft>
                          <a:spcPts val="0"/>
                        </a:spcAft>
                      </a:pPr>
                      <a:r>
                        <a:rPr lang="en-US" sz="2000" b="0" dirty="0">
                          <a:effectLst/>
                        </a:rPr>
                        <a:t>LLDP (IEEE 802.1AB)</a:t>
                      </a:r>
                      <a:endParaRPr lang="en-US" sz="2000" b="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2000" dirty="0">
                          <a:effectLst/>
                        </a:rPr>
                        <a:t>No forwarding of discovery messages</a:t>
                      </a:r>
                      <a:endParaRPr lang="en-US" sz="200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564027234"/>
                  </a:ext>
                </a:extLst>
              </a:tr>
              <a:tr h="339285">
                <a:tc>
                  <a:txBody>
                    <a:bodyPr/>
                    <a:lstStyle/>
                    <a:p>
                      <a:pPr marL="0" marR="0">
                        <a:spcBef>
                          <a:spcPts val="0"/>
                        </a:spcBef>
                        <a:spcAft>
                          <a:spcPts val="0"/>
                        </a:spcAft>
                      </a:pPr>
                      <a:r>
                        <a:rPr lang="en-US" sz="2000" b="0" dirty="0">
                          <a:effectLst/>
                        </a:rPr>
                        <a:t>SNMP</a:t>
                      </a:r>
                      <a:endParaRPr lang="en-US" sz="2000" b="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2000" dirty="0">
                          <a:effectLst/>
                        </a:rPr>
                        <a:t>MIB for PROFINET network diagnostics</a:t>
                      </a:r>
                      <a:endParaRPr lang="en-US" sz="200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58116562"/>
                  </a:ext>
                </a:extLst>
              </a:tr>
              <a:tr h="339285">
                <a:tc>
                  <a:txBody>
                    <a:bodyPr/>
                    <a:lstStyle/>
                    <a:p>
                      <a:pPr marL="0" marR="0">
                        <a:spcBef>
                          <a:spcPts val="0"/>
                        </a:spcBef>
                        <a:spcAft>
                          <a:spcPts val="0"/>
                        </a:spcAft>
                      </a:pPr>
                      <a:r>
                        <a:rPr lang="en-US" sz="2000" b="0" dirty="0">
                          <a:effectLst/>
                        </a:rPr>
                        <a:t>MRP/MRPD</a:t>
                      </a:r>
                      <a:endParaRPr lang="en-US" sz="2000" b="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2000" dirty="0">
                          <a:effectLst/>
                        </a:rPr>
                        <a:t>Use for higher availability in ring topologies; see IEC 61158</a:t>
                      </a:r>
                      <a:endParaRPr lang="en-US" sz="200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80638655"/>
                  </a:ext>
                </a:extLst>
              </a:tr>
            </a:tbl>
          </a:graphicData>
        </a:graphic>
      </p:graphicFrame>
      <p:sp>
        <p:nvSpPr>
          <p:cNvPr id="3" name="Title 2"/>
          <p:cNvSpPr>
            <a:spLocks noGrp="1"/>
          </p:cNvSpPr>
          <p:nvPr>
            <p:ph type="title"/>
          </p:nvPr>
        </p:nvSpPr>
        <p:spPr/>
        <p:txBody>
          <a:bodyPr/>
          <a:lstStyle/>
          <a:p>
            <a:r>
              <a:rPr lang="en-US" dirty="0"/>
              <a:t>LAN Feature Requirements (PROFINET)</a:t>
            </a:r>
          </a:p>
        </p:txBody>
      </p:sp>
    </p:spTree>
    <p:extLst>
      <p:ext uri="{BB962C8B-B14F-4D97-AF65-F5344CB8AC3E}">
        <p14:creationId xmlns:p14="http://schemas.microsoft.com/office/powerpoint/2010/main" val="1587206787"/>
      </p:ext>
    </p:extLst>
  </p:cSld>
  <p:clrMapOvr>
    <a:masterClrMapping/>
  </p:clrMapOvr>
</p:sld>
</file>

<file path=ppt/theme/theme1.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BA689094EF27344BA9091B9D401C42A" ma:contentTypeVersion="0" ma:contentTypeDescription="Create a new document." ma:contentTypeScope="" ma:versionID="a33d2c8a4082f021322cb65218679929">
  <xsd:schema xmlns:xsd="http://www.w3.org/2001/XMLSchema" xmlns:xs="http://www.w3.org/2001/XMLSchema" xmlns:p="http://schemas.microsoft.com/office/2006/metadata/properties" xmlns:ns2="92f4628a-8470-4f32-8933-154a1274bc15" targetNamespace="http://schemas.microsoft.com/office/2006/metadata/properties" ma:root="true" ma:fieldsID="7e411ac30ff627fe8ee94925f71b3bbe" ns2:_="">
    <xsd:import namespace="92f4628a-8470-4f32-8933-154a1274bc15"/>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f4628a-8470-4f32-8933-154a1274bc1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2f4628a-8470-4f32-8933-154a1274bc15">3V762M7CQADN-540240115-104</_dlc_DocId>
    <_dlc_DocIdUrl xmlns="92f4628a-8470-4f32-8933-154a1274bc15">
      <Url>https://projects.qualcomm.com/sites/Machina/_layouts/15/DocIdRedir.aspx?ID=3V762M7CQADN-540240115-104</Url>
      <Description>3V762M7CQADN-540240115-104</Description>
    </_dlc_DocIdUrl>
  </documentManagement>
</p:properties>
</file>

<file path=customXml/itemProps1.xml><?xml version="1.0" encoding="utf-8"?>
<ds:datastoreItem xmlns:ds="http://schemas.openxmlformats.org/officeDocument/2006/customXml" ds:itemID="{CF7E3182-E938-4D1E-BCB5-C2F56784E4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f4628a-8470-4f32-8933-154a1274bc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344D3F8-640A-481C-A419-02CAA04D0312}">
  <ds:schemaRefs>
    <ds:schemaRef ds:uri="http://schemas.microsoft.com/sharepoint/events"/>
  </ds:schemaRefs>
</ds:datastoreItem>
</file>

<file path=customXml/itemProps3.xml><?xml version="1.0" encoding="utf-8"?>
<ds:datastoreItem xmlns:ds="http://schemas.openxmlformats.org/officeDocument/2006/customXml" ds:itemID="{984C2FDF-EDA2-48F2-8B49-5FC7310B0996}">
  <ds:schemaRefs>
    <ds:schemaRef ds:uri="http://schemas.microsoft.com/sharepoint/v3/contenttype/forms"/>
  </ds:schemaRefs>
</ds:datastoreItem>
</file>

<file path=customXml/itemProps4.xml><?xml version="1.0" encoding="utf-8"?>
<ds:datastoreItem xmlns:ds="http://schemas.openxmlformats.org/officeDocument/2006/customXml" ds:itemID="{3D2CE004-02AA-4CDB-9479-6CEBF4156BB4}">
  <ds:schemaRefs>
    <ds:schemaRef ds:uri="http://purl.org/dc/elements/1.1/"/>
    <ds:schemaRef ds:uri="http://schemas.openxmlformats.org/package/2006/metadata/core-properties"/>
    <ds:schemaRef ds:uri="http://www.w3.org/XML/1998/namespace"/>
    <ds:schemaRef ds:uri="http://purl.org/dc/terms/"/>
    <ds:schemaRef ds:uri="http://schemas.microsoft.com/office/2006/documentManagement/types"/>
    <ds:schemaRef ds:uri="http://schemas.microsoft.com/office/2006/metadata/properties"/>
    <ds:schemaRef ds:uri="92f4628a-8470-4f32-8933-154a1274bc15"/>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67690</TotalTime>
  <Words>932</Words>
  <Application>Microsoft Macintosh PowerPoint</Application>
  <PresentationFormat>Custom</PresentationFormat>
  <Paragraphs>180</Paragraphs>
  <Slides>10</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10</vt:i4>
      </vt:variant>
    </vt:vector>
  </HeadingPairs>
  <TitlesOfParts>
    <vt:vector size="20" baseType="lpstr">
      <vt:lpstr>Calibre Regular</vt:lpstr>
      <vt:lpstr>Calibre Semibold</vt:lpstr>
      <vt:lpstr>Calibri</vt:lpstr>
      <vt:lpstr>Courier New</vt:lpstr>
      <vt:lpstr>Qualcomm Office Bold</vt:lpstr>
      <vt:lpstr>Qualcomm Office Regular</vt:lpstr>
      <vt:lpstr>Qualcomm Regular</vt:lpstr>
      <vt:lpstr>Times New Roman</vt:lpstr>
      <vt:lpstr>Arial</vt:lpstr>
      <vt:lpstr>Qualcomm_Template_Standard</vt:lpstr>
      <vt:lpstr>5G system and LAN: Potential Architecture Realization</vt:lpstr>
      <vt:lpstr>Motivation</vt:lpstr>
      <vt:lpstr>Existing System Architecture (topics for SA2)</vt:lpstr>
      <vt:lpstr>Potential Architecture Realization (for SA2)</vt:lpstr>
      <vt:lpstr>Architecture Realization: Topics for further study</vt:lpstr>
      <vt:lpstr>Backup</vt:lpstr>
      <vt:lpstr>VLAN Tagging and Ethertype</vt:lpstr>
      <vt:lpstr>Fieldbus Networking Model</vt:lpstr>
      <vt:lpstr>LAN Feature Requirements (PROFINET)</vt:lpstr>
      <vt:lpstr>LAN Feature Requirements (TSN)</vt:lpstr>
    </vt:vector>
  </TitlesOfParts>
  <Company>Microsoft</Company>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Jack Nasielski</cp:lastModifiedBy>
  <cp:revision>3007</cp:revision>
  <cp:lastPrinted>2015-11-19T22:45:22Z</cp:lastPrinted>
  <dcterms:created xsi:type="dcterms:W3CDTF">2013-03-06T00:13:51Z</dcterms:created>
  <dcterms:modified xsi:type="dcterms:W3CDTF">2017-08-11T16:02:25Z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-1028415614</vt:i4>
  </property>
  <property fmtid="{D5CDD505-2E9C-101B-9397-08002B2CF9AE}" pid="3" name="_NewReviewCycle">
    <vt:lpwstr/>
  </property>
  <property fmtid="{D5CDD505-2E9C-101B-9397-08002B2CF9AE}" pid="4" name="_EmailSubject">
    <vt:lpwstr>Ethernet over cellular slides</vt:lpwstr>
  </property>
  <property fmtid="{D5CDD505-2E9C-101B-9397-08002B2CF9AE}" pid="5" name="_AuthorEmail">
    <vt:lpwstr>peerapol@qti.qualcomm.com</vt:lpwstr>
  </property>
  <property fmtid="{D5CDD505-2E9C-101B-9397-08002B2CF9AE}" pid="6" name="_AuthorEmailDisplayName">
    <vt:lpwstr>Peerapol Tinnakornsrisuphap</vt:lpwstr>
  </property>
  <property fmtid="{D5CDD505-2E9C-101B-9397-08002B2CF9AE}" pid="7" name="_PreviousAdHocReviewCycleID">
    <vt:i4>-182832841</vt:i4>
  </property>
  <property fmtid="{D5CDD505-2E9C-101B-9397-08002B2CF9AE}" pid="8" name="ContentTypeId">
    <vt:lpwstr>0x0101004BA689094EF27344BA9091B9D401C42A</vt:lpwstr>
  </property>
  <property fmtid="{D5CDD505-2E9C-101B-9397-08002B2CF9AE}" pid="9" name="_dlc_DocIdItemGuid">
    <vt:lpwstr>afca1b6d-a033-4e3e-8f7a-aaa705ca6584</vt:lpwstr>
  </property>
</Properties>
</file>