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4" r:id="rId5"/>
    <p:sldId id="262" r:id="rId6"/>
    <p:sldId id="266" r:id="rId7"/>
    <p:sldId id="263" r:id="rId8"/>
    <p:sldId id="260" r:id="rId9"/>
    <p:sldId id="261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E428-C186-4D31-A4D6-EDE2474EAC1E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B1BD8-7113-4FA7-8B83-CF6DF07CE237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8560-3C7B-4694-BCA3-D72DB6A472F3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D101-1BB0-4CD6-90CF-D7043AE66D5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8D209-69A3-4418-A6EC-1543F0BA9C11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FCF7D-4D16-4475-85F3-B2ED991812F8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9C7B-382A-4BCA-A8FB-2150ABDDA3AD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14D3A-6658-4642-A73E-B4AB42626721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F145-FD65-415E-81FC-8AC4C46FD14E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AE4F-F66C-43BF-BCCF-59B42E4D4FE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F2A2-47E7-4397-8B08-E4BBBE6F8880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F86C-203A-4542-96B2-8886299A0779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5013-84B1-4988-8E71-84FE9D554AAE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C9683-1F6F-4625-A025-EF7EEA7C4617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D6F-DBAB-4DEE-9774-6ACAD1F34142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143CE-78A5-4F99-8C03-AB5ACAF941B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4A6E-B523-4320-B247-43194D748D7D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1888-0E74-4FD0-9D6C-A92CFFB7AC3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9D079-0733-4083-9EFA-66794A15C9B4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AC614-8194-4668-915E-CC11C6F1F5E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8B5A-036D-422D-B853-A97CB4398DC2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DD59-59DC-4004-A562-D55CD23796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4C6FDB-0F8C-4C73-A71E-7DAF0AD55653}" type="datetimeFigureOut">
              <a:rPr lang="en-GB"/>
              <a:pPr>
                <a:defRPr/>
              </a:pPr>
              <a:t>07/02/2017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2B0C2-ED36-4965-BC9C-AA0FC70DB4C3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nelec.eu/aboutcenelec/whoweare/index.html" TargetMode="External"/><Relationship Id="rId2" Type="http://schemas.openxmlformats.org/officeDocument/2006/relationships/hyperlink" Target="http://www.zvei.org/en/Pages/default.asp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smtClean="0"/>
              <a:t>3GPP TSG-SA WG1 Meeting #77	</a:t>
            </a:r>
            <a:r>
              <a:rPr lang="en-GB" sz="3200" b="1" smtClean="0"/>
              <a:t>S1-171169</a:t>
            </a: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b="1" smtClean="0"/>
              <a:t>Jeju Island, South Korea, 13-17 February 2017</a:t>
            </a:r>
            <a:endParaRPr lang="en-GB" sz="320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400" dirty="0" smtClean="0"/>
              <a:t>Title:	Making the Case for a Study on Communication for Automation in Vertical Domains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Agenda Item:	8.7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Source:	Siemens AG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Contact:	Michael Bahr </a:t>
            </a:r>
            <a:r>
              <a:rPr lang="en-GB" sz="2400" smtClean="0"/>
              <a:t>(</a:t>
            </a:r>
            <a:r>
              <a:rPr lang="en-GB" sz="2400" smtClean="0"/>
              <a:t>bahr et siemens dod com</a:t>
            </a:r>
            <a:r>
              <a:rPr lang="en-GB" sz="2400" dirty="0" smtClean="0"/>
              <a:t>) 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 </a:t>
            </a:r>
          </a:p>
          <a:p>
            <a:pPr>
              <a:buFont typeface="Arial" charset="0"/>
              <a:buNone/>
            </a:pPr>
            <a:r>
              <a:rPr lang="en-GB" sz="2400" i="1" dirty="0" smtClean="0"/>
              <a:t>Abstract: In this contribution we make the case for why SA1 should commence a thorough study on automation in vertical domains and how the vertical requirements relate to 5G service requirements. This contribution is meant as support of our related WID.</a:t>
            </a:r>
            <a:endParaRPr lang="en-GB" sz="2400" dirty="0" smtClean="0"/>
          </a:p>
          <a:p>
            <a:pPr>
              <a:buFont typeface="Arial" charset="0"/>
              <a:buNone/>
            </a:pPr>
            <a:endParaRPr lang="en-GB" sz="20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“External” support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Important that pertinent interest organisations and SDOs contribute to this study</a:t>
            </a:r>
          </a:p>
          <a:p>
            <a:r>
              <a:rPr lang="en-GB" dirty="0" smtClean="0"/>
              <a:t>Siemens </a:t>
            </a:r>
            <a:r>
              <a:rPr lang="en-GB" smtClean="0"/>
              <a:t>already contacted study groups @ </a:t>
            </a:r>
            <a:r>
              <a:rPr lang="en-GB" smtClean="0">
                <a:hlinkClick r:id="rId2"/>
              </a:rPr>
              <a:t>ZVEI</a:t>
            </a:r>
            <a:r>
              <a:rPr lang="en-GB" smtClean="0"/>
              <a:t> and </a:t>
            </a:r>
            <a:r>
              <a:rPr lang="en-GB" smtClean="0">
                <a:hlinkClick r:id="rId3"/>
              </a:rPr>
              <a:t>CENELEC</a:t>
            </a:r>
            <a:endParaRPr lang="en-GB" smtClean="0"/>
          </a:p>
          <a:p>
            <a:r>
              <a:rPr lang="en-GB" dirty="0" smtClean="0"/>
              <a:t>More outreach due once related WID accepted by SA1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Background</a:t>
            </a:r>
            <a:endParaRPr lang="en-GB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400" dirty="0" smtClean="0"/>
              <a:t>Automation in vertical domains studied in TR 22.862</a:t>
            </a:r>
          </a:p>
          <a:p>
            <a:pPr lvl="1" eaLnBrk="1" hangingPunct="1"/>
            <a:r>
              <a:rPr lang="en-GB" sz="2000" dirty="0" smtClean="0"/>
              <a:t>Main focus: critical communication (low latency, high availability)</a:t>
            </a:r>
          </a:p>
          <a:p>
            <a:pPr eaLnBrk="1" hangingPunct="1"/>
            <a:r>
              <a:rPr lang="en-GB" sz="2400" dirty="0" smtClean="0"/>
              <a:t>Siemens contributed first ‘vertical’ requirements @ 3GPPSA1#76-bis (</a:t>
            </a:r>
            <a:r>
              <a:rPr lang="en-GB" sz="2400" dirty="0" smtClean="0">
                <a:sym typeface="Wingdings" pitchFamily="2" charset="2"/>
              </a:rPr>
              <a:t> S1-170364; see TS 22.261, V1.1.0, section 7.2)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Several interesting use cases not included (see S1-170364, section 7.3)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Many general automation requirements not included (see S1-170364, section 7.5)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Automation-related security requirements not included (see S1-170365)</a:t>
            </a:r>
            <a:endParaRPr lang="en-GB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Justification for a new study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Automation in vertical domains identified as important use case for 5G (see TR 22.891, TR 22.862) </a:t>
            </a:r>
          </a:p>
          <a:p>
            <a:r>
              <a:rPr lang="en-GB" sz="2800" dirty="0" smtClean="0"/>
              <a:t>Vertical automation applications not only have particular requirements concerning latency, jitter, and reliability (see section 7.2 in TS 22.281)</a:t>
            </a:r>
          </a:p>
          <a:p>
            <a:r>
              <a:rPr lang="en-GB" sz="2800" dirty="0" smtClean="0"/>
              <a:t>Important mobility use cases currently not covered</a:t>
            </a:r>
          </a:p>
          <a:p>
            <a:r>
              <a:rPr lang="en-GB" sz="2800" dirty="0" smtClean="0"/>
              <a:t>Need to understand the implications of vertical security requirements and standards for 5G</a:t>
            </a:r>
            <a:endParaRPr lang="en-GB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Justification – general automation requirements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Vertical domains have their own standards for dependable communication (e.g., IEC 61907 – </a:t>
            </a:r>
            <a:r>
              <a:rPr lang="en-GB" sz="2400" i="1" dirty="0" smtClean="0"/>
              <a:t>Communication network dependability engineering</a:t>
            </a:r>
            <a:r>
              <a:rPr lang="en-GB" sz="2400" dirty="0" smtClean="0"/>
              <a:t>) </a:t>
            </a:r>
            <a:r>
              <a:rPr lang="en-GB" sz="2400" dirty="0" smtClean="0">
                <a:sym typeface="Wingdings" pitchFamily="2" charset="2"/>
              </a:rPr>
              <a:t> implications for 5G critical communication!?</a:t>
            </a:r>
            <a:endParaRPr lang="en-GB" sz="2400" dirty="0" smtClean="0"/>
          </a:p>
          <a:p>
            <a:r>
              <a:rPr lang="en-GB" sz="2400" dirty="0" smtClean="0"/>
              <a:t>SA1 needs to understand the implications of the vertical domains’ need for</a:t>
            </a:r>
          </a:p>
          <a:p>
            <a:pPr lvl="1"/>
            <a:r>
              <a:rPr lang="en-GB" sz="2000" dirty="0" smtClean="0"/>
              <a:t>Multi-tenancy support</a:t>
            </a:r>
          </a:p>
          <a:p>
            <a:pPr lvl="1"/>
            <a:r>
              <a:rPr lang="en-GB" sz="2000" dirty="0" smtClean="0"/>
              <a:t>Network monitoring for users</a:t>
            </a:r>
          </a:p>
          <a:p>
            <a:pPr lvl="1"/>
            <a:r>
              <a:rPr lang="en-GB" sz="2000" dirty="0" smtClean="0"/>
              <a:t>Isolation (assurance of reserved resources)</a:t>
            </a:r>
          </a:p>
          <a:p>
            <a:pPr lvl="1"/>
            <a:r>
              <a:rPr lang="en-GB" sz="2000" dirty="0" smtClean="0"/>
              <a:t>Recovery (management of network access)</a:t>
            </a:r>
          </a:p>
          <a:p>
            <a:pPr lvl="1"/>
            <a:r>
              <a:rPr lang="en-GB" sz="2000" dirty="0" smtClean="0"/>
              <a:t>Communication service response</a:t>
            </a:r>
          </a:p>
          <a:p>
            <a:pPr lvl="1"/>
            <a:r>
              <a:rPr lang="en-GB" sz="2000" dirty="0" smtClean="0"/>
              <a:t>...</a:t>
            </a:r>
          </a:p>
          <a:p>
            <a:endParaRPr lang="en-GB" sz="28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smtClean="0"/>
              <a:t>Justification – examples for new mobility use cases (critical communication)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200" dirty="0" smtClean="0"/>
              <a:t>Example mobility use cases that are not covered by the eV2X and the FRMCS study:</a:t>
            </a:r>
          </a:p>
          <a:p>
            <a:r>
              <a:rPr lang="en-GB" sz="2200" dirty="0" smtClean="0"/>
              <a:t>Automated guided vehicles (AGVs)</a:t>
            </a:r>
          </a:p>
          <a:p>
            <a:pPr lvl="1"/>
            <a:r>
              <a:rPr lang="en-GB" sz="2000" dirty="0" smtClean="0"/>
              <a:t>Automated vehicles in factories, harbours, mines, and other vertical settings</a:t>
            </a:r>
          </a:p>
          <a:p>
            <a:pPr lvl="1"/>
            <a:r>
              <a:rPr lang="en-GB" sz="2000" dirty="0" smtClean="0"/>
              <a:t>Mixture of central and local automation (e.g. Safety, steering, task assignment ...)</a:t>
            </a:r>
          </a:p>
          <a:p>
            <a:pPr lvl="1"/>
            <a:r>
              <a:rPr lang="en-GB" sz="2000" dirty="0" smtClean="0"/>
              <a:t>Focus on AGV2Infrasturcture communication for fleet management etc. </a:t>
            </a:r>
          </a:p>
          <a:p>
            <a:pPr lvl="1"/>
            <a:r>
              <a:rPr lang="en-GB" sz="2000" dirty="0" smtClean="0"/>
              <a:t>Wireless solutions (e.g. Industrial WLAN) already exist, but increasing problems due to use of ISM bands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smtClean="0"/>
              <a:t>Justification – examples for new mobility use cases (cont’d)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Rail-based mass transit</a:t>
            </a:r>
          </a:p>
          <a:p>
            <a:pPr lvl="1"/>
            <a:r>
              <a:rPr lang="en-GB" sz="2000" dirty="0" smtClean="0"/>
              <a:t>Communication-based train control</a:t>
            </a:r>
          </a:p>
          <a:p>
            <a:pPr lvl="2"/>
            <a:r>
              <a:rPr lang="en-GB" sz="1600" dirty="0" smtClean="0"/>
              <a:t>Automated subways; wireless connection to central train control</a:t>
            </a:r>
          </a:p>
          <a:p>
            <a:pPr lvl="2"/>
            <a:r>
              <a:rPr lang="en-GB" sz="1600" dirty="0" smtClean="0"/>
              <a:t>Wireless solutions already exist (ISM based), however issues such as “open air” operation and coexistence in ISM bands not solved</a:t>
            </a:r>
          </a:p>
          <a:p>
            <a:pPr lvl="1"/>
            <a:r>
              <a:rPr lang="en-GB" sz="2000" dirty="0" smtClean="0"/>
              <a:t>Train operation</a:t>
            </a:r>
          </a:p>
          <a:p>
            <a:pPr lvl="2"/>
            <a:r>
              <a:rPr lang="en-GB" sz="1600" dirty="0" smtClean="0"/>
              <a:t>Backhaul of operational data from train to central control (log data; e-tickets; surveillance cameras ...)</a:t>
            </a:r>
          </a:p>
          <a:p>
            <a:pPr lvl="2"/>
            <a:r>
              <a:rPr lang="en-GB" sz="1600" dirty="0" smtClean="0"/>
              <a:t>Coexistence with communication-based train control and passenger communications</a:t>
            </a:r>
          </a:p>
          <a:p>
            <a:pPr lvl="1"/>
            <a:r>
              <a:rPr lang="en-GB" sz="2000" dirty="0" smtClean="0"/>
              <a:t>Note: only address use cases that are not already covered in TR 22.889</a:t>
            </a:r>
          </a:p>
          <a:p>
            <a:pPr lvl="3"/>
            <a:endParaRPr lang="en-GB" sz="1200" dirty="0" smtClean="0"/>
          </a:p>
          <a:p>
            <a:pPr lvl="2"/>
            <a:endParaRPr lang="en-GB" sz="16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Justification - security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Vertical domains have particular security requirements and their specific security standards and regulations</a:t>
            </a:r>
          </a:p>
          <a:p>
            <a:pPr lvl="1"/>
            <a:r>
              <a:rPr lang="en-GB" sz="1800" dirty="0" smtClean="0"/>
              <a:t>Standard examples: IEC 62443 – </a:t>
            </a:r>
            <a:r>
              <a:rPr lang="en-GB" sz="1800" i="1" dirty="0" smtClean="0"/>
              <a:t>Network and system security</a:t>
            </a:r>
            <a:r>
              <a:rPr lang="en-GB" sz="1800" dirty="0" smtClean="0"/>
              <a:t>, NERC CIP &amp; IEC 62351 – security for electricity distribution systems</a:t>
            </a:r>
          </a:p>
          <a:p>
            <a:pPr lvl="1"/>
            <a:r>
              <a:rPr lang="en-GB" sz="1800" dirty="0" smtClean="0"/>
              <a:t>Need to understand implications for 5G</a:t>
            </a:r>
          </a:p>
          <a:p>
            <a:r>
              <a:rPr lang="en-GB" sz="2000" dirty="0" smtClean="0"/>
              <a:t>Vertical domains have additional requirements, whose implications have to be understood (see S1-170331)</a:t>
            </a:r>
          </a:p>
          <a:p>
            <a:pPr lvl="1"/>
            <a:r>
              <a:rPr lang="en-GB" sz="1800" dirty="0" smtClean="0"/>
              <a:t>5G security shall be designed for long-term security, supporting devices that remain in operation over long usage periods. In particular, it shall be foreseen to update 5G security mechanisms (e.g., cryptographic algorithms and parameters). </a:t>
            </a:r>
          </a:p>
          <a:p>
            <a:pPr lvl="1"/>
            <a:r>
              <a:rPr lang="en-GB" sz="1800" dirty="0" smtClean="0"/>
              <a:t>It shall be possible for end users to be aware of active 5G security mechanisms. </a:t>
            </a:r>
          </a:p>
          <a:p>
            <a:pPr lvl="1"/>
            <a:r>
              <a:rPr lang="en-GB" sz="1800" dirty="0" smtClean="0"/>
              <a:t>...</a:t>
            </a:r>
          </a:p>
          <a:p>
            <a:r>
              <a:rPr lang="en-GB" sz="2000" dirty="0" smtClean="0"/>
              <a:t>Note: integrity and AAA very important for vertical applications (</a:t>
            </a:r>
            <a:r>
              <a:rPr lang="en-GB" sz="2000" dirty="0" smtClean="0">
                <a:sym typeface="Wingdings" pitchFamily="2" charset="2"/>
              </a:rPr>
              <a:t> productivity)</a:t>
            </a:r>
            <a:endParaRPr lang="en-GB" sz="2000" dirty="0" smtClean="0"/>
          </a:p>
          <a:p>
            <a:pPr lvl="1"/>
            <a:endParaRPr lang="en-GB" sz="2000" dirty="0" smtClean="0"/>
          </a:p>
          <a:p>
            <a:pPr lvl="1"/>
            <a:endParaRPr lang="en-GB" sz="20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Objectives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Collect requirements derived from</a:t>
            </a:r>
          </a:p>
          <a:p>
            <a:pPr lvl="1"/>
            <a:r>
              <a:rPr lang="en-GB" sz="2400" dirty="0" smtClean="0"/>
              <a:t>Vertical standards for dependable communication, e.g. </a:t>
            </a:r>
            <a:r>
              <a:rPr lang="en-US" sz="2400" dirty="0" smtClean="0"/>
              <a:t>IEC 61907:2009</a:t>
            </a:r>
          </a:p>
          <a:p>
            <a:pPr lvl="1"/>
            <a:r>
              <a:rPr lang="en-US" sz="2400" dirty="0" smtClean="0"/>
              <a:t>Common needs in vertical domains (assurance through network monitoring, etc.)</a:t>
            </a:r>
          </a:p>
          <a:p>
            <a:pPr lvl="1"/>
            <a:r>
              <a:rPr lang="en-US" sz="2400" dirty="0" smtClean="0"/>
              <a:t>New use cases (including rail-based mass transit)</a:t>
            </a:r>
          </a:p>
          <a:p>
            <a:pPr lvl="1"/>
            <a:r>
              <a:rPr lang="en-US" sz="2400" dirty="0" smtClean="0"/>
              <a:t>Security “culture” in vertical domains (e.g.,</a:t>
            </a:r>
            <a:r>
              <a:rPr lang="en-GB" sz="2400" dirty="0" smtClean="0"/>
              <a:t>IEC 62443 and IEC 62351)</a:t>
            </a:r>
          </a:p>
          <a:p>
            <a:r>
              <a:rPr lang="en-GB" sz="2800" dirty="0" smtClean="0"/>
              <a:t>Delta analysis: what of the above requirements already covered by 4G specifications and 5G requirements? </a:t>
            </a:r>
            <a:r>
              <a:rPr lang="en-GB" sz="2800" dirty="0" smtClean="0">
                <a:sym typeface="Wingdings" pitchFamily="2" charset="2"/>
              </a:rPr>
              <a:t> translate gaps into 5G service requirements</a:t>
            </a:r>
            <a:endParaRPr lang="en-GB" sz="28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Expected output and time scale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TR 22.XYZ – Study on communication for automation in vertical domains</a:t>
            </a:r>
          </a:p>
          <a:p>
            <a:r>
              <a:rPr lang="en-GB" dirty="0" smtClean="0"/>
              <a:t>To be approved at 3GPPSA#78 (2017-12-20)</a:t>
            </a:r>
          </a:p>
          <a:p>
            <a:r>
              <a:rPr lang="en-GB" dirty="0" smtClean="0"/>
              <a:t>Inclusion of identified service requirements in SA1 specifications, e.g. A “vertical” TS (in spirit of the forthcoming eV2X TS)</a:t>
            </a:r>
          </a:p>
          <a:p>
            <a:pPr lvl="1"/>
            <a:r>
              <a:rPr lang="en-GB" dirty="0" smtClean="0"/>
              <a:t>To be approved at 3GPPSA#79 (2018-03-21)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</Words>
  <Application>Microsoft Office PowerPoint</Application>
  <PresentationFormat>Bildschirmpräsentation (4:3)</PresentationFormat>
  <Paragraphs>69</Paragraphs>
  <Slides>10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Office Theme</vt:lpstr>
      <vt:lpstr>3GPP TSG-SA WG1 Meeting #77 S1-171169 Jeju Island, South Korea, 13-17 February 2017</vt:lpstr>
      <vt:lpstr>Background</vt:lpstr>
      <vt:lpstr>Justification for a new study</vt:lpstr>
      <vt:lpstr>Justification – general automation requirements</vt:lpstr>
      <vt:lpstr>Justification – examples for new mobility use cases (critical communication)</vt:lpstr>
      <vt:lpstr>Justification – examples for new mobility use cases (cont’d)</vt:lpstr>
      <vt:lpstr>Justification - security</vt:lpstr>
      <vt:lpstr>Objectives</vt:lpstr>
      <vt:lpstr>Expected output and time scale</vt:lpstr>
      <vt:lpstr>“External” support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S1-17xxx – Making the Case for a Study on Automation in Verticals</dc:title>
  <dc:creator>Joachim W. Walewski</dc:creator>
  <cp:lastModifiedBy>Michael Bahr (Siemens)</cp:lastModifiedBy>
  <cp:revision>84</cp:revision>
  <dcterms:created xsi:type="dcterms:W3CDTF">2017-02-06T10:41:14Z</dcterms:created>
  <dcterms:modified xsi:type="dcterms:W3CDTF">2017-02-07T16:53:43Z</dcterms:modified>
</cp:coreProperties>
</file>