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  <p:sldId id="267" r:id="rId11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CC"/>
    <a:srgbClr val="FF66CC"/>
    <a:srgbClr val="FF7C80"/>
    <a:srgbClr val="00FF00"/>
    <a:srgbClr val="FF0000"/>
    <a:srgbClr val="FFFF00"/>
    <a:srgbClr val="FFCC66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94" d="100"/>
          <a:sy n="94" d="100"/>
        </p:scale>
        <p:origin x="734" y="101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842878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FS_eV2X Status Update</a:t>
            </a:r>
            <a:br>
              <a:rPr lang="en-US" dirty="0" smtClean="0"/>
            </a:br>
            <a:r>
              <a:rPr lang="en-US" sz="3600" dirty="0" smtClean="0">
                <a:solidFill>
                  <a:srgbClr val="FF0000"/>
                </a:solidFill>
              </a:rPr>
              <a:t>Study </a:t>
            </a:r>
            <a:r>
              <a:rPr lang="en-US" sz="3600" dirty="0">
                <a:solidFill>
                  <a:srgbClr val="FF0000"/>
                </a:solidFill>
              </a:rPr>
              <a:t>on Enhancement of 3GPP support for V2X services</a:t>
            </a:r>
            <a:endParaRPr lang="en-US" sz="3600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SungDuck</a:t>
            </a:r>
            <a:r>
              <a:rPr lang="en-US" dirty="0" smtClean="0"/>
              <a:t> Chun</a:t>
            </a:r>
            <a:endParaRPr lang="en-US" dirty="0"/>
          </a:p>
          <a:p>
            <a:r>
              <a:rPr lang="en-US" dirty="0"/>
              <a:t>LG Electronics Inc.</a:t>
            </a:r>
          </a:p>
          <a:p>
            <a:r>
              <a:rPr lang="en-US" dirty="0" smtClean="0"/>
              <a:t>V2XLTE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smtClean="0"/>
              <a:t>S1-162239</a:t>
            </a:r>
            <a:endParaRPr lang="en-GB" b="1" dirty="0" smtClean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</a:t>
            </a:r>
            <a:r>
              <a:rPr lang="en-GB" sz="1800" b="1" i="1" smtClean="0">
                <a:solidFill>
                  <a:srgbClr val="0070C0"/>
                </a:solidFill>
                <a:ea typeface="MS Mincho" pitchFamily="49" charset="-128"/>
              </a:rPr>
              <a:t>of S1-16xxxx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5626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smtClean="0"/>
              <a:t>#75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US" sz="1200" b="1" smtClean="0"/>
              <a:t>SanFrancisco,</a:t>
            </a:r>
            <a:r>
              <a:rPr lang="en-GB" sz="1200" b="1" smtClean="0"/>
              <a:t>USA, 22-26 Aug </a:t>
            </a:r>
            <a:r>
              <a:rPr lang="en-GB" sz="1200" b="1" dirty="0" smtClean="0"/>
              <a:t>2016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FS_eV2X </a:t>
            </a:r>
            <a:endParaRPr lang="en-GB" dirty="0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124744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mtClean="0"/>
              <a:t>Statistics of potential requirements:</a:t>
            </a:r>
            <a:endParaRPr lang="en-GB" dirty="0" smtClean="0"/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10</a:t>
            </a:fld>
            <a:endParaRPr lang="en-GB" sz="1600"/>
          </a:p>
        </p:txBody>
      </p:sp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ko-KR" b="1"/>
              <a:t>S1-16</a:t>
            </a:r>
            <a:r>
              <a:rPr lang="en-US" altLang="ko-KR" b="1"/>
              <a:t>2239</a:t>
            </a:r>
            <a:endParaRPr lang="en-GB" altLang="ko-KR" b="1" dirty="0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2420962"/>
              </p:ext>
            </p:extLst>
          </p:nvPr>
        </p:nvGraphicFramePr>
        <p:xfrm>
          <a:off x="899591" y="1844824"/>
          <a:ext cx="7849121" cy="4032446"/>
        </p:xfrm>
        <a:graphic>
          <a:graphicData uri="http://schemas.openxmlformats.org/drawingml/2006/table">
            <a:tbl>
              <a:tblPr firstRow="1" firstCol="1" bandRow="1"/>
              <a:tblGrid>
                <a:gridCol w="628305"/>
                <a:gridCol w="4688842"/>
                <a:gridCol w="1265987"/>
                <a:gridCol w="1265987"/>
              </a:tblGrid>
              <a:tr h="8489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 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Categorization criteria (Related to: )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# of related PRs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TR v010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# of related PRs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TR v020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2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Communication range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5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2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Frequency (Mesg trans) (via Relay UE)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3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5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2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3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Good in everything/density,reliability,utilization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2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4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Group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8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8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67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5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Heavy traffic: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High density is categorized into Heavy traffic;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Data rate is categorized into Heavy traffic;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2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6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Latency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3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13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2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7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Message size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4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9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2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8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Positioning accuracy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2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9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Reliability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5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13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2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Security (anonymity/integrity protection)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2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Inter PLMN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 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2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12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General – 5G/RAT, etc.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 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4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2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 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Total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29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83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62846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FS_eV2X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&lt;y/n</a:t>
            </a:r>
            <a:r>
              <a:rPr lang="en-GB" smtClean="0"/>
              <a:t>&gt; No</a:t>
            </a:r>
            <a:endParaRPr lang="en-GB" dirty="0" smtClean="0"/>
          </a:p>
          <a:p>
            <a:endParaRPr lang="en-GB" dirty="0" smtClean="0"/>
          </a:p>
          <a:p>
            <a:pPr marL="457200" lvl="1" indent="0">
              <a:buFontTx/>
              <a:buNone/>
            </a:pP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dirty="0" smtClean="0"/>
              <a:t>This WI has been approved </a:t>
            </a:r>
            <a:r>
              <a:rPr lang="en-GB" smtClean="0"/>
              <a:t>at SP#72</a:t>
            </a:r>
            <a:endParaRPr lang="en-GB" dirty="0" smtClean="0"/>
          </a:p>
          <a:p>
            <a:pPr marL="457200" lvl="1" indent="0"/>
            <a:r>
              <a:rPr lang="en-GB" smtClean="0"/>
              <a:t> SP-160504 </a:t>
            </a:r>
            <a:endParaRPr lang="en-GB" dirty="0" smtClean="0"/>
          </a:p>
          <a:p>
            <a:pPr marL="457200" lvl="1" indent="0">
              <a:buFontTx/>
              <a:buNone/>
            </a:pP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indicate the SA </a:t>
            </a:r>
            <a:r>
              <a:rPr lang="en-GB" i="1" dirty="0" err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 number for the most recent version of the approved WID</a:t>
            </a:r>
            <a:endParaRPr lang="en-GB" dirty="0" smtClean="0"/>
          </a:p>
          <a:p>
            <a:r>
              <a:rPr lang="en-GB" dirty="0" smtClean="0"/>
              <a:t>This WI has not been approved by SP</a:t>
            </a:r>
          </a:p>
          <a:p>
            <a:pPr marL="457200" lvl="1" indent="0"/>
            <a:r>
              <a:rPr lang="en-GB" dirty="0" smtClean="0"/>
              <a:t>The following slides assume approval at </a:t>
            </a:r>
            <a:r>
              <a:rPr lang="en-GB" dirty="0" err="1" smtClean="0"/>
              <a:t>SP#xx</a:t>
            </a:r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smtClean="0"/>
              <a:t>S1-16</a:t>
            </a:r>
            <a:r>
              <a:rPr lang="en-US" b="1" smtClean="0"/>
              <a:t>2239</a:t>
            </a:r>
            <a:endParaRPr lang="en-GB" b="1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FS_eV2X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748712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Discussion on:</a:t>
            </a:r>
          </a:p>
          <a:p>
            <a:pPr lvl="2">
              <a:defRPr/>
            </a:pPr>
            <a:r>
              <a:rPr lang="en-GB" smtClean="0"/>
              <a:t>Section for definition, consideration, consolidated requirement, conclusion section agreed</a:t>
            </a:r>
          </a:p>
          <a:p>
            <a:pPr lvl="2">
              <a:defRPr/>
            </a:pPr>
            <a:r>
              <a:rPr lang="en-GB" smtClean="0"/>
              <a:t>Update of </a:t>
            </a:r>
            <a:r>
              <a:rPr lang="en-GB"/>
              <a:t>existing use case (KPIs)</a:t>
            </a:r>
            <a:endParaRPr lang="en-GB" dirty="0"/>
          </a:p>
          <a:p>
            <a:pPr lvl="2">
              <a:defRPr/>
            </a:pPr>
            <a:r>
              <a:rPr lang="en-GB"/>
              <a:t>13 </a:t>
            </a:r>
            <a:r>
              <a:rPr lang="en-GB" dirty="0"/>
              <a:t>use cases </a:t>
            </a:r>
            <a:r>
              <a:rPr lang="en-GB" dirty="0" smtClean="0"/>
              <a:t>were agreed:</a:t>
            </a:r>
            <a:r>
              <a:rPr lang="en-US" dirty="0" smtClean="0"/>
              <a:t> </a:t>
            </a:r>
          </a:p>
          <a:p>
            <a:pPr lvl="3">
              <a:defRPr/>
            </a:pPr>
            <a:r>
              <a:rPr lang="en-US" sz="1100" b="0"/>
              <a:t>NR and LTE interoperability, RAT </a:t>
            </a:r>
            <a:r>
              <a:rPr lang="en-US" sz="1100" b="0" smtClean="0"/>
              <a:t>selection, </a:t>
            </a:r>
            <a:r>
              <a:rPr lang="en-US" sz="1100" b="0"/>
              <a:t>multi PLMN environment, </a:t>
            </a:r>
            <a:r>
              <a:rPr lang="en-US" sz="1100" b="0" smtClean="0"/>
              <a:t>security </a:t>
            </a:r>
            <a:r>
              <a:rPr lang="en-US" sz="1100" b="0"/>
              <a:t>aspects, Video data </a:t>
            </a:r>
            <a:r>
              <a:rPr lang="en-US" sz="1100" b="0" smtClean="0"/>
              <a:t>sharing </a:t>
            </a:r>
            <a:r>
              <a:rPr lang="en-US" sz="1100" b="0"/>
              <a:t>(VaD),Teleoperated Support (TeSo), Cooperative Collision Avoidance (CoCA</a:t>
            </a:r>
            <a:r>
              <a:rPr lang="en-US" sz="1100" b="0" smtClean="0"/>
              <a:t>), </a:t>
            </a:r>
            <a:r>
              <a:rPr lang="en-US" sz="1100" b="0"/>
              <a:t>information sharing for limited/full automated </a:t>
            </a:r>
            <a:r>
              <a:rPr lang="en-US" sz="1100" b="0" smtClean="0"/>
              <a:t>driving/platooning, </a:t>
            </a:r>
            <a:r>
              <a:rPr lang="en-US" sz="1100" b="0"/>
              <a:t>Changing Driving-Mode, Tethering via Vehicle, Dynamic Ride </a:t>
            </a:r>
            <a:r>
              <a:rPr lang="en-US" sz="1100" b="0" smtClean="0"/>
              <a:t>Sharing</a:t>
            </a:r>
          </a:p>
          <a:p>
            <a:pPr lvl="3">
              <a:defRPr/>
            </a:pPr>
            <a:r>
              <a:rPr lang="en-GB" i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Provide a short technical description of what was agreed. No need to list </a:t>
            </a:r>
            <a:r>
              <a:rPr lang="en-GB" i="1" dirty="0" err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</a:t>
            </a:r>
          </a:p>
          <a:p>
            <a:pPr>
              <a:defRPr/>
            </a:pPr>
            <a:r>
              <a:rPr lang="en-GB" dirty="0" smtClean="0"/>
              <a:t>Work/Study Item Completion</a:t>
            </a:r>
            <a:r>
              <a:rPr lang="en-GB" smtClean="0"/>
              <a:t>: 70</a:t>
            </a:r>
            <a:r>
              <a:rPr lang="en-GB" dirty="0" smtClean="0"/>
              <a:t>%</a:t>
            </a:r>
          </a:p>
          <a:p>
            <a:pPr>
              <a:defRPr/>
            </a:pPr>
            <a:r>
              <a:rPr lang="en-GB" smtClean="0"/>
              <a:t>Draft &lt;TR&gt; 22.886 </a:t>
            </a:r>
            <a:r>
              <a:rPr lang="en-GB" dirty="0" smtClean="0"/>
              <a:t>Completion</a:t>
            </a:r>
            <a:r>
              <a:rPr lang="en-GB" smtClean="0"/>
              <a:t>: 90</a:t>
            </a:r>
            <a:r>
              <a:rPr lang="en-GB" dirty="0" smtClean="0"/>
              <a:t>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marL="457200" lvl="1" indent="0">
              <a:buNone/>
              <a:defRPr/>
            </a:pP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ko-KR" b="1"/>
              <a:t>S1-16</a:t>
            </a:r>
            <a:r>
              <a:rPr lang="en-US" altLang="ko-KR" b="1"/>
              <a:t>2239</a:t>
            </a:r>
            <a:endParaRPr lang="en-GB" altLang="ko-KR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FS_eV2X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</a:t>
            </a:r>
            <a:r>
              <a:rPr lang="en-GB" smtClean="0"/>
              <a:t>: 9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</a:t>
            </a:r>
            <a:r>
              <a:rPr lang="en-GB" smtClean="0"/>
              <a:t>: 6</a:t>
            </a:r>
            <a:endParaRPr lang="en-GB" dirty="0" smtClean="0"/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WID 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</a:t>
            </a:r>
            <a:r>
              <a:rPr lang="en-GB" smtClean="0"/>
              <a:t>: approx 35</a:t>
            </a:r>
            <a:endParaRPr lang="en-GB" dirty="0"/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ko-KR" b="1"/>
              <a:t>S1-16</a:t>
            </a:r>
            <a:r>
              <a:rPr lang="en-US" altLang="ko-KR" b="1"/>
              <a:t>2239</a:t>
            </a:r>
            <a:endParaRPr lang="en-GB" altLang="ko-KR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FS_eV2X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&lt;12/2016</a:t>
            </a:r>
            <a:r>
              <a:rPr lang="en-GB" sz="2400" dirty="0"/>
              <a:t>&gt; </a:t>
            </a:r>
            <a:r>
              <a:rPr lang="en-GB" sz="2400" dirty="0" smtClean="0"/>
              <a:t>SA#74 </a:t>
            </a:r>
          </a:p>
          <a:p>
            <a:pPr marL="400050" lvl="2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&lt;y&gt;</a:t>
            </a:r>
          </a:p>
          <a:p>
            <a:pPr lvl="1">
              <a:defRPr/>
            </a:pP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Will target completion date be met? &lt;y&gt;</a:t>
            </a:r>
          </a:p>
          <a:p>
            <a:pPr lvl="1">
              <a:defRPr/>
            </a:pPr>
            <a:r>
              <a:rPr lang="en-GB" sz="2000" dirty="0" smtClean="0"/>
              <a:t>If not, change target completion date to:</a:t>
            </a:r>
          </a:p>
          <a:p>
            <a:pPr lvl="2">
              <a:defRPr/>
            </a:pPr>
            <a:r>
              <a:rPr lang="en-GB" sz="1800" dirty="0" smtClean="0"/>
              <a:t>&lt;mm/</a:t>
            </a:r>
            <a:r>
              <a:rPr lang="en-GB" sz="1800" dirty="0" err="1" smtClean="0"/>
              <a:t>yyyy</a:t>
            </a:r>
            <a:r>
              <a:rPr lang="en-GB" sz="1800" dirty="0" smtClean="0"/>
              <a:t>&gt; </a:t>
            </a:r>
            <a:r>
              <a:rPr lang="en-GB" sz="1800" dirty="0" err="1" smtClean="0"/>
              <a:t>SP#xx</a:t>
            </a:r>
            <a:endParaRPr lang="en-GB" sz="1800" dirty="0" smtClean="0"/>
          </a:p>
          <a:p>
            <a:pPr marL="457200" lvl="1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“change target completion date” bullet above 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if current target can be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met</a:t>
            </a:r>
          </a:p>
          <a:p>
            <a:pPr>
              <a:defRPr/>
            </a:pPr>
            <a:r>
              <a:rPr lang="en-GB" sz="2400" dirty="0"/>
              <a:t>Expected date to send &lt;TR/TS&gt; to 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sz="2200" dirty="0" smtClean="0"/>
              <a:t>SA1#75 </a:t>
            </a:r>
            <a:r>
              <a:rPr lang="en-GB" sz="2200" dirty="0"/>
              <a:t>(</a:t>
            </a:r>
            <a:r>
              <a:rPr lang="en-GB" sz="2200" smtClean="0"/>
              <a:t>08/2016)</a:t>
            </a:r>
            <a:endParaRPr lang="en-GB" sz="1600" dirty="0"/>
          </a:p>
          <a:p>
            <a:pPr lvl="1">
              <a:defRPr/>
            </a:pPr>
            <a:r>
              <a:rPr lang="en-GB" sz="2200" dirty="0"/>
              <a:t>For approval</a:t>
            </a:r>
            <a:r>
              <a:rPr lang="en-GB" sz="2200"/>
              <a:t>: </a:t>
            </a:r>
            <a:r>
              <a:rPr lang="en-GB" sz="2200" smtClean="0"/>
              <a:t>SA1#75 </a:t>
            </a:r>
            <a:r>
              <a:rPr lang="en-GB" sz="2200" dirty="0" smtClean="0"/>
              <a:t>(08/2016)</a:t>
            </a:r>
            <a:r>
              <a:rPr lang="en-GB" sz="2000" dirty="0"/>
              <a:t> </a:t>
            </a:r>
            <a:endParaRPr lang="en-GB" sz="2200" dirty="0" smtClean="0"/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bullets above if there is no new TR/TS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ko-KR" b="1"/>
              <a:t>S1-16</a:t>
            </a:r>
            <a:r>
              <a:rPr lang="en-US" altLang="ko-KR" b="1"/>
              <a:t>2239</a:t>
            </a:r>
            <a:endParaRPr lang="en-GB" altLang="ko-KR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FS_eV2X </a:t>
            </a:r>
            <a:r>
              <a:rPr lang="en-GB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smtClean="0"/>
              <a:t>Classification uses cases and requirement for LTE </a:t>
            </a:r>
            <a:endParaRPr lang="en-GB" dirty="0" smtClean="0"/>
          </a:p>
          <a:p>
            <a:pPr lvl="1">
              <a:defRPr/>
            </a:pPr>
            <a:r>
              <a:rPr lang="en-GB" smtClean="0"/>
              <a:t>Completion of Overview section</a:t>
            </a:r>
            <a:endParaRPr lang="en-GB" dirty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SA1#76 (Nov. 2016)</a:t>
            </a:r>
            <a:endParaRPr lang="en-GB" dirty="0"/>
          </a:p>
          <a:p>
            <a:pPr lvl="2">
              <a:defRPr/>
            </a:pPr>
            <a:r>
              <a:rPr lang="en-GB" smtClean="0"/>
              <a:t>N/A</a:t>
            </a:r>
            <a:endParaRPr lang="en-GB" dirty="0"/>
          </a:p>
          <a:p>
            <a:pPr lvl="1">
              <a:defRPr/>
            </a:pPr>
            <a:r>
              <a:rPr lang="en-GB" sz="2000" dirty="0"/>
              <a:t>SA1#nn+3 </a:t>
            </a:r>
            <a:r>
              <a:rPr lang="en-GB" dirty="0" smtClean="0"/>
              <a:t>(date)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</a:t>
            </a:r>
            <a:r>
              <a:rPr lang="en-GB" dirty="0" smtClean="0"/>
              <a:t>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ko-KR" b="1"/>
              <a:t>S1-16</a:t>
            </a:r>
            <a:r>
              <a:rPr lang="en-US" altLang="ko-KR" b="1"/>
              <a:t>2239</a:t>
            </a:r>
            <a:endParaRPr lang="en-GB" altLang="ko-KR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smtClean="0"/>
              <a:t>N/A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Tentative start date: &lt;</a:t>
            </a:r>
            <a:r>
              <a:rPr lang="en-GB" dirty="0" err="1" smtClean="0"/>
              <a:t>tbd</a:t>
            </a:r>
            <a:r>
              <a:rPr lang="en-GB" dirty="0" smtClean="0"/>
              <a:t>/mm/</a:t>
            </a:r>
            <a:r>
              <a:rPr lang="en-GB" dirty="0" err="1" smtClean="0"/>
              <a:t>yyyy</a:t>
            </a:r>
            <a:r>
              <a:rPr lang="en-GB" dirty="0" smtClean="0"/>
              <a:t>&gt;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ko-KR" b="1"/>
              <a:t>S1-16</a:t>
            </a:r>
            <a:r>
              <a:rPr lang="en-US" altLang="ko-KR" b="1"/>
              <a:t>2239</a:t>
            </a:r>
            <a:endParaRPr lang="en-GB" altLang="ko-KR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FS_eV2X </a:t>
            </a:r>
            <a:r>
              <a:rPr lang="en-GB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</a:t>
            </a:r>
            <a:r>
              <a:rPr lang="en-GB" smtClean="0"/>
              <a:t>: &lt;70</a:t>
            </a:r>
            <a:r>
              <a:rPr lang="en-GB" dirty="0" smtClean="0"/>
              <a:t>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</a:t>
            </a:r>
            <a:r>
              <a:rPr lang="en-GB" smtClean="0"/>
              <a:t>: &lt;100</a:t>
            </a:r>
            <a:r>
              <a:rPr lang="en-GB" dirty="0" smtClean="0"/>
              <a:t>%&gt;</a:t>
            </a:r>
          </a:p>
          <a:p>
            <a:pPr lvl="1">
              <a:defRPr/>
            </a:pPr>
            <a:r>
              <a:rPr lang="en-GB" dirty="0" smtClean="0"/>
              <a:t>In two meetings: &lt;100%&gt;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expected Completion Date&gt;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ko-KR" b="1"/>
              <a:t>S1-16</a:t>
            </a:r>
            <a:r>
              <a:rPr lang="en-US" altLang="ko-KR" b="1"/>
              <a:t>2239</a:t>
            </a:r>
            <a:endParaRPr lang="en-GB" altLang="ko-KR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FS_eV2X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124744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8516788"/>
              </p:ext>
            </p:extLst>
          </p:nvPr>
        </p:nvGraphicFramePr>
        <p:xfrm>
          <a:off x="467544" y="1628800"/>
          <a:ext cx="8352928" cy="503102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008112"/>
                <a:gridCol w="1512168"/>
                <a:gridCol w="5832648"/>
              </a:tblGrid>
              <a:tr h="2455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S1-162358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LG Electronics Inc.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Use Case on NR and LTE interoperability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S1-162506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Intel Corporation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FS_eV2X RAT selection based on KPIs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S1-162360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NTT DOCOMO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Consideration for eV2X on multi PLMN environment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S1-162452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NTT DOCOMO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Consideration for eV2X on security aspects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S1-162511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Huawei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Video data sharing for assisted and improved automated Driving (VaD)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S1-162474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Huawei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eV2X use case for Teleoperated Support (TeSo)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S1-162376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Huawei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Cooperative Collision Avoidance (CoCA) of connected automated vehicles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S1-162390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NTT DOCOMO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Use case for eV2X: information sharing for limited/full automated driving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S1-162398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NTT DOCOMO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Use case for eV2X: information sharing for limited/full automated platooning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S1-162512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KRRI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Use Case for Changing Driving-Mode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S1-162513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Qualcomm Incorporated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eV2X Use Case: Tethering via Vehicle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S1-162454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Qualcomm Incorporated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eV2X Use Case: Dynamic Ride Sharing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S1-162054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LG Electronics Inc.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Considerations on some values in eV2X TR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S1-162365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China Mobile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Update the requirements of “Information change within platoon” in eV2X TR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S1-162514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Huawei Technologies Co., Ltd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Add Set I requirements for Platooning use case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S1-162399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KRRI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Corrections for Use Case Regarding Collective Perception of Environment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S1-162388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Ericsson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Clarification of use case 5.6 in eV2X TR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S1-162379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Qualcomm Incorporated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Update to eV2X use case “Automated Cooperative Driving for Short distance Grouping”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0" u="none" strike="noStrike" kern="120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S1-162373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Rapporteur (LG </a:t>
                      </a:r>
                      <a:r>
                        <a:rPr lang="en-GB" sz="1000" kern="120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)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Text Proposal for Considerations on FS_eV2X TR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0" u="none" strike="noStrike" kern="120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S1-162374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Rapporteur (LG </a:t>
                      </a:r>
                      <a:r>
                        <a:rPr lang="en-GB" sz="1000" kern="120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)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Proposals for the abbreviation and definition section of FS_eV2X TR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ko-KR" b="1"/>
              <a:t>S1-16</a:t>
            </a:r>
            <a:r>
              <a:rPr lang="en-US" altLang="ko-KR" b="1"/>
              <a:t>2239</a:t>
            </a:r>
            <a:endParaRPr lang="en-GB" altLang="ko-KR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189</TotalTime>
  <Words>939</Words>
  <Application>Microsoft Office PowerPoint</Application>
  <PresentationFormat>화면 슬라이드 쇼(4:3)</PresentationFormat>
  <Paragraphs>225</Paragraphs>
  <Slides>10</Slides>
  <Notes>10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8" baseType="lpstr">
      <vt:lpstr>MS Mincho</vt:lpstr>
      <vt:lpstr>맑은 고딕</vt:lpstr>
      <vt:lpstr>바탕</vt:lpstr>
      <vt:lpstr>Arial</vt:lpstr>
      <vt:lpstr>Bookman Old Style</vt:lpstr>
      <vt:lpstr>Calibri</vt:lpstr>
      <vt:lpstr>Times New Roman</vt:lpstr>
      <vt:lpstr>Blank Presentation</vt:lpstr>
      <vt:lpstr>FS_eV2X Status Update Study on Enhancement of 3GPP support for V2X services</vt:lpstr>
      <vt:lpstr>FS_eV2X Status</vt:lpstr>
      <vt:lpstr>FS_eV2X Progress</vt:lpstr>
      <vt:lpstr>FS_eV2X Meeting Time</vt:lpstr>
      <vt:lpstr>FS_eV2X Completion Date</vt:lpstr>
      <vt:lpstr>FS_eV2X Planning/Progress</vt:lpstr>
      <vt:lpstr>Work plan between meetings</vt:lpstr>
      <vt:lpstr>FS_eV2X Progress Estimate</vt:lpstr>
      <vt:lpstr>FS_eV2X Agreed documents</vt:lpstr>
      <vt:lpstr>FS_eV2X 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R7</cp:lastModifiedBy>
  <cp:revision>363</cp:revision>
  <cp:lastPrinted>2000-01-14T10:02:55Z</cp:lastPrinted>
  <dcterms:created xsi:type="dcterms:W3CDTF">1999-11-22T09:19:47Z</dcterms:created>
  <dcterms:modified xsi:type="dcterms:W3CDTF">2016-08-26T22:12:58Z</dcterms:modified>
  <cp:category>Presentation</cp:category>
</cp:coreProperties>
</file>