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1" d="100"/>
          <a:sy n="81" d="100"/>
        </p:scale>
        <p:origin x="-112" y="-56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handoutMaster" Target="handoutMasters/handout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png"/><Relationship Id="rId5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MCCoRe</a:t>
            </a:r>
            <a:r>
              <a:rPr lang="en-US" dirty="0" smtClean="0"/>
              <a:t> Status </a:t>
            </a:r>
            <a:r>
              <a:rPr lang="en-US" dirty="0" smtClean="0"/>
              <a:t>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Mission Critical </a:t>
            </a:r>
            <a:r>
              <a:rPr lang="en-US" dirty="0" err="1" smtClean="0">
                <a:solidFill>
                  <a:srgbClr val="FF0000"/>
                </a:solidFill>
              </a:rPr>
              <a:t>Servies</a:t>
            </a:r>
            <a:r>
              <a:rPr lang="en-US" dirty="0" smtClean="0">
                <a:solidFill>
                  <a:srgbClr val="FF0000"/>
                </a:solidFill>
              </a:rPr>
              <a:t> Common Requirements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Andrew Thiessen</a:t>
            </a:r>
            <a:endParaRPr lang="en-US" dirty="0" smtClean="0"/>
          </a:p>
          <a:p>
            <a:r>
              <a:rPr lang="en-US" dirty="0" smtClean="0"/>
              <a:t>U.S. Dept</a:t>
            </a:r>
            <a:r>
              <a:rPr lang="en-US" dirty="0" smtClean="0"/>
              <a:t>. of Commerce</a:t>
            </a:r>
            <a:endParaRPr lang="en-US" dirty="0" smtClean="0"/>
          </a:p>
          <a:p>
            <a:r>
              <a:rPr lang="en-US" dirty="0" err="1" smtClean="0"/>
              <a:t>MCCoRe</a:t>
            </a:r>
            <a:r>
              <a:rPr lang="en-US" dirty="0" smtClean="0"/>
              <a:t> </a:t>
            </a:r>
            <a:r>
              <a:rPr lang="en-US" dirty="0" smtClean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</a:t>
            </a:r>
            <a:r>
              <a:rPr lang="en-GB" b="1" dirty="0" smtClean="0"/>
              <a:t>154595</a:t>
            </a:r>
            <a:endParaRPr lang="en-GB" b="1" dirty="0" smtClean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289363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#72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Anaheim, CA, USA, 16-20 November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MCCoRe</a:t>
            </a:r>
            <a:r>
              <a:rPr lang="en-GB" dirty="0" smtClean="0"/>
              <a:t>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</a:t>
            </a:r>
            <a:r>
              <a:rPr lang="en-GB" dirty="0" smtClean="0"/>
              <a:t>Yes</a:t>
            </a:r>
            <a:endParaRPr lang="en-GB" dirty="0" smtClean="0"/>
          </a:p>
          <a:p>
            <a:r>
              <a:rPr lang="en-GB" dirty="0" smtClean="0"/>
              <a:t>This </a:t>
            </a:r>
            <a:r>
              <a:rPr lang="en-GB" dirty="0" smtClean="0"/>
              <a:t>WI has not been approved by SP</a:t>
            </a:r>
          </a:p>
          <a:p>
            <a:pPr marL="457200" lvl="1" indent="0"/>
            <a:r>
              <a:rPr lang="en-GB" dirty="0" smtClean="0"/>
              <a:t>The following slides assume approval at SP</a:t>
            </a:r>
            <a:r>
              <a:rPr lang="en-GB" dirty="0" smtClean="0"/>
              <a:t>#70</a:t>
            </a:r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S1-154595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MCCoRe</a:t>
            </a:r>
            <a:r>
              <a:rPr lang="en-GB" dirty="0" smtClean="0"/>
              <a:t>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/>
              <a:t>Work Item proposal agreed</a:t>
            </a:r>
          </a:p>
          <a:p>
            <a:pPr lvl="1">
              <a:defRPr/>
            </a:pPr>
            <a:r>
              <a:rPr lang="en-GB" dirty="0"/>
              <a:t>Method for </a:t>
            </a:r>
            <a:r>
              <a:rPr lang="en-GB" dirty="0" smtClean="0"/>
              <a:t>identification of requirements as common between MCPTT, </a:t>
            </a:r>
            <a:r>
              <a:rPr lang="en-GB" dirty="0" err="1" smtClean="0"/>
              <a:t>MCVideo</a:t>
            </a:r>
            <a:r>
              <a:rPr lang="en-GB" dirty="0" smtClean="0"/>
              <a:t>, and </a:t>
            </a:r>
            <a:r>
              <a:rPr lang="en-GB" dirty="0" err="1" smtClean="0"/>
              <a:t>MCData</a:t>
            </a:r>
            <a:r>
              <a:rPr lang="en-GB" dirty="0" smtClean="0"/>
              <a:t> agreed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New TS to house such requirements</a:t>
            </a:r>
            <a:endParaRPr lang="en-GB" dirty="0"/>
          </a:p>
          <a:p>
            <a:pPr>
              <a:defRPr/>
            </a:pPr>
            <a:r>
              <a:rPr lang="en-GB" dirty="0" smtClean="0"/>
              <a:t>Work</a:t>
            </a:r>
            <a:r>
              <a:rPr lang="en-GB" dirty="0" smtClean="0"/>
              <a:t> </a:t>
            </a:r>
            <a:r>
              <a:rPr lang="en-GB" dirty="0" smtClean="0"/>
              <a:t>Item </a:t>
            </a:r>
            <a:r>
              <a:rPr lang="en-GB" dirty="0" smtClean="0"/>
              <a:t>Completion: </a:t>
            </a:r>
            <a:r>
              <a:rPr lang="en-GB" dirty="0" smtClean="0"/>
              <a:t>0%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Draft </a:t>
            </a:r>
            <a:r>
              <a:rPr lang="en-GB" dirty="0" smtClean="0"/>
              <a:t>TS </a:t>
            </a:r>
            <a:r>
              <a:rPr lang="en-GB" dirty="0" smtClean="0"/>
              <a:t>22.xxx Completion: </a:t>
            </a:r>
            <a:r>
              <a:rPr lang="en-GB" dirty="0" smtClean="0"/>
              <a:t>0%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Controversial </a:t>
            </a:r>
            <a:r>
              <a:rPr lang="en-GB" dirty="0" smtClean="0"/>
              <a:t>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S1-154595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MCCoRe</a:t>
            </a:r>
            <a:r>
              <a:rPr lang="en-GB" dirty="0" smtClean="0"/>
              <a:t>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2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12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</a:t>
            </a:r>
            <a:r>
              <a:rPr lang="en-GB" dirty="0" smtClean="0"/>
              <a:t>of Drafting session participants: </a:t>
            </a:r>
            <a:r>
              <a:rPr lang="en-GB" dirty="0" smtClean="0"/>
              <a:t>15</a:t>
            </a: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S1-154595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MCCoRe</a:t>
            </a:r>
            <a:r>
              <a:rPr lang="en-GB" smtClean="0"/>
              <a:t> Completion </a:t>
            </a:r>
            <a:r>
              <a:rPr lang="en-GB" dirty="0" smtClean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</a:t>
            </a:r>
            <a:r>
              <a:rPr lang="en-GB" sz="2400" dirty="0" smtClean="0"/>
              <a:t>03</a:t>
            </a:r>
            <a:r>
              <a:rPr lang="en-GB" sz="2400" dirty="0" smtClean="0"/>
              <a:t>/2016&gt; </a:t>
            </a:r>
            <a:r>
              <a:rPr lang="en-GB" sz="2400" dirty="0" smtClean="0"/>
              <a:t>SP</a:t>
            </a:r>
            <a:r>
              <a:rPr lang="en-GB" sz="2400" dirty="0" smtClean="0"/>
              <a:t>#</a:t>
            </a:r>
            <a:r>
              <a:rPr lang="en-GB" sz="2400" dirty="0" smtClean="0"/>
              <a:t>71</a:t>
            </a:r>
            <a:r>
              <a:rPr lang="en-GB" sz="2400" dirty="0" smtClean="0"/>
              <a:t> </a:t>
            </a:r>
            <a:endParaRPr lang="en-GB" sz="2400" dirty="0" smtClean="0"/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</a:t>
            </a:r>
            <a:r>
              <a:rPr lang="en-GB" sz="2400" dirty="0" smtClean="0">
                <a:solidFill>
                  <a:srgbClr val="FF0000"/>
                </a:solidFill>
              </a:rPr>
              <a:t>current completion date the same as above? </a:t>
            </a:r>
            <a:r>
              <a:rPr lang="en-GB" sz="2400" dirty="0" smtClean="0">
                <a:solidFill>
                  <a:srgbClr val="FF0000"/>
                </a:solidFill>
              </a:rPr>
              <a:t>Yes</a:t>
            </a:r>
            <a:endParaRPr lang="en-GB" sz="24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 smtClean="0"/>
              <a:t>Will </a:t>
            </a:r>
            <a:r>
              <a:rPr lang="en-GB" sz="2400" dirty="0" smtClean="0"/>
              <a:t>target completion date be met? </a:t>
            </a:r>
            <a:r>
              <a:rPr lang="en-GB" sz="2400" dirty="0" smtClean="0"/>
              <a:t>Yes</a:t>
            </a: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TS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/>
              <a:t>For information: SA1</a:t>
            </a:r>
            <a:r>
              <a:rPr lang="en-GB" sz="2200" dirty="0" smtClean="0"/>
              <a:t>#</a:t>
            </a:r>
            <a:r>
              <a:rPr lang="en-GB" sz="2200" dirty="0" smtClean="0"/>
              <a:t>73</a:t>
            </a:r>
            <a:r>
              <a:rPr lang="en-GB" sz="2200" dirty="0" smtClean="0"/>
              <a:t> (02/2016)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SA1</a:t>
            </a:r>
            <a:r>
              <a:rPr lang="en-GB" sz="2200" dirty="0" smtClean="0"/>
              <a:t>#</a:t>
            </a:r>
            <a:r>
              <a:rPr lang="en-GB" sz="2200" dirty="0" smtClean="0"/>
              <a:t>73</a:t>
            </a:r>
            <a:r>
              <a:rPr lang="en-GB" sz="2200" dirty="0" smtClean="0"/>
              <a:t> (02/2016)</a:t>
            </a:r>
            <a:endParaRPr lang="en-GB" sz="2200" dirty="0" smtClean="0"/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S1-154595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MCCoRe</a:t>
            </a:r>
            <a:r>
              <a:rPr lang="en-GB" dirty="0" smtClean="0"/>
              <a:t> Planning</a:t>
            </a:r>
            <a:r>
              <a:rPr lang="en-GB" dirty="0" smtClean="0"/>
              <a:t>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Structure of TS</a:t>
            </a:r>
          </a:p>
          <a:p>
            <a:pPr lvl="1">
              <a:defRPr/>
            </a:pPr>
            <a:r>
              <a:rPr lang="en-GB" dirty="0" smtClean="0"/>
              <a:t>Identification and re-wording of MCPTT, </a:t>
            </a:r>
            <a:r>
              <a:rPr lang="en-GB" dirty="0" err="1" smtClean="0"/>
              <a:t>MCVideo</a:t>
            </a:r>
            <a:r>
              <a:rPr lang="en-GB" dirty="0" smtClean="0"/>
              <a:t>, and </a:t>
            </a:r>
            <a:r>
              <a:rPr lang="en-GB" dirty="0" err="1" smtClean="0"/>
              <a:t>MCData</a:t>
            </a:r>
            <a:r>
              <a:rPr lang="en-GB" dirty="0" smtClean="0"/>
              <a:t> common requirements for placement in </a:t>
            </a:r>
            <a:r>
              <a:rPr lang="en-GB" dirty="0" err="1" smtClean="0"/>
              <a:t>MCCoRe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Enumeration of </a:t>
            </a:r>
            <a:r>
              <a:rPr lang="en-GB" dirty="0" err="1" smtClean="0"/>
              <a:t>MCCoRe</a:t>
            </a:r>
            <a:r>
              <a:rPr lang="en-GB" dirty="0" smtClean="0"/>
              <a:t> require</a:t>
            </a:r>
            <a:r>
              <a:rPr lang="en-GB" dirty="0" smtClean="0"/>
              <a:t>ments applicable to each MC service (MCPTT, </a:t>
            </a:r>
            <a:r>
              <a:rPr lang="en-GB" dirty="0" err="1" smtClean="0"/>
              <a:t>MCVideo</a:t>
            </a:r>
            <a:r>
              <a:rPr lang="en-GB" dirty="0" smtClean="0"/>
              <a:t>, and </a:t>
            </a:r>
            <a:r>
              <a:rPr lang="en-GB" dirty="0" err="1" smtClean="0"/>
              <a:t>MCData</a:t>
            </a:r>
            <a:r>
              <a:rPr lang="en-GB" dirty="0" smtClean="0"/>
              <a:t>)</a:t>
            </a:r>
            <a:endParaRPr lang="en-GB" dirty="0" smtClean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S1-154595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Email planning</a:t>
            </a:r>
          </a:p>
          <a:p>
            <a:pPr lvl="1">
              <a:defRPr/>
            </a:pPr>
            <a:r>
              <a:rPr lang="en-GB" sz="2000" dirty="0" smtClean="0"/>
              <a:t>Email sent on 20/11/2015 laying out plan for project</a:t>
            </a:r>
          </a:p>
          <a:p>
            <a:pPr lvl="1">
              <a:defRPr/>
            </a:pPr>
            <a:r>
              <a:rPr lang="en-GB" sz="2000" dirty="0" smtClean="0"/>
              <a:t>Common requirements analysis </a:t>
            </a:r>
            <a:r>
              <a:rPr lang="en-GB" sz="2000" dirty="0" err="1" smtClean="0"/>
              <a:t>spreadsheet</a:t>
            </a:r>
            <a:r>
              <a:rPr lang="en-GB" sz="2000" dirty="0" smtClean="0"/>
              <a:t> to be sent to SA1 reflector on 23/11/2015</a:t>
            </a:r>
          </a:p>
          <a:p>
            <a:pPr lvl="1">
              <a:defRPr/>
            </a:pPr>
            <a:r>
              <a:rPr lang="en-GB" sz="2000" dirty="0" smtClean="0"/>
              <a:t>First pass of common requirements analysis to be completed on 11/12/2015 and submitted to rapporteur</a:t>
            </a:r>
          </a:p>
          <a:p>
            <a:pPr>
              <a:defRPr/>
            </a:pPr>
            <a:r>
              <a:rPr lang="en-GB" sz="2400" dirty="0" smtClean="0"/>
              <a:t>Email discussion &amp; conference call</a:t>
            </a:r>
            <a:endParaRPr lang="en-GB" sz="2400" dirty="0" smtClean="0"/>
          </a:p>
          <a:p>
            <a:pPr lvl="1">
              <a:defRPr/>
            </a:pPr>
            <a:r>
              <a:rPr lang="en-GB" sz="2000" dirty="0" smtClean="0"/>
              <a:t>Identification of common requirements</a:t>
            </a:r>
          </a:p>
          <a:p>
            <a:pPr lvl="2">
              <a:defRPr/>
            </a:pPr>
            <a:r>
              <a:rPr lang="en-GB" sz="1800" dirty="0" smtClean="0"/>
              <a:t>Focus on disagreements</a:t>
            </a:r>
          </a:p>
          <a:p>
            <a:pPr lvl="2">
              <a:defRPr/>
            </a:pPr>
            <a:r>
              <a:rPr lang="en-GB" sz="1800" dirty="0" smtClean="0"/>
              <a:t>Determine grouping for TS structure</a:t>
            </a:r>
          </a:p>
          <a:p>
            <a:pPr lvl="2">
              <a:defRPr/>
            </a:pPr>
            <a:r>
              <a:rPr lang="en-GB" sz="1800" dirty="0" smtClean="0"/>
              <a:t>Develop common re-phrasing method</a:t>
            </a:r>
          </a:p>
          <a:p>
            <a:pPr lvl="1">
              <a:defRPr/>
            </a:pPr>
            <a:r>
              <a:rPr lang="en-GB" sz="2000" dirty="0" smtClean="0"/>
              <a:t>Planning for Okinawa meeting</a:t>
            </a:r>
            <a:endParaRPr lang="en-GB" sz="2000" dirty="0" smtClean="0"/>
          </a:p>
          <a:p>
            <a:pPr lvl="1">
              <a:defRPr/>
            </a:pPr>
            <a:r>
              <a:rPr lang="en-GB" sz="2000" dirty="0" smtClean="0"/>
              <a:t>Tentative </a:t>
            </a:r>
            <a:r>
              <a:rPr lang="en-GB" sz="2000" dirty="0" smtClean="0"/>
              <a:t>start date: </a:t>
            </a:r>
            <a:r>
              <a:rPr lang="en-GB" sz="2000" dirty="0" smtClean="0"/>
              <a:t>14/12/2015</a:t>
            </a:r>
            <a:endParaRPr lang="en-GB" sz="2000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S1-154595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MCCoRe</a:t>
            </a:r>
            <a:r>
              <a:rPr lang="en-GB" dirty="0" smtClean="0"/>
              <a:t> Progress </a:t>
            </a:r>
            <a:r>
              <a:rPr lang="en-GB" dirty="0" smtClean="0"/>
              <a:t>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</a:t>
            </a:r>
            <a:r>
              <a:rPr lang="en-GB" dirty="0" smtClean="0"/>
              <a:t>percentage completion:</a:t>
            </a:r>
          </a:p>
          <a:p>
            <a:pPr lvl="1">
              <a:defRPr/>
            </a:pPr>
            <a:r>
              <a:rPr lang="en-GB" dirty="0" smtClean="0"/>
              <a:t>now: </a:t>
            </a:r>
            <a:r>
              <a:rPr lang="en-GB" dirty="0" smtClean="0"/>
              <a:t>0%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</a:t>
            </a:r>
            <a:r>
              <a:rPr lang="en-GB" dirty="0" smtClean="0"/>
              <a:t>100%</a:t>
            </a:r>
            <a:endParaRPr lang="en-GB" dirty="0" smtClean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S1-154595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MCCoRe</a:t>
            </a:r>
            <a:r>
              <a:rPr lang="en-GB" dirty="0" smtClean="0"/>
              <a:t>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</a:t>
            </a:r>
            <a:r>
              <a:rPr lang="en-GB" dirty="0" smtClean="0"/>
              <a:t>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8621437"/>
              </p:ext>
            </p:extLst>
          </p:nvPr>
        </p:nvGraphicFramePr>
        <p:xfrm>
          <a:off x="611560" y="1916832"/>
          <a:ext cx="7772400" cy="736297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S1-154395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U.S. Dept. of Commerce, TTA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Mission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Critical Service Common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S1-154570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U.S. Dept. of Commerce, TTA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Skeleton for Mission Critical Services Common Requirements 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S1-154595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31</TotalTime>
  <Words>478</Words>
  <Application>Microsoft Macintosh PowerPoint</Application>
  <PresentationFormat>On-screen Show (4:3)</PresentationFormat>
  <Paragraphs>90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MCCoRe Status Update Mission Critical Servies Common Requirements</vt:lpstr>
      <vt:lpstr>MCCoRe Status</vt:lpstr>
      <vt:lpstr>MCCoRe Progress</vt:lpstr>
      <vt:lpstr>MCCoRe Meeting Time</vt:lpstr>
      <vt:lpstr>MCCoRe Completion Date</vt:lpstr>
      <vt:lpstr>MCCoRe Planning/Progress</vt:lpstr>
      <vt:lpstr>Work plan between meetings</vt:lpstr>
      <vt:lpstr>MCCoRe Progress Estimate</vt:lpstr>
      <vt:lpstr>MCCoRe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Andrew Thiessen</cp:lastModifiedBy>
  <cp:revision>330</cp:revision>
  <cp:lastPrinted>2000-01-14T10:02:55Z</cp:lastPrinted>
  <dcterms:created xsi:type="dcterms:W3CDTF">1999-11-22T09:19:47Z</dcterms:created>
  <dcterms:modified xsi:type="dcterms:W3CDTF">2015-11-20T21:58:09Z</dcterms:modified>
  <cp:category>Presentation</cp:category>
</cp:coreProperties>
</file>