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89" r:id="rId3"/>
    <p:sldId id="290" r:id="rId4"/>
    <p:sldId id="286" r:id="rId5"/>
    <p:sldId id="287" r:id="rId6"/>
    <p:sldId id="288" r:id="rId7"/>
    <p:sldId id="278" r:id="rId8"/>
    <p:sldId id="283" r:id="rId9"/>
  </p:sldIdLst>
  <p:sldSz cx="9144000" cy="6858000" type="screen4x3"/>
  <p:notesSz cx="7010400" cy="92964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4" autoAdjust="0"/>
    <p:restoredTop sz="94660"/>
  </p:normalViewPr>
  <p:slideViewPr>
    <p:cSldViewPr>
      <p:cViewPr varScale="1">
        <p:scale>
          <a:sx n="80" d="100"/>
          <a:sy n="80" d="100"/>
        </p:scale>
        <p:origin x="-5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3773399-6828-4B71-8F06-CC6CCCC0939B}" type="datetimeFigureOut">
              <a:rPr lang="en-US" smtClean="0"/>
              <a:t>10/9/2015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47BEBB1-0147-47A1-BFE0-DFB25139B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942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4A163-CD8B-4853-8210-827AB5B3A0F8}" type="datetime1">
              <a:rPr lang="ko-KR" altLang="en-US" smtClean="0"/>
              <a:t>2015-10-09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4624"/>
            <a:ext cx="1713285" cy="926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sz="1800"/>
            </a:lvl3pPr>
            <a:lvl4pPr>
              <a:defRPr sz="1800"/>
            </a:lvl4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BF97E-8A0D-4CD4-BF19-CEFB5AD9F36C}" type="datetime1">
              <a:rPr lang="ko-KR" altLang="en-US" smtClean="0"/>
              <a:t>2015-10-09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44624"/>
            <a:ext cx="1008112" cy="54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8229600" cy="5143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7E7BA-8D11-45EF-BC16-411BDA0A505E}" type="datetime1">
              <a:rPr lang="ko-KR" altLang="en-US" smtClean="0"/>
              <a:t>2015-10-09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 smtClean="0"/>
              <a:t>LG Electronics Inc.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48264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dt="0"/>
  <p:txStyles>
    <p:titleStyle>
      <a:lvl1pPr algn="ctr" defTabSz="914400" rtl="0" eaLnBrk="1" latinLnBrk="1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Wingdings" pitchFamily="2" charset="2"/>
        <a:buChar char="v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51291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ko-KR" b="1" dirty="0" smtClean="0"/>
              <a:t>Proposed Grouping for High Mobility and Vehicular Communications (HiV2X)</a:t>
            </a:r>
            <a:endParaRPr lang="ko-KR" altLang="en-US" sz="2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4268688"/>
            <a:ext cx="6400800" cy="1752600"/>
          </a:xfrm>
        </p:spPr>
        <p:txBody>
          <a:bodyPr/>
          <a:lstStyle/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>
                <a:solidFill>
                  <a:srgbClr val="002060"/>
                </a:solidFill>
              </a:rPr>
              <a:t>LG Electronics Inc.</a:t>
            </a:r>
            <a:endParaRPr lang="ko-KR" altLang="en-US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9792" y="174060"/>
            <a:ext cx="60486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3GPP TSG-SA WG1 Meeting #</a:t>
            </a:r>
            <a:r>
              <a:rPr lang="en-GB" sz="1400" b="1" dirty="0" smtClean="0"/>
              <a:t>71 ad hoc</a:t>
            </a:r>
            <a:r>
              <a:rPr lang="en-GB" sz="1400" b="1" dirty="0"/>
              <a:t>	</a:t>
            </a:r>
            <a:r>
              <a:rPr lang="en-GB" sz="1400" b="1" dirty="0" smtClean="0"/>
              <a:t>	</a:t>
            </a:r>
            <a:r>
              <a:rPr lang="en-GB" sz="1600" b="1" dirty="0" smtClean="0"/>
              <a:t>S1-153058</a:t>
            </a:r>
            <a:endParaRPr lang="en-US" sz="1600" dirty="0" smtClean="0"/>
          </a:p>
          <a:p>
            <a:r>
              <a:rPr lang="en-GB" sz="1400" b="1" dirty="0" smtClean="0"/>
              <a:t>Vancouver, Canada 19-21 Oct 2015	</a:t>
            </a:r>
            <a:r>
              <a:rPr lang="en-GB" sz="1400" b="1" i="1" dirty="0" smtClean="0"/>
              <a:t>(revision of S1-153xxx)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267744" y="908720"/>
            <a:ext cx="6696744" cy="132343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fontAlgn="base" hangingPunct="0"/>
            <a:r>
              <a:rPr lang="en-GB" sz="1600" dirty="0"/>
              <a:t>Title:	</a:t>
            </a:r>
            <a:r>
              <a:rPr lang="en-GB" sz="1600" dirty="0" smtClean="0"/>
              <a:t>	Discussion on grouping SMARTER use cases - Proposed Grouping for High Mobility and Vehicular Communications</a:t>
            </a:r>
            <a:endParaRPr lang="en-US" sz="1600" dirty="0"/>
          </a:p>
          <a:p>
            <a:pPr fontAlgn="base" hangingPunct="0"/>
            <a:r>
              <a:rPr lang="en-GB" sz="1600" dirty="0"/>
              <a:t>Agenda Item:	</a:t>
            </a:r>
            <a:r>
              <a:rPr lang="en-GB" sz="1600" dirty="0" smtClean="0"/>
              <a:t>3.1 </a:t>
            </a:r>
            <a:endParaRPr lang="en-US" sz="1600" dirty="0"/>
          </a:p>
          <a:p>
            <a:pPr fontAlgn="base" hangingPunct="0"/>
            <a:r>
              <a:rPr lang="en-GB" sz="1600" dirty="0"/>
              <a:t>Source:	</a:t>
            </a:r>
            <a:r>
              <a:rPr lang="en-GB" sz="1600" dirty="0" smtClean="0"/>
              <a:t>	LG </a:t>
            </a:r>
            <a:r>
              <a:rPr lang="en-GB" sz="1600" dirty="0"/>
              <a:t>Electronics Inc.</a:t>
            </a:r>
            <a:endParaRPr lang="en-US" sz="1600" dirty="0"/>
          </a:p>
          <a:p>
            <a:pPr fontAlgn="base" hangingPunct="0"/>
            <a:r>
              <a:rPr lang="en-GB" sz="1600" dirty="0"/>
              <a:t>Contact:	</a:t>
            </a:r>
            <a:r>
              <a:rPr lang="en-GB" sz="1600" dirty="0" smtClean="0"/>
              <a:t>	Ki-Dong </a:t>
            </a:r>
            <a:r>
              <a:rPr lang="en-GB" sz="1600" dirty="0"/>
              <a:t>Lee &lt;kidong.lee (at) lge.com&gt;</a:t>
            </a:r>
            <a:endParaRPr lang="en-US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Contents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 latinLnBrk="0">
              <a:buFont typeface="+mj-lt"/>
              <a:buAutoNum type="arabicPeriod"/>
            </a:pPr>
            <a:r>
              <a:rPr lang="en-US" altLang="ko-KR" dirty="0" smtClean="0"/>
              <a:t>Some Discussion on Grouping Proposal from Rapporteur</a:t>
            </a:r>
          </a:p>
          <a:p>
            <a:pPr marL="457200" indent="-457200" latinLnBrk="0">
              <a:buFont typeface="+mj-lt"/>
              <a:buAutoNum type="arabicPeriod"/>
            </a:pPr>
            <a:r>
              <a:rPr lang="en-US" altLang="ko-KR" dirty="0" smtClean="0"/>
              <a:t>Discussion on what we have in R14 V2X, what we don’t in R14 V2X and what we will have in SMARTER</a:t>
            </a:r>
            <a:endParaRPr lang="en-US" altLang="ko-KR" dirty="0" smtClean="0"/>
          </a:p>
          <a:p>
            <a:pPr marL="457200" indent="-457200" latinLnBrk="0">
              <a:buFont typeface="+mj-lt"/>
              <a:buAutoNum type="arabicPeriod"/>
            </a:pPr>
            <a:r>
              <a:rPr lang="en-US" altLang="ko-KR" dirty="0" smtClean="0"/>
              <a:t>Discussion </a:t>
            </a:r>
            <a:r>
              <a:rPr lang="en-US" altLang="ko-KR" dirty="0" smtClean="0"/>
              <a:t>on High Mobility, Vehicular Use Cases (HiV2X)</a:t>
            </a:r>
          </a:p>
          <a:p>
            <a:pPr marL="457200" indent="-457200" latinLnBrk="0">
              <a:buFont typeface="+mj-lt"/>
              <a:buAutoNum type="arabicPeriod"/>
            </a:pPr>
            <a:r>
              <a:rPr lang="en-US" altLang="ko-KR" dirty="0" smtClean="0"/>
              <a:t>Grouping </a:t>
            </a:r>
            <a:r>
              <a:rPr lang="en-US" altLang="ko-KR" dirty="0" smtClean="0"/>
              <a:t>Proposal for </a:t>
            </a:r>
            <a:r>
              <a:rPr lang="en-US" altLang="ko-KR" dirty="0" smtClean="0"/>
              <a:t>HiV2X BB</a:t>
            </a:r>
            <a:endParaRPr lang="en-US" altLang="ko-KR" sz="1000" dirty="0"/>
          </a:p>
          <a:p>
            <a:pPr marL="857250" lvl="1" indent="-457200" latinLnBrk="0">
              <a:buFont typeface="+mj-lt"/>
              <a:buAutoNum type="arabicPeriod"/>
            </a:pPr>
            <a:r>
              <a:rPr lang="en-US" altLang="ko-KR" dirty="0" smtClean="0"/>
              <a:t>HiV2X BB SID proposal</a:t>
            </a:r>
          </a:p>
          <a:p>
            <a:pPr marL="857250" lvl="1" indent="-457200" latinLnBrk="0">
              <a:buFont typeface="+mj-lt"/>
              <a:buAutoNum type="arabicPeriod"/>
            </a:pPr>
            <a:r>
              <a:rPr lang="en-US" altLang="ko-KR" dirty="0" smtClean="0"/>
              <a:t>Proposed </a:t>
            </a:r>
            <a:r>
              <a:rPr lang="en-US" altLang="ko-KR" dirty="0"/>
              <a:t>List of Use Cases</a:t>
            </a:r>
          </a:p>
          <a:p>
            <a:pPr marL="857250" lvl="1" indent="-457200" latinLnBrk="0">
              <a:buFont typeface="+mj-lt"/>
              <a:buAutoNum type="arabicPeriod"/>
            </a:pPr>
            <a:r>
              <a:rPr lang="en-US" altLang="ko-KR" dirty="0"/>
              <a:t>Proposed Timeline and Way Forward</a:t>
            </a:r>
          </a:p>
          <a:p>
            <a:pPr lvl="1" latinLnBrk="0"/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7760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Discussion on Grouping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Group Proposal from SMARTER Rapporteur</a:t>
            </a:r>
          </a:p>
          <a:p>
            <a:pPr lvl="1" latinLnBrk="0"/>
            <a:r>
              <a:rPr lang="en-US" altLang="ko-KR" dirty="0" smtClean="0"/>
              <a:t>Four Building Blocks (BBs): </a:t>
            </a:r>
            <a:r>
              <a:rPr lang="en-US" altLang="ko-KR" dirty="0" err="1" smtClean="0"/>
              <a:t>eMBB</a:t>
            </a:r>
            <a:r>
              <a:rPr lang="en-US" altLang="ko-KR" dirty="0" smtClean="0"/>
              <a:t>, MTC/</a:t>
            </a:r>
            <a:r>
              <a:rPr lang="en-US" altLang="ko-KR" dirty="0" err="1" smtClean="0"/>
              <a:t>IoT</a:t>
            </a:r>
            <a:r>
              <a:rPr lang="en-US" altLang="ko-KR" dirty="0" smtClean="0"/>
              <a:t>, NO, CC</a:t>
            </a:r>
          </a:p>
          <a:p>
            <a:pPr lvl="2" latinLnBrk="0"/>
            <a:r>
              <a:rPr lang="en-US" altLang="ko-KR" dirty="0"/>
              <a:t>Others: There were other very good discussion proposals which carries detailed classifications.</a:t>
            </a:r>
          </a:p>
          <a:p>
            <a:pPr lvl="1" latinLnBrk="0"/>
            <a:r>
              <a:rPr lang="en-US" altLang="ko-KR" dirty="0" smtClean="0"/>
              <a:t>Good Reasons to use the Rapporteur’s proposal as the baseline:</a:t>
            </a:r>
          </a:p>
          <a:p>
            <a:pPr lvl="2" latinLnBrk="0"/>
            <a:r>
              <a:rPr lang="en-US" altLang="ko-KR" dirty="0" smtClean="0"/>
              <a:t>This proposal is in </a:t>
            </a:r>
            <a:r>
              <a:rPr lang="en-US" altLang="ko-KR" u="sng" dirty="0" smtClean="0"/>
              <a:t>good alignment </a:t>
            </a:r>
            <a:r>
              <a:rPr lang="en-US" altLang="ko-KR" dirty="0" smtClean="0"/>
              <a:t>with discussion outcomes from 3GPP RAN WS (RWS-150076).</a:t>
            </a:r>
          </a:p>
          <a:p>
            <a:pPr lvl="2" latinLnBrk="0"/>
            <a:r>
              <a:rPr lang="en-US" altLang="ko-KR" dirty="0" smtClean="0"/>
              <a:t>It will </a:t>
            </a:r>
            <a:r>
              <a:rPr lang="en-US" altLang="ko-KR" u="sng" dirty="0" smtClean="0"/>
              <a:t>provide better manageability </a:t>
            </a:r>
            <a:r>
              <a:rPr lang="en-US" altLang="ko-KR" dirty="0" smtClean="0"/>
              <a:t>within SA1 </a:t>
            </a:r>
            <a:r>
              <a:rPr lang="en-US" altLang="ko-KR" u="sng" dirty="0" smtClean="0"/>
              <a:t>during the limited period of time </a:t>
            </a:r>
            <a:r>
              <a:rPr lang="en-US" altLang="ko-KR" dirty="0" smtClean="0"/>
              <a:t>until SA1#73 (Feb 2016).</a:t>
            </a:r>
          </a:p>
          <a:p>
            <a:pPr lvl="1" latinLnBrk="0"/>
            <a:r>
              <a:rPr lang="en-US" altLang="ko-KR" dirty="0" smtClean="0"/>
              <a:t>Some Reasons why we need to make some modifications:</a:t>
            </a:r>
          </a:p>
          <a:p>
            <a:pPr lvl="2" latinLnBrk="0"/>
            <a:r>
              <a:rPr lang="en-US" altLang="ko-KR" dirty="0" smtClean="0"/>
              <a:t>Basic Thought: </a:t>
            </a:r>
          </a:p>
          <a:p>
            <a:pPr lvl="2" latinLnBrk="0"/>
            <a:r>
              <a:rPr lang="en-US" altLang="ko-KR" dirty="0" smtClean="0"/>
              <a:t>Modifications should be proposed/made based on the Rapporteur’s 4-fold proposal</a:t>
            </a:r>
          </a:p>
          <a:p>
            <a:pPr lvl="2" latinLnBrk="0"/>
            <a:r>
              <a:rPr lang="en-US" altLang="ko-KR" dirty="0" smtClean="0"/>
              <a:t>It is always good if all related Work should be referred to and be aligned with each other: e.g., if there is some work going on, a new work may need gap analysis b/w the existing and new ones.</a:t>
            </a:r>
          </a:p>
          <a:p>
            <a:pPr lvl="1" latinLnBrk="0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00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HiV2X – </a:t>
            </a:r>
            <a:r>
              <a:rPr lang="en-US" altLang="ko-KR" sz="2400" dirty="0" smtClean="0"/>
              <a:t>What We </a:t>
            </a:r>
            <a:r>
              <a:rPr lang="en-US" altLang="ko-KR" sz="2400" u="sng" dirty="0" smtClean="0"/>
              <a:t>Have</a:t>
            </a:r>
            <a:r>
              <a:rPr lang="en-US" altLang="ko-KR" sz="2400" dirty="0" smtClean="0"/>
              <a:t> in R14 V2X (1/3)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Brief Review on Rel-14 V2X</a:t>
            </a:r>
          </a:p>
          <a:p>
            <a:pPr lvl="1" latinLnBrk="0"/>
            <a:r>
              <a:rPr lang="en-US" altLang="ko-KR" dirty="0" smtClean="0"/>
              <a:t>Both for </a:t>
            </a:r>
            <a:r>
              <a:rPr lang="en-US" altLang="ko-KR" b="1" dirty="0" smtClean="0"/>
              <a:t>safety</a:t>
            </a:r>
            <a:r>
              <a:rPr lang="en-US" altLang="ko-KR" dirty="0" smtClean="0"/>
              <a:t> and </a:t>
            </a:r>
            <a:r>
              <a:rPr lang="en-US" altLang="ko-KR" b="1" dirty="0" smtClean="0"/>
              <a:t>non-safety</a:t>
            </a:r>
            <a:r>
              <a:rPr lang="en-US" altLang="ko-KR" dirty="0" smtClean="0"/>
              <a:t> aspects: 24 Use cases</a:t>
            </a:r>
          </a:p>
          <a:p>
            <a:pPr lvl="1" latinLnBrk="0"/>
            <a:r>
              <a:rPr lang="en-US" altLang="ko-KR" dirty="0" smtClean="0"/>
              <a:t>Types of V2X: </a:t>
            </a:r>
          </a:p>
          <a:p>
            <a:pPr lvl="2" latinLnBrk="0"/>
            <a:r>
              <a:rPr lang="en-US" altLang="ko-KR" dirty="0" smtClean="0"/>
              <a:t>V2V</a:t>
            </a:r>
            <a:r>
              <a:rPr lang="en-US" altLang="ko-KR" dirty="0"/>
              <a:t>: covering LTE-based communication between </a:t>
            </a:r>
            <a:r>
              <a:rPr lang="en-US" altLang="ko-KR" dirty="0" smtClean="0"/>
              <a:t>vehicles</a:t>
            </a:r>
          </a:p>
          <a:p>
            <a:pPr lvl="2" latinLnBrk="0"/>
            <a:r>
              <a:rPr lang="en-US" altLang="ko-KR" dirty="0" smtClean="0"/>
              <a:t>V2P</a:t>
            </a:r>
            <a:r>
              <a:rPr lang="en-US" altLang="ko-KR" dirty="0"/>
              <a:t>: covering LTE-based communication between a vehicle and a device carried by an </a:t>
            </a:r>
            <a:r>
              <a:rPr lang="en-US" altLang="ko-KR" dirty="0" smtClean="0"/>
              <a:t>individual</a:t>
            </a:r>
            <a:endParaRPr lang="en-US" altLang="ko-KR" dirty="0"/>
          </a:p>
          <a:p>
            <a:pPr lvl="2" latinLnBrk="0"/>
            <a:r>
              <a:rPr lang="en-US" altLang="ko-KR" dirty="0" smtClean="0"/>
              <a:t>V2I/V2N: </a:t>
            </a:r>
            <a:r>
              <a:rPr lang="en-US" altLang="ko-KR" dirty="0"/>
              <a:t>covering LTE-based communication between a vehicle and a roadside </a:t>
            </a:r>
            <a:r>
              <a:rPr lang="en-US" altLang="ko-KR" dirty="0" smtClean="0"/>
              <a:t>unit </a:t>
            </a:r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4</a:t>
            </a:fld>
            <a:endParaRPr lang="ko-KR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867031"/>
            <a:ext cx="3672408" cy="237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8197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HiV2X – </a:t>
            </a:r>
            <a:r>
              <a:rPr lang="en-US" altLang="ko-KR" sz="2400" dirty="0"/>
              <a:t>What We </a:t>
            </a:r>
            <a:r>
              <a:rPr lang="en-US" altLang="ko-KR" sz="2400" u="sng" dirty="0" smtClean="0"/>
              <a:t>Don’t</a:t>
            </a:r>
            <a:r>
              <a:rPr lang="en-US" altLang="ko-KR" sz="2400" dirty="0" smtClean="0"/>
              <a:t> </a:t>
            </a:r>
            <a:r>
              <a:rPr lang="en-US" altLang="ko-KR" sz="2400" dirty="0"/>
              <a:t>in R14 V2X (</a:t>
            </a:r>
            <a:r>
              <a:rPr lang="en-US" altLang="ko-KR" sz="2400" dirty="0" smtClean="0"/>
              <a:t>2/3)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Brief Review on What’s not included in Rel-14</a:t>
            </a:r>
          </a:p>
          <a:p>
            <a:pPr lvl="1" latinLnBrk="0"/>
            <a:r>
              <a:rPr lang="en-US" altLang="ko-KR" dirty="0" smtClean="0"/>
              <a:t>Not only drivers but also passengers need information on-the-move</a:t>
            </a:r>
          </a:p>
          <a:p>
            <a:pPr lvl="1" latinLnBrk="0"/>
            <a:r>
              <a:rPr lang="en-US" altLang="ko-KR" dirty="0" smtClean="0"/>
              <a:t>The types of information include, but not limited to:</a:t>
            </a:r>
          </a:p>
          <a:p>
            <a:pPr lvl="2" latinLnBrk="0"/>
            <a:r>
              <a:rPr lang="en-US" altLang="ko-KR" dirty="0" smtClean="0"/>
              <a:t>Value-added information</a:t>
            </a:r>
          </a:p>
          <a:p>
            <a:pPr lvl="2" latinLnBrk="0"/>
            <a:r>
              <a:rPr lang="en-US" altLang="ko-KR" dirty="0" smtClean="0"/>
              <a:t>Mobile entertainment</a:t>
            </a:r>
          </a:p>
          <a:p>
            <a:pPr lvl="1" latinLnBrk="0"/>
            <a:r>
              <a:rPr lang="en-US" altLang="ko-KR" dirty="0" smtClean="0"/>
              <a:t>Potentially related LTE technology to support this:</a:t>
            </a:r>
          </a:p>
          <a:p>
            <a:pPr lvl="2" latinLnBrk="0"/>
            <a:r>
              <a:rPr lang="en-US" altLang="ko-KR" dirty="0" smtClean="0"/>
              <a:t>Existing or enhanced version of </a:t>
            </a:r>
            <a:r>
              <a:rPr lang="en-US" altLang="ko-KR" dirty="0" err="1" smtClean="0"/>
              <a:t>ProSe</a:t>
            </a:r>
            <a:r>
              <a:rPr lang="en-US" altLang="ko-KR" dirty="0" smtClean="0"/>
              <a:t>, </a:t>
            </a:r>
            <a:r>
              <a:rPr lang="en-US" altLang="ko-KR" dirty="0" err="1" smtClean="0"/>
              <a:t>eMBMS</a:t>
            </a:r>
            <a:r>
              <a:rPr lang="en-US" altLang="ko-KR" dirty="0" smtClean="0"/>
              <a:t>, etc.</a:t>
            </a:r>
          </a:p>
          <a:p>
            <a:pPr lvl="1" latinLnBrk="0"/>
            <a:r>
              <a:rPr lang="en-US" altLang="ko-KR" dirty="0" smtClean="0"/>
              <a:t>Use Cases: </a:t>
            </a:r>
          </a:p>
          <a:p>
            <a:pPr lvl="2" latinLnBrk="0"/>
            <a:r>
              <a:rPr lang="en-US" altLang="ko-KR" dirty="0" smtClean="0"/>
              <a:t>HD audio/video streaming on-the-move</a:t>
            </a:r>
          </a:p>
          <a:p>
            <a:pPr lvl="2" latinLnBrk="0"/>
            <a:r>
              <a:rPr lang="en-US" altLang="ko-KR" dirty="0" smtClean="0"/>
              <a:t>HD audio/video – conversational on-the-move</a:t>
            </a:r>
          </a:p>
          <a:p>
            <a:pPr lvl="2" latinLnBrk="0"/>
            <a:r>
              <a:rPr lang="en-US" altLang="ko-KR" dirty="0" smtClean="0"/>
              <a:t>Mobile broadband for </a:t>
            </a:r>
            <a:r>
              <a:rPr lang="en-US" altLang="ko-KR" u="sng" dirty="0" smtClean="0"/>
              <a:t>ultra high speed </a:t>
            </a:r>
            <a:r>
              <a:rPr lang="en-US" altLang="ko-KR" dirty="0" smtClean="0"/>
              <a:t>vehicles: train</a:t>
            </a:r>
          </a:p>
          <a:p>
            <a:pPr lvl="2" latinLnBrk="0"/>
            <a:r>
              <a:rPr lang="en-US" altLang="ko-KR" dirty="0"/>
              <a:t>Mobile broadband for </a:t>
            </a:r>
            <a:r>
              <a:rPr lang="en-US" altLang="ko-KR" dirty="0" smtClean="0"/>
              <a:t>vehicles carrying massive users: train</a:t>
            </a:r>
          </a:p>
          <a:p>
            <a:pPr lvl="2" latinLnBrk="0"/>
            <a:r>
              <a:rPr lang="en-US" altLang="ko-KR" dirty="0" smtClean="0"/>
              <a:t>High-speed mobile </a:t>
            </a:r>
            <a:r>
              <a:rPr lang="en-US" altLang="ko-KR" dirty="0" err="1" smtClean="0"/>
              <a:t>eNB</a:t>
            </a:r>
            <a:r>
              <a:rPr lang="en-US" altLang="ko-KR" dirty="0" smtClean="0"/>
              <a:t> or mobile hot-spot (business or personal)</a:t>
            </a:r>
          </a:p>
          <a:p>
            <a:pPr lvl="2" latinLnBrk="0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327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HiV2X – </a:t>
            </a:r>
            <a:r>
              <a:rPr lang="en-US" altLang="ko-KR" sz="2400" dirty="0"/>
              <a:t>What We </a:t>
            </a:r>
            <a:r>
              <a:rPr lang="en-US" altLang="ko-KR" sz="2400" dirty="0" smtClean="0"/>
              <a:t>Work on in SMARTER (3/3)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SMARTER items related to HiV2X</a:t>
            </a:r>
          </a:p>
          <a:p>
            <a:pPr lvl="1" latinLnBrk="0"/>
            <a:r>
              <a:rPr lang="en-US" altLang="ko-KR" dirty="0" smtClean="0"/>
              <a:t>5.10 </a:t>
            </a:r>
            <a:r>
              <a:rPr lang="en-US" altLang="ko-KR" dirty="0"/>
              <a:t>	Mobile broadband services with seamless wide-area </a:t>
            </a:r>
            <a:r>
              <a:rPr lang="en-US" altLang="ko-KR" dirty="0" smtClean="0"/>
              <a:t>coverage</a:t>
            </a:r>
          </a:p>
          <a:p>
            <a:pPr lvl="1" latinLnBrk="0"/>
            <a:r>
              <a:rPr lang="en-US" altLang="ko-KR" dirty="0" smtClean="0"/>
              <a:t>5.29</a:t>
            </a:r>
            <a:r>
              <a:rPr lang="en-US" altLang="ko-KR" dirty="0"/>
              <a:t>	Higher User </a:t>
            </a:r>
            <a:r>
              <a:rPr lang="en-US" altLang="ko-KR" dirty="0" smtClean="0"/>
              <a:t>Mobility</a:t>
            </a:r>
            <a:endParaRPr lang="en-US" altLang="ko-KR" dirty="0" smtClean="0"/>
          </a:p>
          <a:p>
            <a:pPr lvl="1" latinLnBrk="0"/>
            <a:r>
              <a:rPr lang="en-US" altLang="ko-KR" dirty="0" smtClean="0">
                <a:solidFill>
                  <a:srgbClr val="0000FF"/>
                </a:solidFill>
              </a:rPr>
              <a:t>5.32</a:t>
            </a:r>
            <a:r>
              <a:rPr lang="en-US" altLang="ko-KR" dirty="0">
                <a:solidFill>
                  <a:srgbClr val="0000FF"/>
                </a:solidFill>
              </a:rPr>
              <a:t>	Improvement of network capabilities for vehicular case</a:t>
            </a:r>
          </a:p>
          <a:p>
            <a:pPr lvl="1" latinLnBrk="0"/>
            <a:r>
              <a:rPr lang="en-US" altLang="ko-KR" dirty="0" smtClean="0">
                <a:solidFill>
                  <a:srgbClr val="0000FF"/>
                </a:solidFill>
              </a:rPr>
              <a:t>5.33</a:t>
            </a:r>
            <a:r>
              <a:rPr lang="en-US" altLang="ko-KR" dirty="0">
                <a:solidFill>
                  <a:srgbClr val="0000FF"/>
                </a:solidFill>
              </a:rPr>
              <a:t>	Connected vehicles</a:t>
            </a:r>
          </a:p>
          <a:p>
            <a:pPr lvl="1" latinLnBrk="0"/>
            <a:r>
              <a:rPr lang="en-US" altLang="ko-KR" dirty="0" smtClean="0">
                <a:solidFill>
                  <a:srgbClr val="0000FF"/>
                </a:solidFill>
              </a:rPr>
              <a:t>5.53</a:t>
            </a:r>
            <a:r>
              <a:rPr lang="en-US" altLang="ko-KR" dirty="0">
                <a:solidFill>
                  <a:srgbClr val="0000FF"/>
                </a:solidFill>
              </a:rPr>
              <a:t>	Vehicular Internet &amp; infotainment</a:t>
            </a:r>
          </a:p>
          <a:p>
            <a:pPr lvl="2" latinLnBrk="0"/>
            <a:endParaRPr lang="en-US" altLang="ko-KR" dirty="0" smtClean="0"/>
          </a:p>
          <a:p>
            <a:pPr latinLnBrk="0"/>
            <a:r>
              <a:rPr lang="en-US" altLang="ko-KR" dirty="0"/>
              <a:t>Please see the attached Excel </a:t>
            </a:r>
            <a:r>
              <a:rPr lang="en-US" altLang="ko-KR" dirty="0" smtClean="0"/>
              <a:t>sheet </a:t>
            </a:r>
            <a:r>
              <a:rPr lang="en-US" altLang="ko-KR" sz="1800" dirty="0" smtClean="0"/>
              <a:t>(for comparison purposes)</a:t>
            </a:r>
            <a:endParaRPr lang="en-US" altLang="ko-KR" sz="1800" dirty="0"/>
          </a:p>
          <a:p>
            <a:pPr lvl="1" latinLnBrk="0"/>
            <a:r>
              <a:rPr lang="en-US" altLang="ko-KR" sz="1200" b="1" dirty="0">
                <a:solidFill>
                  <a:srgbClr val="FF0000"/>
                </a:solidFill>
              </a:rPr>
              <a:t>Disclaimer: </a:t>
            </a:r>
            <a:r>
              <a:rPr lang="en-US" altLang="ko-KR" sz="1200" dirty="0"/>
              <a:t>original template and contents in columns D &amp; E were generated by Qualcomm (Mr. Jack </a:t>
            </a:r>
            <a:r>
              <a:rPr lang="en-US" altLang="ko-KR" sz="1200" dirty="0" err="1"/>
              <a:t>Nasielski</a:t>
            </a:r>
            <a:r>
              <a:rPr lang="en-US" altLang="ko-KR" sz="1200" dirty="0"/>
              <a:t>). The template is used to provide comparison with LGE’s proposal and the previous proposals (from Rapporteur and Qualcomm).</a:t>
            </a:r>
          </a:p>
          <a:p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5446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Proposal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To generate a separate BB on High Mobility and Vehicular Communications (HiV2X)</a:t>
            </a:r>
          </a:p>
          <a:p>
            <a:pPr latinLnBrk="0"/>
            <a:r>
              <a:rPr lang="en-US" altLang="ko-KR" dirty="0" smtClean="0"/>
              <a:t>To include the following Use Cases into </a:t>
            </a:r>
            <a:r>
              <a:rPr lang="en-US" altLang="ko-KR" b="1" dirty="0" smtClean="0"/>
              <a:t>HiV2X BB</a:t>
            </a:r>
          </a:p>
          <a:p>
            <a:pPr latinLnBrk="0"/>
            <a:endParaRPr lang="en-US" altLang="ko-KR" dirty="0"/>
          </a:p>
          <a:p>
            <a:pPr latinLnBrk="0"/>
            <a:endParaRPr lang="en-US" altLang="ko-KR" dirty="0" smtClean="0"/>
          </a:p>
          <a:p>
            <a:pPr latinLnBrk="0"/>
            <a:endParaRPr lang="en-US" altLang="ko-KR" dirty="0"/>
          </a:p>
          <a:p>
            <a:pPr latinLnBrk="0"/>
            <a:endParaRPr lang="en-US" altLang="ko-KR" dirty="0" smtClean="0"/>
          </a:p>
          <a:p>
            <a:pPr latinLnBrk="0"/>
            <a:endParaRPr lang="en-US" altLang="ko-KR" dirty="0"/>
          </a:p>
          <a:p>
            <a:pPr latinLnBrk="0"/>
            <a:endParaRPr lang="en-US" altLang="ko-KR" dirty="0" smtClean="0"/>
          </a:p>
          <a:p>
            <a:pPr latinLnBrk="0"/>
            <a:endParaRPr lang="en-US" altLang="ko-KR" dirty="0" smtClean="0"/>
          </a:p>
          <a:p>
            <a:pPr latinLnBrk="0"/>
            <a:r>
              <a:rPr lang="en-US" altLang="ko-KR" dirty="0" smtClean="0"/>
              <a:t>Time: </a:t>
            </a:r>
          </a:p>
          <a:p>
            <a:pPr lvl="1" latinLnBrk="0"/>
            <a:r>
              <a:rPr lang="en-US" altLang="ko-KR" dirty="0" smtClean="0"/>
              <a:t>Target completion by SA#71 (Mar. 2016)</a:t>
            </a:r>
            <a:endParaRPr lang="en-US" altLang="ko-K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7</a:t>
            </a:fld>
            <a:endParaRPr lang="ko-KR" alt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810075"/>
              </p:ext>
            </p:extLst>
          </p:nvPr>
        </p:nvGraphicFramePr>
        <p:xfrm>
          <a:off x="1187624" y="2636913"/>
          <a:ext cx="6840760" cy="22911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40760"/>
              </a:tblGrid>
              <a:tr h="50405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UC 5.10: Mobile broadband services with seamless wide-area coverage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070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UC 5.29: Higher user mobility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8497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UC 5.32: Improvement of network capabilities for vehicular case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070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UC 5.33: Connected vehicles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40070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UC 5.53: Vehicular Internet &amp; infotainment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9562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Others</a:t>
            </a:r>
            <a:endParaRPr lang="ko-KR" altLang="en-US" sz="24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ko-KR" dirty="0" smtClean="0"/>
              <a:t>Other contributions related to HiV2X proposal</a:t>
            </a:r>
          </a:p>
          <a:p>
            <a:pPr lvl="1" latinLnBrk="0"/>
            <a:r>
              <a:rPr lang="en-US" altLang="ko-KR" dirty="0" smtClean="0"/>
              <a:t>S1-153063: SID proposal</a:t>
            </a:r>
          </a:p>
          <a:p>
            <a:pPr lvl="1" latinLnBrk="0"/>
            <a:r>
              <a:rPr lang="en-US" altLang="ko-KR" dirty="0" smtClean="0"/>
              <a:t>S1-153064: TR skeleton proposal</a:t>
            </a:r>
            <a:endParaRPr lang="en-US" altLang="ko-KR" dirty="0"/>
          </a:p>
          <a:p>
            <a:pPr lvl="1" latinLnBrk="0"/>
            <a:r>
              <a:rPr lang="en-US" altLang="ko-KR" dirty="0" smtClean="0"/>
              <a:t>S1-153065: Introduction and scope for TR </a:t>
            </a:r>
          </a:p>
          <a:p>
            <a:pPr lvl="1" latinLnBrk="0"/>
            <a:r>
              <a:rPr lang="en-US" altLang="ko-KR" dirty="0" smtClean="0"/>
              <a:t>Note: </a:t>
            </a:r>
            <a:r>
              <a:rPr lang="en-US" altLang="ko-KR" dirty="0" err="1" smtClean="0"/>
              <a:t>Tdoc</a:t>
            </a:r>
            <a:r>
              <a:rPr lang="en-US" altLang="ko-KR" dirty="0" smtClean="0"/>
              <a:t> #’s are subject to change with revisions.</a:t>
            </a:r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 latinLnBrk="0"/>
            <a:endParaRPr lang="en-US" altLang="ko-KR" dirty="0"/>
          </a:p>
          <a:p>
            <a:pPr lvl="1" latinLnBrk="0"/>
            <a:endParaRPr lang="en-US" altLang="ko-KR" dirty="0" smtClean="0"/>
          </a:p>
          <a:p>
            <a:pPr lvl="1" latinLnBrk="0"/>
            <a:endParaRPr lang="en-US" altLang="ko-KR" dirty="0" smtClean="0"/>
          </a:p>
          <a:p>
            <a:pPr marL="0" indent="0" algn="ctr" latinLnBrk="0">
              <a:buNone/>
            </a:pPr>
            <a:r>
              <a:rPr lang="en-US" altLang="ko-KR" sz="5400" b="1" dirty="0" smtClean="0">
                <a:latin typeface="Californian FB" panose="0207040306080B030204" pitchFamily="18" charset="0"/>
              </a:rPr>
              <a:t>Thank you!</a:t>
            </a:r>
            <a:endParaRPr lang="en-US" altLang="ko-KR" sz="5400" b="1" dirty="0">
              <a:latin typeface="Californian FB" panose="0207040306080B030204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ko-KR" smtClean="0"/>
              <a:t>LG Electronics Inc.</a:t>
            </a: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2900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10555</TotalTime>
  <Words>562</Words>
  <Application>Microsoft Office PowerPoint</Application>
  <PresentationFormat>On-screen Show (4:3)</PresentationFormat>
  <Paragraphs>103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테마</vt:lpstr>
      <vt:lpstr>Proposed Grouping for High Mobility and Vehicular Communications (HiV2X)</vt:lpstr>
      <vt:lpstr>Contents</vt:lpstr>
      <vt:lpstr>Discussion on Grouping</vt:lpstr>
      <vt:lpstr>HiV2X – What We Have in R14 V2X (1/3)</vt:lpstr>
      <vt:lpstr>HiV2X – What We Don’t in R14 V2X (2/3)</vt:lpstr>
      <vt:lpstr>HiV2X – What We Work on in SMARTER (3/3)</vt:lpstr>
      <vt:lpstr>Proposal</vt:lpstr>
      <vt:lpstr>Others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Microsoft Corporation</dc:creator>
  <cp:lastModifiedBy>KDLee</cp:lastModifiedBy>
  <cp:revision>172</cp:revision>
  <cp:lastPrinted>2015-10-05T23:09:23Z</cp:lastPrinted>
  <dcterms:created xsi:type="dcterms:W3CDTF">2006-10-05T04:04:58Z</dcterms:created>
  <dcterms:modified xsi:type="dcterms:W3CDTF">2015-10-09T20:24:32Z</dcterms:modified>
</cp:coreProperties>
</file>