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3"/>
  </p:notesMasterIdLst>
  <p:sldIdLst>
    <p:sldId id="370" r:id="rId4"/>
    <p:sldId id="372" r:id="rId5"/>
    <p:sldId id="375" r:id="rId6"/>
    <p:sldId id="371" r:id="rId7"/>
    <p:sldId id="374" r:id="rId8"/>
    <p:sldId id="343" r:id="rId9"/>
    <p:sldId id="344" r:id="rId10"/>
    <p:sldId id="376" r:id="rId11"/>
    <p:sldId id="377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878FE-EFE5-429F-9F8A-BB9D8C20A5F3}" type="datetimeFigureOut">
              <a:rPr lang="zh-TW" altLang="en-US" smtClean="0"/>
              <a:t>2015/10/8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1DD2F-4754-4165-A556-992B3EFEB10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767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1DD2F-4754-4165-A556-992B3EFEB10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1487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>
                <a:solidFill>
                  <a:srgbClr val="FF0000"/>
                </a:solidFill>
                <a:latin typeface="Arial Black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41989" y="3645024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FF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146062" y="6524625"/>
            <a:ext cx="3860800" cy="268288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95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45063" y="274638"/>
            <a:ext cx="2745153" cy="54483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1" y="274638"/>
            <a:ext cx="8047893" cy="54483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6503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CF2926CD-EFC1-495C-AB94-1F8FEE38DBAA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0985982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AFF525B5-CBC5-479F-8D41-72FE37C1FF0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1330441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A03BDE24-7109-41D5-AC50-1045C5CE8625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0869462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17416" y="1195388"/>
            <a:ext cx="5392615" cy="566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195388"/>
            <a:ext cx="5392615" cy="566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DF17E755-767D-4A4F-9B02-F1F7C8505915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44348017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AC5C8E1B-C08A-4490-8132-B1F438E3FD9C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064563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D69F68C2-0415-4200-B50E-5132C2D2267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29677472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24186548-A063-4E60-89F3-7A66F2EF0904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4532360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2E8A1D34-5EA5-4E78-8999-A458549C4D40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979285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  <a:latin typeface="Arial Black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8753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>
                <a:sym typeface="Arial" charset="0"/>
              </a:rPr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B505E000-7984-446E-8AA0-043AA709473F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4170271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7B2D9F1D-2EDA-4F94-BA08-BC201FFD80F9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5004799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8845063" y="0"/>
            <a:ext cx="2745153" cy="6858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1" y="0"/>
            <a:ext cx="8047893" cy="68580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kumimoji="1"/>
            </a:lvl1pPr>
          </a:lstStyle>
          <a:p>
            <a:pPr>
              <a:defRPr/>
            </a:pPr>
            <a:fld id="{929792DE-FBA7-4D2B-AD32-2DC71063A626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71592798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 b="0">
                <a:solidFill>
                  <a:srgbClr val="FF0000"/>
                </a:solidFill>
                <a:latin typeface="Arial Black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41989" y="371703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FF"/>
                </a:solidFill>
                <a:latin typeface="Arial Black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1853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4419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2270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17416" y="1196976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196976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937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795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6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613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5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04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869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232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800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2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45063" y="274638"/>
            <a:ext cx="2745153" cy="54483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1" y="274638"/>
            <a:ext cx="8047893" cy="54483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810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17416" y="1196976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196976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48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0106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667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702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517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0598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7415" y="119697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endParaRPr lang="zh-TW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545264"/>
            <a:ext cx="38608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TW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2" descr="https://upload.wikimedia.org/wikipedia/commons/6/6e/TKU_logo.jpg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9382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0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latin typeface="Arial Black" pitchFamily="34" charset="0"/>
          <a:ea typeface="標楷體" pitchFamily="65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latin typeface="Arial Black" pitchFamily="34" charset="0"/>
          <a:ea typeface="標楷體" pitchFamily="65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latin typeface="Arial Black" pitchFamily="34" charset="0"/>
          <a:ea typeface="標楷體" pitchFamily="65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latin typeface="Arial Black" pitchFamily="34" charset="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rgbClr val="0000FF"/>
          </a:solidFill>
          <a:latin typeface="+mn-ea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rgbClr val="0000FF"/>
          </a:solidFill>
          <a:latin typeface="+mn-ea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rgbClr val="0000FF"/>
          </a:solidFill>
          <a:latin typeface="+mn-ea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rgbClr val="0000FF"/>
          </a:solidFill>
          <a:latin typeface="+mn-ea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rgbClr val="0000FF"/>
          </a:solidFill>
          <a:latin typeface="+mn-ea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>
                <a:sym typeface="Arial" panose="020B0604020202020204" pitchFamily="34" charset="0"/>
              </a:rPr>
              <a:t>按一下以編輯母片標題樣式</a:t>
            </a:r>
            <a:endParaRPr lang="en-US" altLang="zh-TW" smtClean="0">
              <a:sym typeface="Arial" panose="020B0604020202020204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7415" y="1195388"/>
            <a:ext cx="10972800" cy="566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>
                <a:sym typeface="Arial" panose="020B0604020202020204" pitchFamily="34" charset="0"/>
              </a:rPr>
              <a:t>按一下以編輯母片文字樣式</a:t>
            </a:r>
          </a:p>
          <a:p>
            <a:pPr lvl="1"/>
            <a:r>
              <a:rPr lang="zh-TW" altLang="en-US" smtClean="0">
                <a:sym typeface="Arial" panose="020B0604020202020204" pitchFamily="34" charset="0"/>
              </a:rPr>
              <a:t>第二層</a:t>
            </a:r>
          </a:p>
          <a:p>
            <a:pPr lvl="2"/>
            <a:r>
              <a:rPr lang="zh-TW" altLang="en-US" smtClean="0">
                <a:sym typeface="Arial" panose="020B0604020202020204" pitchFamily="34" charset="0"/>
              </a:rPr>
              <a:t>第三層</a:t>
            </a:r>
          </a:p>
          <a:p>
            <a:pPr lvl="3"/>
            <a:r>
              <a:rPr lang="zh-TW" altLang="en-US" smtClean="0">
                <a:sym typeface="Arial" panose="020B0604020202020204" pitchFamily="34" charset="0"/>
              </a:rPr>
              <a:t>第四層</a:t>
            </a:r>
          </a:p>
          <a:p>
            <a:pPr lvl="4"/>
            <a:r>
              <a:rPr lang="zh-TW" altLang="en-US" smtClean="0">
                <a:sym typeface="Arial" panose="020B0604020202020204" pitchFamily="34" charset="0"/>
              </a:rPr>
              <a:t>第五層</a:t>
            </a:r>
            <a:endParaRPr lang="en-US" altLang="zh-TW" smtClean="0">
              <a:sym typeface="Arial" panose="020B0604020202020204" pitchFamily="34" charset="0"/>
            </a:endParaRP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918201" y="6534150"/>
            <a:ext cx="353646" cy="279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9F34205D-658D-4651-B68A-0AFB491E8B19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8212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FF0000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Heiti TC Light" charset="0"/>
          <a:cs typeface="Heiti TC Light" charset="0"/>
          <a:sym typeface="Arial" charset="0"/>
        </a:defRPr>
      </a:lvl9pPr>
    </p:titleStyle>
    <p:bodyStyle>
      <a:lvl1pPr marL="342900" indent="-342900" algn="l" rtl="0" eaLnBrk="1" fontAlgn="base" hangingPunct="1">
        <a:spcBef>
          <a:spcPts val="800"/>
        </a:spcBef>
        <a:spcAft>
          <a:spcPct val="0"/>
        </a:spcAft>
        <a:buSzPct val="15500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04850" indent="-285750" algn="l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kumimoji="1" sz="28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04900" indent="-228600" algn="l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5621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kumimoji="1" sz="20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193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4765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337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3909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481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7415" y="119697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endParaRPr lang="zh-TW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545264"/>
            <a:ext cx="38608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TW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A0CEA1-B0F3-4F5F-9DE1-C05A4CBC7A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3538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FF0000"/>
          </a:solidFill>
          <a:latin typeface="Arial" charset="0"/>
          <a:ea typeface="標楷體" pitchFamily="65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FF0000"/>
          </a:solidFill>
          <a:latin typeface="Arial" charset="0"/>
          <a:ea typeface="標楷體" pitchFamily="65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FF0000"/>
          </a:solidFill>
          <a:latin typeface="Arial" charset="0"/>
          <a:ea typeface="標楷體" pitchFamily="65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FF0000"/>
          </a:solidFill>
          <a:latin typeface="Arial" charset="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rimmg@ee.tku.edu.tw" TargetMode="External"/><Relationship Id="rId2" Type="http://schemas.openxmlformats.org/officeDocument/2006/relationships/hyperlink" Target="mailto:cylo112@iii.org.tw" TargetMode="External"/><Relationship Id="rId1" Type="http://schemas.openxmlformats.org/officeDocument/2006/relationships/slideLayout" Target="../slideLayouts/slideLayout29.xml"/><Relationship Id="rId4" Type="http://schemas.openxmlformats.org/officeDocument/2006/relationships/hyperlink" Target="mailto:lucas@iii.org.t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sciencedaily.com/terms/quantum_entanglement.htm" TargetMode="Externa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sciencedaily.com/terms/quantum_entanglement.htm" TargetMode="Externa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quantumrepeaters.eu/index.php/qcomm/industry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ath.ucr.edu/home/baez/physics/Relativity/SpeedOfLight/FTL.html" TargetMode="Externa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 txBox="1">
            <a:spLocks/>
          </p:cNvSpPr>
          <p:nvPr/>
        </p:nvSpPr>
        <p:spPr bwMode="auto">
          <a:xfrm>
            <a:off x="1281724" y="1969477"/>
            <a:ext cx="9464430" cy="282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>
              <a:lnSpc>
                <a:spcPts val="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TW" sz="48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Quantum </a:t>
            </a:r>
            <a:r>
              <a:rPr lang="en-US" altLang="zh-TW" sz="48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Entanglement:</a:t>
            </a:r>
            <a:endParaRPr lang="en-US" altLang="zh-TW" sz="4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  <a:p>
            <a:pPr algn="ctr">
              <a:lnSpc>
                <a:spcPts val="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TW" sz="48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Cryptography </a:t>
            </a:r>
            <a:r>
              <a:rPr lang="en-US" altLang="zh-TW" sz="48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and </a:t>
            </a:r>
            <a:r>
              <a:rPr lang="en-US" altLang="zh-TW" sz="48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Communication</a:t>
            </a:r>
          </a:p>
          <a:p>
            <a:pPr algn="ctr">
              <a:lnSpc>
                <a:spcPts val="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TW" sz="48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(for information only)</a:t>
            </a:r>
            <a:endParaRPr lang="en-US" altLang="zh-TW" sz="4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1" name="Subtitle 4"/>
          <p:cNvSpPr txBox="1">
            <a:spLocks/>
          </p:cNvSpPr>
          <p:nvPr/>
        </p:nvSpPr>
        <p:spPr bwMode="auto">
          <a:xfrm>
            <a:off x="2165684" y="4889346"/>
            <a:ext cx="7515726" cy="10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err="1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Chih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-Yun 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Lo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2"/>
              </a:rPr>
              <a:t>cylo112@iii.org.tw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, 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3"/>
              </a:rPr>
              <a:t>grimmg@ee.tku.edu.tw</a:t>
            </a:r>
            <a:endParaRPr lang="en-US" altLang="zh-TW" sz="20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Yi-Hsueh 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Tsai	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4"/>
              </a:rPr>
              <a:t>lucas@iii.org.tw</a:t>
            </a:r>
            <a:endParaRPr lang="en-US" altLang="zh-TW" sz="1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1133229" y="191770"/>
            <a:ext cx="1021845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r>
              <a:rPr lang="en-US" altLang="zh-TW" sz="2000" b="1" dirty="0"/>
              <a:t>3GPP TSG-SA WG1 Meeting #71 ad hoc on SMARTER (5G</a:t>
            </a:r>
            <a:r>
              <a:rPr lang="en-US" altLang="zh-TW" sz="2000" b="1" dirty="0" smtClean="0"/>
              <a:t>)		</a:t>
            </a:r>
            <a:r>
              <a:rPr lang="en-US" altLang="zh-TW" sz="2000" b="1" smtClean="0"/>
              <a:t>         </a:t>
            </a:r>
            <a:r>
              <a:rPr lang="en-US" altLang="zh-TW" sz="2000" b="1" dirty="0" smtClean="0"/>
              <a:t>S1-153007</a:t>
            </a:r>
            <a:endParaRPr lang="zh-TW" altLang="zh-TW" sz="2000" dirty="0" smtClean="0"/>
          </a:p>
          <a:p>
            <a:r>
              <a:rPr lang="en-US" altLang="zh-TW" sz="2000" b="1" dirty="0" smtClean="0"/>
              <a:t>Vancouver, Canada, 19 – 21, October, 2015</a:t>
            </a:r>
            <a:endParaRPr lang="zh-TW" altLang="zh-TW" sz="2000" dirty="0" smtClean="0"/>
          </a:p>
          <a:p>
            <a:pPr eaLnBrk="1" hangingPunct="1"/>
            <a:r>
              <a:rPr lang="en-GB" altLang="zh-TW" sz="2000" b="1" dirty="0" smtClean="0">
                <a:cs typeface="Times New Roman" pitchFamily="18" charset="0"/>
              </a:rPr>
              <a:t>Agenda Item:	</a:t>
            </a:r>
            <a:r>
              <a:rPr lang="en-US" altLang="zh-TW" sz="2000" b="1" dirty="0">
                <a:cs typeface="Times New Roman" pitchFamily="18" charset="0"/>
              </a:rPr>
              <a:t>3.6 Other contributions to </a:t>
            </a:r>
            <a:r>
              <a:rPr lang="en-US" altLang="zh-TW" sz="2000" b="1" dirty="0" smtClean="0">
                <a:cs typeface="Times New Roman" pitchFamily="18" charset="0"/>
              </a:rPr>
              <a:t>22.891</a:t>
            </a:r>
            <a:endParaRPr lang="en-US" altLang="zh-TW" sz="2000" b="1" dirty="0">
              <a:cs typeface="Times New Roman" pitchFamily="18" charset="0"/>
            </a:endParaRPr>
          </a:p>
          <a:p>
            <a:pPr eaLnBrk="1" hangingPunct="1"/>
            <a:r>
              <a:rPr lang="en-GB" altLang="zh-TW" sz="2000" b="1" dirty="0">
                <a:cs typeface="Times New Roman" pitchFamily="18" charset="0"/>
              </a:rPr>
              <a:t>Source</a:t>
            </a:r>
            <a:r>
              <a:rPr lang="en-GB" altLang="zh-TW" sz="2000" b="1" dirty="0" smtClean="0">
                <a:cs typeface="Times New Roman" pitchFamily="18" charset="0"/>
              </a:rPr>
              <a:t>:		Institute </a:t>
            </a:r>
            <a:r>
              <a:rPr lang="en-GB" altLang="zh-TW" sz="2000" b="1" dirty="0">
                <a:cs typeface="Times New Roman" pitchFamily="18" charset="0"/>
              </a:rPr>
              <a:t>for Information Industry (III</a:t>
            </a:r>
            <a:r>
              <a:rPr lang="en-GB" altLang="zh-TW" sz="2000" b="1" dirty="0" smtClean="0">
                <a:cs typeface="Times New Roman" pitchFamily="18" charset="0"/>
              </a:rPr>
              <a:t>)</a:t>
            </a:r>
            <a:endParaRPr lang="en-US" altLang="zh-TW" sz="2000" b="1" dirty="0"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050298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Entanglement </a:t>
            </a:r>
            <a:endParaRPr lang="en-GB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Cryptography - Quantum Key Distribution 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Limit for E2E Time </a:t>
            </a:r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Delay - 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Speed </a:t>
            </a:r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Light </a:t>
            </a:r>
            <a:endParaRPr lang="en-GB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t-IT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Shorten E2E Delay - </a:t>
            </a:r>
            <a:r>
              <a:rPr lang="it-IT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Faster-Than-Light </a:t>
            </a:r>
            <a:r>
              <a:rPr lang="it-IT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endParaRPr lang="en-GB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2</a:t>
            </a:fld>
            <a:endParaRPr lang="zh-TW" altLang="en-US"/>
          </a:p>
        </p:txBody>
      </p:sp>
      <p:pic>
        <p:nvPicPr>
          <p:cNvPr id="5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5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617415" y="879924"/>
            <a:ext cx="10972800" cy="5468470"/>
          </a:xfrm>
        </p:spPr>
        <p:txBody>
          <a:bodyPr/>
          <a:lstStyle/>
          <a:p>
            <a:r>
              <a:rPr lang="en-US" altLang="zh-TW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entanglement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 </a:t>
            </a:r>
            <a:r>
              <a:rPr lang="en-US" altLang="zh-TW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mechanical phenomenon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which the quantum states of two or more objects have to be described with reference to each other, even though the individual objects may be </a:t>
            </a:r>
            <a:r>
              <a:rPr lang="en-US" altLang="zh-TW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spatially separated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leads to correlations between observable physical properties of the 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systems. It 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possible to prepare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particles in a single quantum state such that when one is observed to be spin-up, the other one will always be observed to be spin-down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vice versa, this despite the fact that it is impossible to predict, according to quantum mechanics, which set of measurements will be observed.</a:t>
            </a:r>
          </a:p>
          <a:p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result,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measurements performed on one system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seem to be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instantaneously influencing other systems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entangled with it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4653129" y="6163728"/>
            <a:ext cx="6929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www.sciencedaily.com/terms/quantum_entanglement.htm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Quantum </a:t>
            </a:r>
            <a:r>
              <a:rPr lang="en-US" altLang="zh-TW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Entanglement </a:t>
            </a:r>
            <a:endParaRPr lang="zh-TW" alt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617415" y="1039813"/>
            <a:ext cx="10972800" cy="5200135"/>
          </a:xfrm>
        </p:spPr>
        <p:txBody>
          <a:bodyPr/>
          <a:lstStyle/>
          <a:p>
            <a:r>
              <a:rPr lang="en-US" altLang="zh-TW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entanglement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has applications in the emerging technologies of </a:t>
            </a:r>
            <a:r>
              <a:rPr lang="en-US" altLang="zh-TW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computing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TW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cryptography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has been used to realize quantum teleportation experimentally.</a:t>
            </a:r>
          </a:p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same time, it prompts some of the more philosophically oriented discussions concerning quantum theory.</a:t>
            </a:r>
          </a:p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correlations predicted by quantum mechanics, and observed in experiment, reject the principle of local realism, which is that information about the state of a system should only be mediated by interactions in its immediate surroundings.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4598420" y="6169552"/>
            <a:ext cx="6929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www.sciencedaily.com/terms/quantum_entanglement.htm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68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Quantum </a:t>
            </a:r>
            <a:r>
              <a:rPr lang="en-US" altLang="zh-TW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Cryptography - Quantum Key Distribution </a:t>
            </a:r>
            <a:endParaRPr lang="zh-TW" alt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half" idx="1"/>
          </p:nvPr>
        </p:nvSpPr>
        <p:spPr>
          <a:xfrm>
            <a:off x="505327" y="871524"/>
            <a:ext cx="11213431" cy="2012524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principle of operation of a Quantum Key Distribution (QKD)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system: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stations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(Alice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Bob) are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linked together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a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channel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a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classical channel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Alice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generates a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stream of qubits (quantum bits)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are sent over the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channel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Upon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reception of the stream Bob and Alice — using the classical channel — perform classical operations to check if an 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eavesdropper </a:t>
            </a:r>
            <a:r>
              <a:rPr lang="en-US" altLang="zh-TW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tried to extract information on the qubits stream. </a:t>
            </a:r>
            <a:endParaRPr lang="zh-TW" altLang="en-US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內容版面配置區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26795" y="2863364"/>
            <a:ext cx="4659869" cy="3294673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9" name="內容版面配置區 5"/>
          <p:cNvSpPr txBox="1">
            <a:spLocks/>
          </p:cNvSpPr>
          <p:nvPr/>
        </p:nvSpPr>
        <p:spPr bwMode="auto">
          <a:xfrm>
            <a:off x="505327" y="2775284"/>
            <a:ext cx="6280484" cy="339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Symbol" panose="05050102010706020507" pitchFamily="18" charset="2"/>
              <a:buChar char="-"/>
            </a:pP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presence of an eavesdropper is revealed by the imperfect correlation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the two lists of bits obtained after the transmission of qubits between the emitter and the receiver.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correlation is high enough, a perfectly secure symmetric key can be created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these two lists of bits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opposite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case, 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an eavesdropper Eve has listened in on the quantum 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channel, </a:t>
            </a:r>
            <a:r>
              <a:rPr lang="en-US" altLang="zh-TW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key generation process has to be aborted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started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again.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6215" y="6152662"/>
            <a:ext cx="5974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://quantumrepeaters.eu/index.php/qcomm/industr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y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77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599" y="62524"/>
            <a:ext cx="11344275" cy="702652"/>
          </a:xfrm>
        </p:spPr>
        <p:txBody>
          <a:bodyPr/>
          <a:lstStyle/>
          <a:p>
            <a:r>
              <a:rPr lang="en-GB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Limit for E2E Time Delay - Speed </a:t>
            </a:r>
            <a:r>
              <a:rPr lang="en-GB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Light</a:t>
            </a:r>
          </a:p>
        </p:txBody>
      </p:sp>
      <p:sp>
        <p:nvSpPr>
          <p:cNvPr id="2" name="內容版面配置區 1"/>
          <p:cNvSpPr>
            <a:spLocks noGrp="1"/>
          </p:cNvSpPr>
          <p:nvPr>
            <p:ph sz="half" idx="1"/>
          </p:nvPr>
        </p:nvSpPr>
        <p:spPr>
          <a:xfrm>
            <a:off x="644395" y="1097559"/>
            <a:ext cx="5872595" cy="2689469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propagation delay is limited by physics, i.e. the </a:t>
            </a:r>
            <a:r>
              <a:rPr lang="en-US" altLang="zh-TW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of light</a:t>
            </a:r>
            <a:r>
              <a:rPr lang="en-US" altLang="zh-TW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(299 792 458 meters per second) in air and 2/3 of the speed of light in </a:t>
            </a:r>
            <a:r>
              <a:rPr lang="en-US" altLang="zh-TW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fiber </a:t>
            </a:r>
            <a:r>
              <a:rPr lang="en-US" altLang="zh-TW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connection. With these limits, 1ms one way transmission latency can be mapped to 300 km air propagation or 200 km for fiber based transmission as shown in </a:t>
            </a:r>
            <a:r>
              <a:rPr lang="en-US" altLang="zh-TW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Figure. 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990" y="1019235"/>
            <a:ext cx="5107597" cy="381654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29939" y="3787028"/>
            <a:ext cx="10782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A.3 Conclusions</a:t>
            </a:r>
            <a:endParaRPr lang="en-US" altLang="zh-TW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altLang="zh-TW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71550" lvl="1" indent="-514350">
              <a:spcBef>
                <a:spcPts val="600"/>
              </a:spcBef>
              <a:buFont typeface="Symbol" panose="05050102010706020507" pitchFamily="18" charset="2"/>
              <a:buChar char="-"/>
            </a:pP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E2E 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delay can not be less than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1ms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altLang="zh-TW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Remote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71550" lvl="1" indent="-514350">
              <a:spcBef>
                <a:spcPts val="600"/>
              </a:spcBef>
              <a:buFont typeface="Symbol" panose="05050102010706020507" pitchFamily="18" charset="2"/>
              <a:buChar char="-"/>
            </a:pP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E2E 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delay can not be less than </a:t>
            </a:r>
            <a:r>
              <a:rPr lang="en-US" altLang="zh-TW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10ms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28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8014920" y="5845115"/>
            <a:ext cx="3938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3GPP TR 22.891 </a:t>
            </a:r>
            <a:r>
              <a:rPr lang="en-US" altLang="zh-TW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v.1.0.0</a:t>
            </a:r>
            <a:endParaRPr lang="zh-TW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5580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128338"/>
            <a:ext cx="10972800" cy="636838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Shorten </a:t>
            </a:r>
            <a:r>
              <a:rPr lang="en-US" altLang="zh-TW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E2E </a:t>
            </a:r>
            <a:r>
              <a:rPr lang="en-US" altLang="zh-TW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 -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FTL Communication</a:t>
            </a:r>
            <a:endParaRPr lang="en-GB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617415" y="1196976"/>
            <a:ext cx="10972800" cy="4977852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shorten E2E delay, technology regarding </a:t>
            </a:r>
            <a:r>
              <a:rPr lang="en-US" altLang="zh-TW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Faster-Than-Light (FTL) communicatio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is required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514350"/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FTL communication refer </a:t>
            </a:r>
            <a:r>
              <a:rPr lang="en-US" altLang="zh-TW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propagation of information </a:t>
            </a:r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faster </a:t>
            </a:r>
            <a:r>
              <a:rPr lang="en-US" altLang="zh-TW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the speed of </a:t>
            </a:r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light.</a:t>
            </a:r>
            <a:endParaRPr lang="en-US" altLang="zh-TW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/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Quantum </a:t>
            </a:r>
            <a:r>
              <a:rPr lang="en-US" altLang="zh-TW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entanglement might give the superficial impression of allowing communication of information faster than </a:t>
            </a:r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light.</a:t>
            </a:r>
          </a:p>
          <a:p>
            <a:pPr marL="914400" lvl="1" indent="-514350"/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fact, it </a:t>
            </a:r>
            <a:r>
              <a:rPr lang="en-US" altLang="zh-TW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enable the transmission of classical information faster than the speed of light</a:t>
            </a:r>
            <a:r>
              <a:rPr lang="en-US" altLang="zh-TW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3642122" y="6154740"/>
            <a:ext cx="7815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math.ucr.edu/home/baez/physics/Relativity/SpeedOfLight/FTL.html</a:t>
            </a:r>
            <a:endParaRPr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724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en/6/6a/Nobel_meda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0554" y="2665318"/>
            <a:ext cx="3861260" cy="386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GB" alt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TW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improve communication security, quantum cryptography could be </a:t>
            </a:r>
            <a:r>
              <a:rPr lang="en-US" altLang="zh-TW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considered.</a:t>
            </a:r>
            <a:endParaRPr lang="en-US" altLang="zh-TW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shorten </a:t>
            </a:r>
            <a:r>
              <a:rPr lang="en-US" altLang="zh-TW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E2E delay, technology regarding Faster-Than-Light (FTL) communication is required. </a:t>
            </a:r>
            <a:endParaRPr lang="en-US" altLang="zh-TW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9000"/>
              </a:spcBef>
              <a:buNone/>
            </a:pPr>
            <a:r>
              <a:rPr lang="en-US" altLang="zh-TW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Need a Nobel Prizes Winner </a:t>
            </a:r>
            <a:r>
              <a:rPr lang="en-US" altLang="zh-TW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TW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Physics!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EA1-B0F3-4F5F-9DE1-C05A4CBC7ADB}" type="slidenum">
              <a:rPr lang="zh-TW" altLang="en-US" smtClean="0"/>
              <a:t>8</a:t>
            </a:fld>
            <a:endParaRPr lang="zh-TW" altLang="en-US"/>
          </a:p>
        </p:txBody>
      </p:sp>
      <p:pic>
        <p:nvPicPr>
          <p:cNvPr id="6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9396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頁尾版面配置區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C5465F-8088-4559-B854-4A1CD15BC24D}" type="slidenum">
              <a:rPr lang="en-US" altLang="zh-TW" sz="1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zh-TW" sz="1400">
              <a:solidFill>
                <a:schemeClr val="tx1"/>
              </a:solidFill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593" y="905355"/>
            <a:ext cx="8278813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upload.wikimedia.org/wikipedia/commons/6/6e/TKU_log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80" y="0"/>
            <a:ext cx="840320" cy="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64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V104008_Enhanced OTDOA positioning algorithm with Legacy UE Support[審查版]new2015051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1">
      <a:majorFont>
        <a:latin typeface="Arial Black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- 標題及物件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標題及物件">
      <a:majorFont>
        <a:latin typeface="Arial"/>
        <a:ea typeface="Heiti TC Light"/>
        <a:cs typeface="Heiti TC Light"/>
      </a:majorFont>
      <a:minorFont>
        <a:latin typeface="Arial"/>
        <a:ea typeface="Heiti TC Light"/>
        <a:cs typeface="Heiti T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TC Light" charset="0"/>
            <a:cs typeface="Heiti T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TC Light" charset="0"/>
            <a:cs typeface="Heiti TC Light" charset="0"/>
            <a:sym typeface="Gill Sans" charset="0"/>
          </a:defRPr>
        </a:defPPr>
      </a:lstStyle>
    </a:lnDef>
  </a:objectDefaults>
  <a:extraClrSchemeLst>
    <a:extraClrScheme>
      <a:clrScheme name="Default - 標題及物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5067_2015資策會簡報檔_英文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PV104008_Enhanced OTDOA positioning algorithm with Legacy UE Support[審查版]new20150511</Template>
  <TotalTime>1150</TotalTime>
  <Words>731</Words>
  <Application>Microsoft Office PowerPoint</Application>
  <PresentationFormat>寬螢幕</PresentationFormat>
  <Paragraphs>63</Paragraphs>
  <Slides>9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9</vt:i4>
      </vt:variant>
    </vt:vector>
  </HeadingPairs>
  <TitlesOfParts>
    <vt:vector size="23" baseType="lpstr">
      <vt:lpstr>Heiti TC Light</vt:lpstr>
      <vt:lpstr>MS PGothic</vt:lpstr>
      <vt:lpstr>MS UI Gothic</vt:lpstr>
      <vt:lpstr>新細明體</vt:lpstr>
      <vt:lpstr>標楷體</vt:lpstr>
      <vt:lpstr>Arial</vt:lpstr>
      <vt:lpstr>Arial Black</vt:lpstr>
      <vt:lpstr>Calibri</vt:lpstr>
      <vt:lpstr>Symbol</vt:lpstr>
      <vt:lpstr>Times New Roman</vt:lpstr>
      <vt:lpstr>Wingdings</vt:lpstr>
      <vt:lpstr>PV104008_Enhanced OTDOA positioning algorithm with Legacy UE Support[審查版]new20150511</vt:lpstr>
      <vt:lpstr>Default - 標題及物件</vt:lpstr>
      <vt:lpstr>25067_2015資策會簡報檔_英文</vt:lpstr>
      <vt:lpstr>PowerPoint 簡報</vt:lpstr>
      <vt:lpstr>Outline</vt:lpstr>
      <vt:lpstr>Introduction</vt:lpstr>
      <vt:lpstr>Quantum Entanglement </vt:lpstr>
      <vt:lpstr>Quantum Cryptography - Quantum Key Distribution </vt:lpstr>
      <vt:lpstr>Physical Limit for E2E Time Delay - Speed of Light</vt:lpstr>
      <vt:lpstr>Shorten E2E Delay - FTL Communication</vt:lpstr>
      <vt:lpstr>Conclusions</vt:lpstr>
      <vt:lpstr>PowerPoint 簡報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SA1 SMARTER (5G) Feasibility Study on New Services and Markets Technology Enablers</dc:title>
  <dc:creator>Lucas Tsai</dc:creator>
  <cp:lastModifiedBy>Lucas Tsai</cp:lastModifiedBy>
  <cp:revision>309</cp:revision>
  <dcterms:created xsi:type="dcterms:W3CDTF">2015-05-18T03:38:49Z</dcterms:created>
  <dcterms:modified xsi:type="dcterms:W3CDTF">2015-10-08T01:23:23Z</dcterms:modified>
</cp:coreProperties>
</file>