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3" d="100"/>
          <a:sy n="73" d="100"/>
        </p:scale>
        <p:origin x="-1260" y="-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&lt;WI Code&gt;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&lt;full WI name&gt;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&lt;Name&gt;</a:t>
            </a:r>
          </a:p>
          <a:p>
            <a:r>
              <a:rPr lang="en-US" smtClean="0"/>
              <a:t>&lt;Company&gt;</a:t>
            </a:r>
          </a:p>
          <a:p>
            <a:r>
              <a:rPr lang="en-US" smtClean="0"/>
              <a:t>&lt;WI Code&gt;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S1-15xxxx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S1-15xxxx)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2519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</a:t>
            </a:r>
            <a:r>
              <a:rPr lang="en-GB" sz="1200" b="1" dirty="0" smtClean="0"/>
              <a:t>71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Belgrade, Serbia, 17-21 August 2015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mtClean="0"/>
              <a:t>Is this a new WI? &lt;y/n&gt;</a:t>
            </a:r>
          </a:p>
          <a:p>
            <a:endParaRPr lang="en-GB" smtClean="0"/>
          </a:p>
          <a:p>
            <a:pPr marL="457200" lvl="1" indent="0">
              <a:buFontTx/>
              <a:buNone/>
            </a:pPr>
            <a:r>
              <a:rPr lang="en-GB" i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remove one of the following bullets as appropriate:</a:t>
            </a:r>
          </a:p>
          <a:p>
            <a:r>
              <a:rPr lang="en-GB" smtClean="0"/>
              <a:t>This WI has been approved at SP#xx</a:t>
            </a:r>
          </a:p>
          <a:p>
            <a:pPr marL="457200" lvl="1" indent="0"/>
            <a:r>
              <a:rPr lang="en-GB" smtClean="0"/>
              <a:t>Approved WID is in tdoc SP-xxxxxx </a:t>
            </a:r>
          </a:p>
          <a:p>
            <a:pPr marL="457200" lvl="1" indent="0">
              <a:buFontTx/>
              <a:buNone/>
            </a:pPr>
            <a:r>
              <a:rPr lang="en-GB" i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indicate the SA tdoc number for the most recent version of the approved WID</a:t>
            </a:r>
            <a:endParaRPr lang="en-GB" smtClean="0"/>
          </a:p>
          <a:p>
            <a:r>
              <a:rPr lang="en-GB" smtClean="0"/>
              <a:t>This WI has not been approved by SP</a:t>
            </a:r>
          </a:p>
          <a:p>
            <a:pPr marL="457200" lvl="1" indent="0"/>
            <a:r>
              <a:rPr lang="en-GB" smtClean="0"/>
              <a:t>The following slides assume approval at SP#xx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S1-15xxxx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&lt;list of items&gt;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No need to list </a:t>
            </a:r>
            <a:r>
              <a:rPr lang="en-GB" i="1" dirty="0" err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</a:t>
            </a:r>
          </a:p>
          <a:p>
            <a:pPr>
              <a:defRPr/>
            </a:pPr>
            <a:r>
              <a:rPr lang="en-GB" dirty="0" smtClean="0"/>
              <a:t>Work/Study Item Completion: xx%</a:t>
            </a:r>
          </a:p>
          <a:p>
            <a:pPr>
              <a:defRPr/>
            </a:pPr>
            <a:r>
              <a:rPr lang="en-GB" dirty="0" smtClean="0"/>
              <a:t>Draft &lt;TS/TR&gt; 22.xxx Completion: xx%</a:t>
            </a:r>
          </a:p>
          <a:p>
            <a:pPr marL="400050" lvl="2" indent="0">
              <a:buFontTx/>
              <a:buNone/>
              <a:defRPr/>
            </a:pPr>
            <a:r>
              <a:rPr lang="en-GB" sz="24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sz="24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there is no new TS/TR.</a:t>
            </a:r>
          </a:p>
          <a:p>
            <a:pPr marL="400050" lvl="2" indent="0">
              <a:buFontTx/>
              <a:buNone/>
              <a:defRPr/>
            </a:pPr>
            <a:r>
              <a:rPr lang="en-GB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If Work/Study item includes only one new TS/TR, then % completion of work/study item = % completion draft TS/TR</a:t>
            </a:r>
            <a:endParaRPr lang="en-GB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&lt;list of controversial issues, if any&gt;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smtClean="0"/>
              <a:t>S1-15xxxx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x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x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WID is 100%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complete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x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 above if no Drafting sessions held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smtClean="0"/>
              <a:t>S1-15xxxx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&lt;mm/</a:t>
            </a:r>
            <a:r>
              <a:rPr lang="en-GB" sz="2400" dirty="0" err="1" smtClean="0"/>
              <a:t>yyyy</a:t>
            </a:r>
            <a:r>
              <a:rPr lang="en-GB" sz="2400" dirty="0" smtClean="0"/>
              <a:t>&gt; </a:t>
            </a:r>
            <a:r>
              <a:rPr lang="en-GB" sz="2400" dirty="0" err="1" smtClean="0"/>
              <a:t>SP#xx</a:t>
            </a:r>
            <a:r>
              <a:rPr lang="en-GB" sz="2400" dirty="0" smtClean="0"/>
              <a:t> </a:t>
            </a:r>
          </a:p>
          <a:p>
            <a:pPr marL="400050" lvl="2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&lt;y/n&gt;</a:t>
            </a:r>
          </a:p>
          <a:p>
            <a:pPr lvl="1">
              <a:defRPr/>
            </a:pPr>
            <a:r>
              <a:rPr lang="en-GB" sz="2000" dirty="0" smtClean="0">
                <a:solidFill>
                  <a:srgbClr val="FF0000"/>
                </a:solidFill>
              </a:rPr>
              <a:t>If not, current target completion date: </a:t>
            </a:r>
            <a:r>
              <a:rPr lang="en-GB" sz="2000" dirty="0">
                <a:solidFill>
                  <a:srgbClr val="FF0000"/>
                </a:solidFill>
              </a:rPr>
              <a:t>&lt;mm/</a:t>
            </a:r>
            <a:r>
              <a:rPr lang="en-GB" sz="2000" dirty="0" err="1">
                <a:solidFill>
                  <a:srgbClr val="FF0000"/>
                </a:solidFill>
              </a:rPr>
              <a:t>yyyy</a:t>
            </a:r>
            <a:r>
              <a:rPr lang="en-GB" sz="2000" dirty="0">
                <a:solidFill>
                  <a:srgbClr val="FF0000"/>
                </a:solidFill>
              </a:rPr>
              <a:t>&gt; </a:t>
            </a:r>
            <a:r>
              <a:rPr lang="en-GB" sz="2000" dirty="0" err="1" smtClean="0">
                <a:solidFill>
                  <a:srgbClr val="FF0000"/>
                </a:solidFill>
              </a:rPr>
              <a:t>SP#xx</a:t>
            </a:r>
            <a:r>
              <a:rPr lang="en-GB" sz="2000" dirty="0" smtClean="0">
                <a:solidFill>
                  <a:srgbClr val="FF0000"/>
                </a:solidFill>
              </a:rPr>
              <a:t> </a:t>
            </a:r>
          </a:p>
          <a:p>
            <a:pPr marL="457200" lvl="1" indent="0"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R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emove bullet “If not…” if current completion date is the same as in WID</a:t>
            </a: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/>
              <a:t>Will target completion date be met? &lt;y/n&gt;</a:t>
            </a:r>
          </a:p>
          <a:p>
            <a:pPr lvl="1">
              <a:defRPr/>
            </a:pPr>
            <a:r>
              <a:rPr lang="en-GB" sz="2000" dirty="0" smtClean="0"/>
              <a:t>If not, change target completion date to:</a:t>
            </a:r>
          </a:p>
          <a:p>
            <a:pPr lvl="2">
              <a:defRPr/>
            </a:pPr>
            <a:r>
              <a:rPr lang="en-GB" sz="1800" dirty="0" smtClean="0"/>
              <a:t>&lt;mm/</a:t>
            </a:r>
            <a:r>
              <a:rPr lang="en-GB" sz="1800" dirty="0" err="1" smtClean="0"/>
              <a:t>yyyy</a:t>
            </a:r>
            <a:r>
              <a:rPr lang="en-GB" sz="1800" dirty="0" smtClean="0"/>
              <a:t>&gt; </a:t>
            </a:r>
            <a:r>
              <a:rPr lang="en-GB" sz="1800" dirty="0" err="1" smtClean="0"/>
              <a:t>SP#xx</a:t>
            </a:r>
            <a:endParaRPr lang="en-GB" sz="1800" dirty="0" smtClean="0"/>
          </a:p>
          <a:p>
            <a:pPr marL="457200" lvl="1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“change target completion date</a:t>
            </a:r>
            <a:r>
              <a:rPr lang="en-GB" sz="1600" i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” bullet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above 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if current target can be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met</a:t>
            </a:r>
          </a:p>
          <a:p>
            <a:pPr>
              <a:defRPr/>
            </a:pPr>
            <a:r>
              <a:rPr lang="en-GB" sz="2400" dirty="0"/>
              <a:t>Expected date to send &lt;TR/TS&gt; to SA plenary:</a:t>
            </a:r>
          </a:p>
          <a:p>
            <a:pPr lvl="1">
              <a:defRPr/>
            </a:pPr>
            <a:r>
              <a:rPr lang="en-GB" sz="2200" dirty="0"/>
              <a:t>For information: SA1#xx (mm/</a:t>
            </a:r>
            <a:r>
              <a:rPr lang="en-GB" sz="2200" dirty="0" err="1"/>
              <a:t>yyyy</a:t>
            </a:r>
            <a:r>
              <a:rPr lang="en-GB" sz="2200" dirty="0"/>
              <a:t>)</a:t>
            </a:r>
          </a:p>
          <a:p>
            <a:pPr lvl="1">
              <a:defRPr/>
            </a:pPr>
            <a:r>
              <a:rPr lang="en-GB" sz="2200" dirty="0"/>
              <a:t>For approval: SA1#xx (mm/</a:t>
            </a:r>
            <a:r>
              <a:rPr lang="en-GB" sz="2200" dirty="0" err="1"/>
              <a:t>yyyy</a:t>
            </a:r>
            <a:r>
              <a:rPr lang="en-GB" sz="2200" dirty="0" smtClean="0"/>
              <a:t>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bullets above if there is no new TR/TS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smtClean="0"/>
              <a:t>S1-15xxxx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SA1#70 (Apr 2015):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&lt;Short list of topics&gt;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</a:t>
            </a:r>
          </a:p>
          <a:p>
            <a:pPr lvl="1">
              <a:defRPr/>
            </a:pPr>
            <a:r>
              <a:rPr lang="en-GB" dirty="0" smtClean="0"/>
              <a:t>SA1#72 (Nov </a:t>
            </a:r>
            <a:r>
              <a:rPr lang="en-GB" dirty="0"/>
              <a:t>2015)</a:t>
            </a:r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 smtClean="0"/>
              <a:t>SA1#73 (Feb 2016)</a:t>
            </a:r>
            <a:endParaRPr lang="en-GB" dirty="0"/>
          </a:p>
          <a:p>
            <a:pPr lvl="2">
              <a:defRPr/>
            </a:pPr>
            <a:r>
              <a:rPr lang="en-GB" dirty="0"/>
              <a:t>&lt;Short list of topics</a:t>
            </a:r>
            <a:r>
              <a:rPr lang="en-GB" dirty="0" smtClean="0"/>
              <a:t>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smtClean="0"/>
              <a:t>S1-15xxxx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  <a:p>
            <a:pPr lvl="1">
              <a:defRPr/>
            </a:pPr>
            <a:r>
              <a:rPr lang="en-GB" dirty="0" smtClean="0"/>
              <a:t>&lt;other topics/items to be covered&gt;</a:t>
            </a:r>
          </a:p>
          <a:p>
            <a:pPr lvl="1">
              <a:defRPr/>
            </a:pPr>
            <a:r>
              <a:rPr lang="en-GB" dirty="0" smtClean="0"/>
              <a:t>&lt;e.g. introduction of new topics&gt;</a:t>
            </a:r>
          </a:p>
          <a:p>
            <a:pPr lvl="1">
              <a:defRPr/>
            </a:pPr>
            <a:r>
              <a:rPr lang="en-GB" dirty="0" smtClean="0"/>
              <a:t>&lt;e.g. review of incoming LS&gt;</a:t>
            </a:r>
          </a:p>
          <a:p>
            <a:pPr lvl="1">
              <a:defRPr/>
            </a:pPr>
            <a:r>
              <a:rPr lang="en-GB" dirty="0" smtClean="0"/>
              <a:t>&lt;e.g. planning next meeting&gt;</a:t>
            </a:r>
          </a:p>
          <a:p>
            <a:pPr lvl="1">
              <a:defRPr/>
            </a:pPr>
            <a:r>
              <a:rPr lang="en-GB" dirty="0" smtClean="0"/>
              <a:t>Tentative start date: &lt;</a:t>
            </a:r>
            <a:r>
              <a:rPr lang="en-GB" dirty="0" err="1" smtClean="0"/>
              <a:t>dd</a:t>
            </a:r>
            <a:r>
              <a:rPr lang="en-GB" dirty="0" smtClean="0"/>
              <a:t>/mm/</a:t>
            </a:r>
            <a:r>
              <a:rPr lang="en-GB" dirty="0" err="1" smtClean="0"/>
              <a:t>yyyy</a:t>
            </a:r>
            <a:r>
              <a:rPr lang="en-GB" dirty="0" smtClean="0"/>
              <a:t>&gt;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smtClean="0"/>
              <a:t>S1-15xxxx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SA1#71 </a:t>
            </a:r>
            <a:r>
              <a:rPr lang="en-GB" dirty="0" smtClean="0"/>
              <a:t>(Aug 2015</a:t>
            </a:r>
            <a:r>
              <a:rPr lang="en-GB" dirty="0"/>
              <a:t>): &lt;xx%&gt;</a:t>
            </a:r>
          </a:p>
          <a:p>
            <a:pPr lvl="1">
              <a:defRPr/>
            </a:pPr>
            <a:r>
              <a:rPr lang="en-GB" dirty="0" smtClean="0"/>
              <a:t>SA1#72 (Nov 2015</a:t>
            </a:r>
            <a:r>
              <a:rPr lang="en-GB" dirty="0"/>
              <a:t>): &lt;xx</a:t>
            </a:r>
            <a:r>
              <a:rPr lang="en-GB" dirty="0" smtClean="0"/>
              <a:t>%&gt;</a:t>
            </a:r>
          </a:p>
          <a:p>
            <a:pPr lvl="1">
              <a:defRPr/>
            </a:pPr>
            <a:r>
              <a:rPr lang="en-GB" dirty="0" smtClean="0"/>
              <a:t>SA1#73 (Feb 2016): </a:t>
            </a:r>
            <a:r>
              <a:rPr lang="en-GB" dirty="0" smtClean="0"/>
              <a:t>&lt;xx</a:t>
            </a:r>
            <a:r>
              <a:rPr lang="en-GB" dirty="0" smtClean="0"/>
              <a:t>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expected Completion Date&gt;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smtClean="0"/>
              <a:t>S1-15xxxx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9969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smtClean="0"/>
              <a:t>S1-15xxxx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</TotalTime>
  <Words>721</Words>
  <Application>Microsoft Office PowerPoint</Application>
  <PresentationFormat>On-screen Show (4:3)</PresentationFormat>
  <Paragraphs>118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&lt;WI Code&gt; Status Update &lt;full WI name&gt;</vt:lpstr>
      <vt:lpstr>&lt;WI Code&gt; Status</vt:lpstr>
      <vt:lpstr>&lt;WI Code&gt; Progress</vt:lpstr>
      <vt:lpstr>&lt;WI Code&gt; Meeting Time</vt:lpstr>
      <vt:lpstr>&lt;WI Code&gt; Completion Date</vt:lpstr>
      <vt:lpstr>&lt;WI Code&gt; Planning/Progress</vt:lpstr>
      <vt:lpstr>Work plan between meetings</vt:lpstr>
      <vt:lpstr>&lt;WI Code&gt; Progress Estimate</vt:lpstr>
      <vt:lpstr>&lt;WI Code&gt;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Alain Sultan</cp:lastModifiedBy>
  <cp:revision>300</cp:revision>
  <cp:lastPrinted>2000-01-14T10:02:55Z</cp:lastPrinted>
  <dcterms:created xsi:type="dcterms:W3CDTF">1999-11-22T09:19:47Z</dcterms:created>
  <dcterms:modified xsi:type="dcterms:W3CDTF">2015-07-20T19:06:08Z</dcterms:modified>
  <cp:category>Presentation</cp:category>
</cp:coreProperties>
</file>