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7" r:id="rId2"/>
    <p:sldId id="264" r:id="rId3"/>
    <p:sldId id="256" r:id="rId4"/>
    <p:sldId id="262" r:id="rId5"/>
    <p:sldId id="261" r:id="rId6"/>
    <p:sldId id="260" r:id="rId7"/>
    <p:sldId id="258" r:id="rId8"/>
    <p:sldId id="265" r:id="rId9"/>
    <p:sldId id="266" r:id="rId10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66CC"/>
    <a:srgbClr val="FF7C80"/>
    <a:srgbClr val="00FF00"/>
    <a:srgbClr val="FF0000"/>
    <a:srgbClr val="FFFF00"/>
    <a:srgbClr val="FFCC66"/>
    <a:srgbClr val="003399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503" autoAdjust="0"/>
    <p:restoredTop sz="86401" autoAdjust="0"/>
  </p:normalViewPr>
  <p:slideViewPr>
    <p:cSldViewPr>
      <p:cViewPr>
        <p:scale>
          <a:sx n="100" d="100"/>
          <a:sy n="100" d="100"/>
        </p:scale>
        <p:origin x="-1062" y="-66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261607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7913689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3712642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535230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S1-12xxxx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S1-12xxxx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6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0" y="0"/>
            <a:ext cx="2124075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2800" b="1">
                <a:solidFill>
                  <a:srgbClr val="0000CC"/>
                </a:solidFill>
                <a:latin typeface="Arial" charset="0"/>
              </a:defRPr>
            </a:lvl1pPr>
          </a:lstStyle>
          <a:p>
            <a:pPr>
              <a:defRPr/>
            </a:pPr>
            <a:r>
              <a:rPr lang="en-GB"/>
              <a:t>S1-12xxxx</a:t>
            </a:r>
          </a:p>
        </p:txBody>
      </p:sp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FS_MBSP Status </a:t>
            </a:r>
            <a:r>
              <a:rPr lang="en-US" dirty="0" smtClean="0"/>
              <a:t>Update</a:t>
            </a:r>
            <a:br>
              <a:rPr lang="en-US" dirty="0" smtClean="0"/>
            </a:br>
            <a:r>
              <a:rPr lang="en-GB" dirty="0">
                <a:solidFill>
                  <a:srgbClr val="FF0000"/>
                </a:solidFill>
              </a:rPr>
              <a:t>Multimedia Broadcast Supplement for PWS </a:t>
            </a:r>
            <a:endParaRPr lang="en-US" dirty="0" smtClean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Eddy Hall</a:t>
            </a:r>
            <a:endParaRPr lang="en-US" dirty="0" smtClean="0"/>
          </a:p>
          <a:p>
            <a:r>
              <a:rPr lang="en-US" dirty="0" smtClean="0"/>
              <a:t>Qualcomm Incorporated</a:t>
            </a:r>
            <a:endParaRPr lang="en-US" dirty="0" smtClean="0"/>
          </a:p>
          <a:p>
            <a:r>
              <a:rPr lang="en-US" dirty="0" smtClean="0"/>
              <a:t>FS_MBSP Rapporteur</a:t>
            </a:r>
            <a:endParaRPr lang="en-US" dirty="0" smtClean="0"/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0" y="0"/>
            <a:ext cx="2860675" cy="476250"/>
          </a:xfr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S1-143312</a:t>
            </a:r>
            <a:endParaRPr lang="en-GB" dirty="0" smtClean="0"/>
          </a:p>
          <a:p>
            <a:pPr eaLnBrk="0" hangingPunct="0"/>
            <a:r>
              <a:rPr lang="en-GB" sz="1800" i="1" dirty="0" smtClean="0">
                <a:solidFill>
                  <a:srgbClr val="0070C0"/>
                </a:solidFill>
                <a:ea typeface="MS Mincho" pitchFamily="49" charset="-128"/>
              </a:rPr>
              <a:t>(revision of S1-14xxxx)</a:t>
            </a:r>
            <a:endParaRPr lang="en-GB" dirty="0" smtClean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3414205" cy="572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</a:t>
            </a:r>
            <a:r>
              <a:rPr lang="en-GB" sz="1200" b="1" dirty="0" smtClean="0"/>
              <a:t>67</a:t>
            </a:r>
            <a:endParaRPr lang="en-GB" sz="1200" b="1" dirty="0"/>
          </a:p>
          <a:p>
            <a:pPr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 smtClean="0"/>
              <a:t>Sophia </a:t>
            </a:r>
            <a:r>
              <a:rPr lang="en-GB" sz="1200" b="1" dirty="0" err="1" smtClean="0"/>
              <a:t>Antipolis</a:t>
            </a:r>
            <a:r>
              <a:rPr lang="en-GB" sz="1200" b="1" dirty="0" smtClean="0"/>
              <a:t>, France, 18-22 August 2014</a:t>
            </a:r>
            <a:endParaRPr lang="en-GB" sz="1200" dirty="0"/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/>
              <a:t>Remember: present only slides 3, 6, 7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FS_MBSP Status</a:t>
            </a:r>
            <a:endParaRPr lang="en-GB" dirty="0" smtClean="0"/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 smtClean="0"/>
              <a:t>Is this a new WI? </a:t>
            </a:r>
            <a:r>
              <a:rPr lang="en-GB" dirty="0" smtClean="0"/>
              <a:t>No</a:t>
            </a:r>
            <a:endParaRPr lang="en-GB" dirty="0" smtClean="0"/>
          </a:p>
          <a:p>
            <a:endParaRPr lang="en-GB" dirty="0" smtClean="0"/>
          </a:p>
          <a:p>
            <a:r>
              <a:rPr lang="en-GB" dirty="0" smtClean="0"/>
              <a:t>This </a:t>
            </a:r>
            <a:r>
              <a:rPr lang="en-GB" dirty="0" smtClean="0"/>
              <a:t>WI has been approved at </a:t>
            </a:r>
            <a:r>
              <a:rPr lang="en-GB" dirty="0" smtClean="0"/>
              <a:t>SP#62</a:t>
            </a:r>
            <a:endParaRPr lang="en-GB" dirty="0" smtClean="0"/>
          </a:p>
          <a:p>
            <a:pPr marL="457200" lvl="1" indent="0"/>
            <a:r>
              <a:rPr lang="en-GB" dirty="0" smtClean="0"/>
              <a:t>Approved WID is in </a:t>
            </a:r>
            <a:r>
              <a:rPr lang="en-GB" dirty="0" err="1" smtClean="0"/>
              <a:t>tdoc</a:t>
            </a:r>
            <a:r>
              <a:rPr lang="en-GB" dirty="0" smtClean="0"/>
              <a:t> </a:t>
            </a:r>
            <a:r>
              <a:rPr lang="en-GB" dirty="0"/>
              <a:t>SP-130599 </a:t>
            </a:r>
            <a:endParaRPr lang="en-GB" dirty="0" smtClean="0"/>
          </a:p>
        </p:txBody>
      </p:sp>
      <p:sp>
        <p:nvSpPr>
          <p:cNvPr id="512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/>
              <a:t>S1-143312</a:t>
            </a:r>
          </a:p>
          <a:p>
            <a:pPr eaLnBrk="0" hangingPunct="0"/>
            <a:endParaRPr lang="en-GB" dirty="0" smtClean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FS_MBSP Progress</a:t>
            </a:r>
            <a:endParaRPr lang="en-GB" dirty="0" smtClean="0"/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Progress made at this meeting</a:t>
            </a:r>
          </a:p>
          <a:p>
            <a:pPr lvl="1">
              <a:defRPr/>
            </a:pPr>
            <a:r>
              <a:rPr lang="en-GB" dirty="0"/>
              <a:t>4</a:t>
            </a:r>
            <a:r>
              <a:rPr lang="en-GB" dirty="0" smtClean="0"/>
              <a:t> new use cases on limited service mode, network overload, interaction with MBMS and combinations </a:t>
            </a:r>
            <a:r>
              <a:rPr lang="en-GB" dirty="0"/>
              <a:t>with existing PWS</a:t>
            </a:r>
          </a:p>
          <a:p>
            <a:pPr lvl="1">
              <a:defRPr/>
            </a:pPr>
            <a:r>
              <a:rPr lang="en-GB" dirty="0"/>
              <a:t>Editorial and definition </a:t>
            </a:r>
            <a:r>
              <a:rPr lang="en-GB" dirty="0" smtClean="0"/>
              <a:t>alignment </a:t>
            </a:r>
            <a:r>
              <a:rPr lang="en-GB" dirty="0"/>
              <a:t>and clean up</a:t>
            </a:r>
          </a:p>
          <a:p>
            <a:pPr lvl="1">
              <a:defRPr/>
            </a:pPr>
            <a:r>
              <a:rPr lang="en-GB" dirty="0"/>
              <a:t>Completion of potential requirements</a:t>
            </a:r>
          </a:p>
          <a:p>
            <a:pPr>
              <a:defRPr/>
            </a:pPr>
            <a:r>
              <a:rPr lang="en-GB" dirty="0" smtClean="0"/>
              <a:t>Work/Study </a:t>
            </a:r>
            <a:r>
              <a:rPr lang="en-GB" dirty="0" smtClean="0"/>
              <a:t>Item Completion: </a:t>
            </a:r>
            <a:r>
              <a:rPr lang="en-GB" dirty="0" smtClean="0"/>
              <a:t>70%</a:t>
            </a:r>
            <a:endParaRPr lang="en-GB" dirty="0" smtClean="0"/>
          </a:p>
          <a:p>
            <a:pPr>
              <a:defRPr/>
            </a:pPr>
            <a:r>
              <a:rPr lang="en-GB" dirty="0" smtClean="0"/>
              <a:t>Draft </a:t>
            </a:r>
            <a:r>
              <a:rPr lang="en-GB" dirty="0" smtClean="0"/>
              <a:t>TR 22.815 </a:t>
            </a:r>
            <a:r>
              <a:rPr lang="en-GB" dirty="0" smtClean="0"/>
              <a:t>Completion: </a:t>
            </a:r>
            <a:r>
              <a:rPr lang="en-GB" dirty="0" smtClean="0"/>
              <a:t>70%</a:t>
            </a:r>
            <a:endParaRPr lang="en-GB" dirty="0" smtClean="0"/>
          </a:p>
          <a:p>
            <a:pPr>
              <a:defRPr/>
            </a:pPr>
            <a:r>
              <a:rPr lang="en-GB" dirty="0" smtClean="0"/>
              <a:t>Controversial </a:t>
            </a:r>
            <a:r>
              <a:rPr lang="en-GB" dirty="0" smtClean="0"/>
              <a:t>issues</a:t>
            </a:r>
          </a:p>
          <a:p>
            <a:pPr lvl="1">
              <a:defRPr/>
            </a:pPr>
            <a:r>
              <a:rPr lang="en-GB" dirty="0" smtClean="0"/>
              <a:t>&lt;list of controversial issues, if any&gt;</a:t>
            </a:r>
          </a:p>
        </p:txBody>
      </p:sp>
      <p:sp>
        <p:nvSpPr>
          <p:cNvPr id="614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/>
              <a:t>S1-143312</a:t>
            </a:r>
          </a:p>
          <a:p>
            <a:pPr eaLnBrk="0" hangingPunct="0"/>
            <a:endParaRPr lang="en-GB" dirty="0" smtClean="0"/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FS_MBSP Meeting </a:t>
            </a:r>
            <a:r>
              <a:rPr lang="en-GB" dirty="0" smtClean="0"/>
              <a:t>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Number of slots assigned at this meeting</a:t>
            </a:r>
          </a:p>
          <a:p>
            <a:pPr lvl="1">
              <a:defRPr/>
            </a:pPr>
            <a:r>
              <a:rPr lang="en-GB" dirty="0" smtClean="0"/>
              <a:t>sum of plenary and drafting slots: </a:t>
            </a:r>
            <a:r>
              <a:rPr lang="en-GB" dirty="0" smtClean="0"/>
              <a:t>1</a:t>
            </a:r>
            <a:endParaRPr lang="en-GB" dirty="0" smtClean="0"/>
          </a:p>
          <a:p>
            <a:pPr>
              <a:defRPr/>
            </a:pPr>
            <a:r>
              <a:rPr lang="en-GB" dirty="0" smtClean="0"/>
              <a:t>Number of slots requested for next meeting</a:t>
            </a:r>
          </a:p>
          <a:p>
            <a:pPr lvl="1">
              <a:defRPr/>
            </a:pPr>
            <a:r>
              <a:rPr lang="en-GB" dirty="0" smtClean="0"/>
              <a:t>sum of plenary and drafting slots: </a:t>
            </a:r>
            <a:r>
              <a:rPr lang="en-GB" dirty="0" smtClean="0"/>
              <a:t>1</a:t>
            </a:r>
            <a:endParaRPr lang="en-GB" dirty="0" smtClean="0"/>
          </a:p>
          <a:p>
            <a:pPr>
              <a:defRPr/>
            </a:pPr>
            <a:r>
              <a:rPr lang="en-GB" dirty="0" smtClean="0"/>
              <a:t>Number </a:t>
            </a:r>
            <a:r>
              <a:rPr lang="en-GB" dirty="0" smtClean="0"/>
              <a:t>of Drafting session participants: </a:t>
            </a:r>
            <a:r>
              <a:rPr lang="en-GB" dirty="0" smtClean="0"/>
              <a:t>20</a:t>
            </a:r>
            <a:endParaRPr lang="en-GB" dirty="0" smtClean="0"/>
          </a:p>
        </p:txBody>
      </p:sp>
      <p:sp>
        <p:nvSpPr>
          <p:cNvPr id="717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/>
              <a:t>S1-143312</a:t>
            </a:r>
          </a:p>
          <a:p>
            <a:pPr eaLnBrk="0" hangingPunct="0"/>
            <a:endParaRPr lang="en-GB" dirty="0" smtClean="0"/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FS_MBSP Completion </a:t>
            </a:r>
            <a:r>
              <a:rPr lang="en-GB" dirty="0" smtClean="0"/>
              <a:t>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sz="2400" dirty="0" smtClean="0"/>
              <a:t>Target completion date in WID: </a:t>
            </a:r>
            <a:r>
              <a:rPr lang="en-GB" sz="2400" dirty="0" smtClean="0"/>
              <a:t>09</a:t>
            </a:r>
            <a:r>
              <a:rPr lang="en-GB" sz="2400" dirty="0" smtClean="0"/>
              <a:t>/2014 SP#65 </a:t>
            </a:r>
            <a:endParaRPr lang="en-GB" sz="2400" dirty="0" smtClean="0"/>
          </a:p>
          <a:p>
            <a:pPr>
              <a:defRPr/>
            </a:pPr>
            <a:endParaRPr lang="en-GB" sz="2400" dirty="0" smtClean="0">
              <a:solidFill>
                <a:srgbClr val="FF0000"/>
              </a:solidFill>
            </a:endParaRPr>
          </a:p>
          <a:p>
            <a:pPr>
              <a:defRPr/>
            </a:pPr>
            <a:r>
              <a:rPr lang="en-GB" sz="2400" dirty="0" smtClean="0">
                <a:solidFill>
                  <a:srgbClr val="FF0000"/>
                </a:solidFill>
              </a:rPr>
              <a:t>Is </a:t>
            </a:r>
            <a:r>
              <a:rPr lang="en-GB" sz="2400" dirty="0" smtClean="0">
                <a:solidFill>
                  <a:srgbClr val="FF0000"/>
                </a:solidFill>
              </a:rPr>
              <a:t>current completion date the same as above? </a:t>
            </a:r>
            <a:r>
              <a:rPr lang="en-GB" sz="2400" dirty="0">
                <a:solidFill>
                  <a:srgbClr val="FF0000"/>
                </a:solidFill>
              </a:rPr>
              <a:t>N</a:t>
            </a:r>
            <a:endParaRPr lang="en-GB" sz="2400" dirty="0" smtClean="0">
              <a:solidFill>
                <a:srgbClr val="FF0000"/>
              </a:solidFill>
            </a:endParaRPr>
          </a:p>
          <a:p>
            <a:pPr lvl="1">
              <a:defRPr/>
            </a:pPr>
            <a:r>
              <a:rPr lang="en-GB" sz="2000" dirty="0" smtClean="0">
                <a:solidFill>
                  <a:srgbClr val="FF0000"/>
                </a:solidFill>
              </a:rPr>
              <a:t>If not, current target completion date: </a:t>
            </a:r>
            <a:r>
              <a:rPr lang="en-GB" sz="2000" dirty="0" smtClean="0">
                <a:solidFill>
                  <a:srgbClr val="FF0000"/>
                </a:solidFill>
              </a:rPr>
              <a:t>&lt;</a:t>
            </a:r>
            <a:r>
              <a:rPr lang="en-GB" sz="2000" dirty="0" smtClean="0">
                <a:solidFill>
                  <a:srgbClr val="FF0000"/>
                </a:solidFill>
              </a:rPr>
              <a:t>12</a:t>
            </a:r>
            <a:r>
              <a:rPr lang="en-GB" sz="2000" dirty="0" smtClean="0">
                <a:solidFill>
                  <a:srgbClr val="FF0000"/>
                </a:solidFill>
              </a:rPr>
              <a:t>/2014&gt; SP#66 </a:t>
            </a:r>
            <a:endParaRPr lang="en-GB" sz="2000" dirty="0" smtClean="0">
              <a:solidFill>
                <a:srgbClr val="FF0000"/>
              </a:solidFill>
            </a:endParaRPr>
          </a:p>
          <a:p>
            <a:pPr>
              <a:defRPr/>
            </a:pPr>
            <a:endParaRPr lang="en-GB" sz="2400" dirty="0" smtClean="0"/>
          </a:p>
          <a:p>
            <a:pPr>
              <a:defRPr/>
            </a:pPr>
            <a:r>
              <a:rPr lang="en-GB" sz="2400" dirty="0" smtClean="0"/>
              <a:t>Will </a:t>
            </a:r>
            <a:r>
              <a:rPr lang="en-GB" sz="2400" dirty="0" smtClean="0"/>
              <a:t>target completion date be met? </a:t>
            </a:r>
            <a:r>
              <a:rPr lang="en-GB" sz="2400" dirty="0" smtClean="0"/>
              <a:t>Y</a:t>
            </a:r>
            <a:endParaRPr lang="en-GB" sz="2400" dirty="0" smtClean="0"/>
          </a:p>
          <a:p>
            <a:pPr>
              <a:defRPr/>
            </a:pPr>
            <a:endParaRPr lang="en-GB" sz="2400" dirty="0" smtClean="0"/>
          </a:p>
          <a:p>
            <a:pPr>
              <a:defRPr/>
            </a:pPr>
            <a:r>
              <a:rPr lang="en-GB" sz="2400" dirty="0" smtClean="0"/>
              <a:t>Expected </a:t>
            </a:r>
            <a:r>
              <a:rPr lang="en-GB" sz="2400" dirty="0"/>
              <a:t>date to send &lt;TR/TS&gt; to SA plenary:</a:t>
            </a:r>
          </a:p>
          <a:p>
            <a:pPr lvl="1">
              <a:defRPr/>
            </a:pPr>
            <a:r>
              <a:rPr lang="en-GB" sz="2200" dirty="0"/>
              <a:t>For information: </a:t>
            </a:r>
            <a:r>
              <a:rPr lang="en-GB" sz="2200" dirty="0" smtClean="0"/>
              <a:t>SA1#65 (09/2014)</a:t>
            </a:r>
            <a:endParaRPr lang="en-GB" sz="2200" dirty="0"/>
          </a:p>
          <a:p>
            <a:pPr lvl="1">
              <a:defRPr/>
            </a:pPr>
            <a:r>
              <a:rPr lang="en-GB" sz="2200" dirty="0"/>
              <a:t>For approval: </a:t>
            </a:r>
            <a:r>
              <a:rPr lang="en-GB" sz="2200" dirty="0" smtClean="0"/>
              <a:t>SA1#66 (</a:t>
            </a:r>
            <a:r>
              <a:rPr lang="en-GB" sz="2200" dirty="0" smtClean="0"/>
              <a:t>12</a:t>
            </a:r>
            <a:r>
              <a:rPr lang="en-GB" sz="2200" dirty="0" smtClean="0"/>
              <a:t>/2014)</a:t>
            </a:r>
            <a:endParaRPr lang="en-GB" sz="2200" dirty="0" smtClean="0"/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/>
              <a:t>S1-143312</a:t>
            </a:r>
          </a:p>
          <a:p>
            <a:pPr eaLnBrk="0" hangingPunct="0"/>
            <a:endParaRPr lang="en-GB" dirty="0" smtClean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FS_MBSP Planning/Progress</a:t>
            </a:r>
            <a:endParaRPr lang="en-GB" dirty="0" smtClean="0"/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Topics </a:t>
            </a:r>
            <a:r>
              <a:rPr lang="en-GB" dirty="0"/>
              <a:t>to focus on </a:t>
            </a:r>
            <a:r>
              <a:rPr lang="en-GB" dirty="0" smtClean="0"/>
              <a:t>at SA1#68 (Nov 2014</a:t>
            </a:r>
            <a:r>
              <a:rPr lang="en-GB" dirty="0"/>
              <a:t>):</a:t>
            </a:r>
          </a:p>
          <a:p>
            <a:pPr lvl="1">
              <a:defRPr/>
            </a:pPr>
            <a:r>
              <a:rPr lang="en-GB" dirty="0" smtClean="0"/>
              <a:t>Consolidated potential requirements</a:t>
            </a:r>
          </a:p>
          <a:p>
            <a:pPr lvl="1">
              <a:defRPr/>
            </a:pPr>
            <a:r>
              <a:rPr lang="en-GB" dirty="0" smtClean="0"/>
              <a:t>Conclusions</a:t>
            </a:r>
            <a:endParaRPr lang="en-GB" dirty="0" smtClean="0"/>
          </a:p>
        </p:txBody>
      </p:sp>
      <p:sp>
        <p:nvSpPr>
          <p:cNvPr id="922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/>
              <a:t>S1-143312</a:t>
            </a:r>
          </a:p>
          <a:p>
            <a:pPr eaLnBrk="0" hangingPunct="0"/>
            <a:endParaRPr lang="en-GB" dirty="0" smtClean="0"/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6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smtClean="0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Email </a:t>
            </a:r>
            <a:r>
              <a:rPr lang="en-GB" dirty="0" smtClean="0"/>
              <a:t>discussion</a:t>
            </a:r>
          </a:p>
          <a:p>
            <a:pPr lvl="1">
              <a:defRPr/>
            </a:pPr>
            <a:r>
              <a:rPr lang="en-GB" dirty="0" smtClean="0"/>
              <a:t>Focus items in previous </a:t>
            </a:r>
            <a:r>
              <a:rPr lang="en-GB" dirty="0" smtClean="0"/>
              <a:t>slide</a:t>
            </a:r>
          </a:p>
          <a:p>
            <a:pPr lvl="1">
              <a:defRPr/>
            </a:pPr>
            <a:r>
              <a:rPr lang="en-GB" dirty="0" smtClean="0"/>
              <a:t>Ensure consistent terminology</a:t>
            </a:r>
            <a:r>
              <a:rPr lang="en-GB" dirty="0"/>
              <a:t> </a:t>
            </a:r>
            <a:r>
              <a:rPr lang="en-GB" dirty="0" smtClean="0"/>
              <a:t>regarding use of PWS Warning Notifications and MBSP messages</a:t>
            </a:r>
          </a:p>
        </p:txBody>
      </p:sp>
      <p:sp>
        <p:nvSpPr>
          <p:cNvPr id="1024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/>
              <a:t>S1-143312</a:t>
            </a:r>
          </a:p>
          <a:p>
            <a:pPr eaLnBrk="0" hangingPunct="0"/>
            <a:endParaRPr lang="en-GB" dirty="0" smtClean="0"/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7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FS_MBSP Progress </a:t>
            </a:r>
            <a:r>
              <a:rPr lang="en-GB" dirty="0" smtClean="0"/>
              <a:t>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Estimated </a:t>
            </a:r>
            <a:r>
              <a:rPr lang="en-GB" dirty="0" smtClean="0"/>
              <a:t>percentage completion:</a:t>
            </a:r>
          </a:p>
          <a:p>
            <a:pPr lvl="1">
              <a:defRPr/>
            </a:pPr>
            <a:r>
              <a:rPr lang="en-GB" dirty="0" smtClean="0"/>
              <a:t>SA1#68 (Nov </a:t>
            </a:r>
            <a:r>
              <a:rPr lang="en-GB" dirty="0"/>
              <a:t>2014): </a:t>
            </a:r>
            <a:r>
              <a:rPr lang="en-GB" dirty="0" smtClean="0"/>
              <a:t>100%</a:t>
            </a:r>
            <a:endParaRPr lang="en-GB" dirty="0"/>
          </a:p>
        </p:txBody>
      </p:sp>
      <p:sp>
        <p:nvSpPr>
          <p:cNvPr id="1126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/>
              <a:t>S1-143312</a:t>
            </a:r>
          </a:p>
          <a:p>
            <a:pPr eaLnBrk="0" hangingPunct="0"/>
            <a:endParaRPr lang="en-GB" dirty="0" smtClean="0"/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8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FS_MBSP Agreed </a:t>
            </a:r>
            <a:r>
              <a:rPr lang="en-GB" dirty="0" smtClean="0"/>
              <a:t>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List </a:t>
            </a:r>
            <a:r>
              <a:rPr lang="en-GB" dirty="0" smtClean="0"/>
              <a:t>of agreed documents at this meeting:</a:t>
            </a:r>
          </a:p>
          <a:p>
            <a:pPr>
              <a:defRPr/>
            </a:pPr>
            <a:endParaRPr lang="en-GB" dirty="0" smtClean="0"/>
          </a:p>
        </p:txBody>
      </p:sp>
      <p:sp>
        <p:nvSpPr>
          <p:cNvPr id="1229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/>
              <a:t>S1-143312</a:t>
            </a:r>
          </a:p>
          <a:p>
            <a:pPr eaLnBrk="0" hangingPunct="0"/>
            <a:endParaRPr lang="en-GB" dirty="0" smtClean="0"/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9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4947721"/>
              </p:ext>
            </p:extLst>
          </p:nvPr>
        </p:nvGraphicFramePr>
        <p:xfrm>
          <a:off x="684213" y="2924175"/>
          <a:ext cx="7772400" cy="2837798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583531"/>
                <a:gridCol w="2115094"/>
                <a:gridCol w="4073775"/>
              </a:tblGrid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50" u="sng" dirty="0">
                          <a:solidFill>
                            <a:srgbClr val="002060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S1-143423</a:t>
                      </a:r>
                      <a:endParaRPr lang="en-GB" sz="1050" dirty="0">
                        <a:solidFill>
                          <a:srgbClr val="002060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rgbClr val="002060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one2many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50" dirty="0">
                          <a:solidFill>
                            <a:srgbClr val="002060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Editorial corrections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50" u="sng" dirty="0">
                          <a:solidFill>
                            <a:srgbClr val="002060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S1-143426</a:t>
                      </a:r>
                      <a:endParaRPr lang="en-GB" sz="1050" dirty="0">
                        <a:solidFill>
                          <a:srgbClr val="002060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50" dirty="0">
                          <a:solidFill>
                            <a:srgbClr val="002060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one2many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50" dirty="0">
                          <a:solidFill>
                            <a:srgbClr val="002060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Proposed text for clause 5 on Considerations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2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50" u="sng" dirty="0">
                          <a:solidFill>
                            <a:srgbClr val="002060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S1-143427</a:t>
                      </a:r>
                      <a:endParaRPr lang="en-GB" sz="1050" dirty="0">
                        <a:solidFill>
                          <a:srgbClr val="002060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50" dirty="0">
                          <a:solidFill>
                            <a:srgbClr val="002060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one2many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50" dirty="0">
                          <a:solidFill>
                            <a:srgbClr val="002060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Introduction to Clause 6 on Potential Requirements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50" u="sng" dirty="0">
                          <a:solidFill>
                            <a:srgbClr val="002060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S1-143428</a:t>
                      </a:r>
                      <a:endParaRPr lang="en-GB" sz="1050" dirty="0">
                        <a:solidFill>
                          <a:srgbClr val="002060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50" dirty="0">
                          <a:solidFill>
                            <a:srgbClr val="002060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one2many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50" dirty="0">
                          <a:solidFill>
                            <a:srgbClr val="002060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Potential Requirements updates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50" dirty="0">
                          <a:solidFill>
                            <a:srgbClr val="002060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50" u="sng" dirty="0">
                          <a:solidFill>
                            <a:srgbClr val="002060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S1-143611</a:t>
                      </a:r>
                      <a:endParaRPr lang="en-GB" sz="1050" dirty="0">
                        <a:solidFill>
                          <a:srgbClr val="002060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rgbClr val="002060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one2many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50" dirty="0">
                          <a:solidFill>
                            <a:srgbClr val="002060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Use Case for Multimedia PWS in limited service state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50" u="sng" dirty="0">
                          <a:solidFill>
                            <a:srgbClr val="002060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S1-143430</a:t>
                      </a:r>
                      <a:endParaRPr lang="en-GB" sz="1050" dirty="0">
                        <a:solidFill>
                          <a:srgbClr val="002060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rgbClr val="002060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Sprint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50" dirty="0">
                          <a:solidFill>
                            <a:srgbClr val="002060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Use case on UE restrictions when network is overloaded or stressed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50" u="sng" dirty="0">
                          <a:solidFill>
                            <a:srgbClr val="002060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S1-143277</a:t>
                      </a:r>
                      <a:endParaRPr lang="en-GB" sz="1050" dirty="0">
                        <a:solidFill>
                          <a:srgbClr val="002060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rgbClr val="002060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Sprint, one2many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50" dirty="0">
                          <a:solidFill>
                            <a:srgbClr val="002060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Use case on multi-media PWS interaction with MBMS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50" u="sng" dirty="0">
                          <a:solidFill>
                            <a:srgbClr val="002060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S1-143424</a:t>
                      </a:r>
                      <a:endParaRPr lang="en-GB" sz="1050" dirty="0">
                        <a:solidFill>
                          <a:srgbClr val="002060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rgbClr val="002060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Sprint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50" dirty="0">
                          <a:solidFill>
                            <a:srgbClr val="002060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Use case on combinations of current text PWS and multi-media PWS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50" u="sng" dirty="0">
                          <a:solidFill>
                            <a:srgbClr val="002060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S1-143612</a:t>
                      </a:r>
                      <a:endParaRPr lang="en-GB" sz="1050" dirty="0">
                        <a:solidFill>
                          <a:srgbClr val="002060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rgbClr val="002060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Rapporteur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50" dirty="0">
                          <a:solidFill>
                            <a:srgbClr val="002060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Alignment of PWS text message terminology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50" u="sng" dirty="0">
                          <a:solidFill>
                            <a:srgbClr val="002060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S1-143422</a:t>
                      </a:r>
                      <a:endParaRPr lang="en-GB" sz="1050" dirty="0">
                        <a:solidFill>
                          <a:srgbClr val="002060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rgbClr val="002060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Rapporteur (Qualcomm)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50" dirty="0">
                          <a:solidFill>
                            <a:srgbClr val="002060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TR22.815 v0.4.0 to include agreements at this meeting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15</TotalTime>
  <Words>416</Words>
  <Application>Microsoft Office PowerPoint</Application>
  <PresentationFormat>On-screen Show (4:3)</PresentationFormat>
  <Paragraphs>110</Paragraphs>
  <Slides>9</Slides>
  <Notes>9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Blank Presentation</vt:lpstr>
      <vt:lpstr>FS_MBSP Status Update Multimedia Broadcast Supplement for PWS </vt:lpstr>
      <vt:lpstr>FS_MBSP Status</vt:lpstr>
      <vt:lpstr>FS_MBSP Progress</vt:lpstr>
      <vt:lpstr>FS_MBSP Meeting Time</vt:lpstr>
      <vt:lpstr>FS_MBSP Completion Date</vt:lpstr>
      <vt:lpstr>FS_MBSP Planning/Progress</vt:lpstr>
      <vt:lpstr>Work plan between meetings</vt:lpstr>
      <vt:lpstr>FS_MBSP Progress Estimate</vt:lpstr>
      <vt:lpstr>FS_MBSP Agreed documents</vt:lpstr>
    </vt:vector>
  </TitlesOfParts>
  <Company>MCC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Eddy Hall, Qualcomm</cp:lastModifiedBy>
  <cp:revision>295</cp:revision>
  <cp:lastPrinted>2000-01-14T10:02:55Z</cp:lastPrinted>
  <dcterms:created xsi:type="dcterms:W3CDTF">1999-11-22T09:19:47Z</dcterms:created>
  <dcterms:modified xsi:type="dcterms:W3CDTF">2014-08-22T13:28:55Z</dcterms:modified>
  <cp:category>Presentation</cp:category>
</cp:coreProperties>
</file>