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71" d="100"/>
          <a:sy n="71" d="100"/>
        </p:scale>
        <p:origin x="-1236" y="-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SEES Status Update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nl-NL" dirty="0"/>
              <a:t>Toon Norp</a:t>
            </a:r>
          </a:p>
          <a:p>
            <a:r>
              <a:rPr lang="en-US" altLang="nl-NL" dirty="0"/>
              <a:t>KPN</a:t>
            </a:r>
          </a:p>
          <a:p>
            <a:r>
              <a:rPr lang="en-US" altLang="nl-NL" dirty="0"/>
              <a:t>SEES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S1-135151</a:t>
            </a:r>
          </a:p>
          <a:p>
            <a:pPr eaLnBrk="0" hangingPunct="0"/>
            <a:r>
              <a:rPr lang="en-GB" sz="1800" i="1" dirty="0" smtClean="0">
                <a:solidFill>
                  <a:srgbClr val="0070C0"/>
                </a:solidFill>
                <a:ea typeface="MS Mincho" pitchFamily="49" charset="-128"/>
              </a:rPr>
              <a:t>(revision of S1-13xxxx)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717925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/>
              <a:t>3GPP TSG-SA WG1 Meeting #64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/>
              <a:t>San Francisco, CA, USA, 11 – 15 November 2013</a:t>
            </a:r>
            <a:endParaRPr lang="en-GB" sz="120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SEES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No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SP#61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</a:t>
            </a:r>
            <a:r>
              <a:rPr lang="en-GB" dirty="0"/>
              <a:t>SP-130505 </a:t>
            </a:r>
            <a:endParaRPr lang="en-GB" dirty="0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S1-135151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SEES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Skeleton and scope agreed</a:t>
            </a:r>
          </a:p>
          <a:p>
            <a:pPr lvl="1">
              <a:defRPr/>
            </a:pPr>
            <a:r>
              <a:rPr lang="en-GB" dirty="0" smtClean="0"/>
              <a:t>4 application related use cases approved</a:t>
            </a:r>
          </a:p>
          <a:p>
            <a:pPr lvl="1">
              <a:defRPr/>
            </a:pPr>
            <a:r>
              <a:rPr lang="en-GB" dirty="0" smtClean="0"/>
              <a:t>Agreed to use the extended use case template</a:t>
            </a:r>
          </a:p>
          <a:p>
            <a:pPr>
              <a:defRPr/>
            </a:pPr>
            <a:r>
              <a:rPr lang="en-GB" dirty="0" smtClean="0"/>
              <a:t>Work/Study Item Completion: 15%</a:t>
            </a:r>
          </a:p>
          <a:p>
            <a:pPr>
              <a:defRPr/>
            </a:pPr>
            <a:r>
              <a:rPr lang="en-GB" dirty="0" smtClean="0"/>
              <a:t>Draft TR 22.853 Completion: 15%</a:t>
            </a:r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S1-135151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SEES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~3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3</a:t>
            </a:r>
          </a:p>
          <a:p>
            <a:pPr>
              <a:defRPr/>
            </a:pPr>
            <a:r>
              <a:rPr lang="en-GB" dirty="0" smtClean="0"/>
              <a:t>Number of Drafting session participants: </a:t>
            </a:r>
            <a:r>
              <a:rPr lang="en-GB" dirty="0" smtClean="0"/>
              <a:t>41</a:t>
            </a:r>
            <a:endParaRPr lang="en-GB" dirty="0" smtClean="0"/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S1-135151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SEES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altLang="nl-NL" sz="2400" dirty="0"/>
              <a:t>Target completion date in WID: </a:t>
            </a:r>
            <a:r>
              <a:rPr lang="en-GB" altLang="nl-NL" sz="2400" dirty="0" smtClean="0"/>
              <a:t>06/2014 </a:t>
            </a:r>
            <a:r>
              <a:rPr lang="en-GB" altLang="nl-NL" sz="2400" dirty="0"/>
              <a:t>SP#64 </a:t>
            </a:r>
          </a:p>
          <a:p>
            <a:r>
              <a:rPr lang="en-GB" altLang="nl-NL" sz="2400" dirty="0"/>
              <a:t>Current target completion date: </a:t>
            </a:r>
            <a:r>
              <a:rPr lang="en-GB" altLang="nl-NL" sz="2400" dirty="0" smtClean="0"/>
              <a:t>06/2014 </a:t>
            </a:r>
            <a:r>
              <a:rPr lang="en-GB" altLang="nl-NL" sz="2400" dirty="0"/>
              <a:t>SP#64 </a:t>
            </a:r>
          </a:p>
          <a:p>
            <a:r>
              <a:rPr lang="en-GB" altLang="nl-NL" sz="2400" dirty="0"/>
              <a:t>Will target completion date be met? </a:t>
            </a:r>
            <a:r>
              <a:rPr lang="en-GB" altLang="nl-NL" sz="2400" dirty="0" smtClean="0"/>
              <a:t>No</a:t>
            </a:r>
            <a:endParaRPr lang="en-GB" altLang="nl-NL" sz="2400" dirty="0"/>
          </a:p>
          <a:p>
            <a:r>
              <a:rPr lang="en-GB" altLang="nl-NL" sz="2400" dirty="0"/>
              <a:t>Expected date to send TS to SA plenary:</a:t>
            </a:r>
          </a:p>
          <a:p>
            <a:pPr lvl="1"/>
            <a:r>
              <a:rPr lang="en-GB" altLang="nl-NL" sz="2200" dirty="0"/>
              <a:t>For information: </a:t>
            </a:r>
            <a:r>
              <a:rPr lang="en-GB" altLang="nl-NL" sz="2200" dirty="0" smtClean="0"/>
              <a:t>SA1#66 </a:t>
            </a:r>
            <a:r>
              <a:rPr lang="en-GB" altLang="nl-NL" sz="2200" dirty="0"/>
              <a:t>(</a:t>
            </a:r>
            <a:r>
              <a:rPr lang="en-GB" altLang="nl-NL" sz="2200" dirty="0" smtClean="0"/>
              <a:t>06/2014</a:t>
            </a:r>
            <a:r>
              <a:rPr lang="en-GB" altLang="nl-NL" sz="2200" dirty="0"/>
              <a:t>)</a:t>
            </a:r>
          </a:p>
          <a:p>
            <a:pPr lvl="1"/>
            <a:r>
              <a:rPr lang="en-GB" altLang="nl-NL" sz="2200" dirty="0"/>
              <a:t>For approval: </a:t>
            </a:r>
            <a:r>
              <a:rPr lang="en-GB" altLang="nl-NL" sz="2200" dirty="0" smtClean="0"/>
              <a:t>SA1#67 </a:t>
            </a:r>
            <a:r>
              <a:rPr lang="en-GB" altLang="nl-NL" sz="2200" dirty="0"/>
              <a:t>(</a:t>
            </a:r>
            <a:r>
              <a:rPr lang="en-GB" altLang="nl-NL" sz="2200" dirty="0" smtClean="0"/>
              <a:t>08/2014)</a:t>
            </a:r>
          </a:p>
          <a:p>
            <a:pPr lvl="1"/>
            <a:endParaRPr lang="en-GB" altLang="nl-NL" sz="2200" dirty="0"/>
          </a:p>
          <a:p>
            <a:pPr marL="457200" lvl="1" indent="0">
              <a:buNone/>
            </a:pPr>
            <a:r>
              <a:rPr lang="en-GB" altLang="nl-NL" sz="2200" dirty="0" smtClean="0"/>
              <a:t>It seems unlikely that the TR can be ready for information in 01/2014</a:t>
            </a:r>
            <a:endParaRPr lang="en-GB" altLang="nl-NL" sz="2200" dirty="0"/>
          </a:p>
          <a:p>
            <a:pPr marL="457200" lvl="1" indent="0">
              <a:buFontTx/>
              <a:buNone/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S1-135151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SEES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SA1#65 </a:t>
            </a:r>
            <a:r>
              <a:rPr lang="en-GB" dirty="0"/>
              <a:t>(Jan 2014):</a:t>
            </a:r>
          </a:p>
          <a:p>
            <a:pPr lvl="1">
              <a:defRPr/>
            </a:pPr>
            <a:r>
              <a:rPr lang="en-GB" dirty="0" smtClean="0"/>
              <a:t>Use cases</a:t>
            </a:r>
          </a:p>
          <a:p>
            <a:pPr lvl="1">
              <a:defRPr/>
            </a:pPr>
            <a:r>
              <a:rPr lang="en-GB" dirty="0" smtClean="0"/>
              <a:t>Impact and interactions</a:t>
            </a:r>
          </a:p>
          <a:p>
            <a:pPr lvl="1">
              <a:defRPr/>
            </a:pPr>
            <a:r>
              <a:rPr lang="en-GB" dirty="0" smtClean="0"/>
              <a:t>Potential requirements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SA1#66 (May 2014)</a:t>
            </a:r>
          </a:p>
          <a:p>
            <a:pPr lvl="2">
              <a:defRPr/>
            </a:pPr>
            <a:r>
              <a:rPr lang="en-GB" dirty="0" smtClean="0"/>
              <a:t>Use cases</a:t>
            </a:r>
          </a:p>
          <a:p>
            <a:pPr lvl="2">
              <a:defRPr/>
            </a:pPr>
            <a:r>
              <a:rPr lang="en-GB" dirty="0" smtClean="0"/>
              <a:t>Consolidated potential requirements</a:t>
            </a:r>
          </a:p>
          <a:p>
            <a:pPr lvl="1">
              <a:defRPr/>
            </a:pPr>
            <a:r>
              <a:rPr lang="en-GB" dirty="0" smtClean="0"/>
              <a:t>SA1#67 (Aug </a:t>
            </a:r>
            <a:r>
              <a:rPr lang="en-GB" dirty="0"/>
              <a:t>2014)</a:t>
            </a:r>
          </a:p>
          <a:p>
            <a:pPr lvl="2">
              <a:defRPr/>
            </a:pPr>
            <a:r>
              <a:rPr lang="en-GB" dirty="0" smtClean="0"/>
              <a:t>Consolidated potential requirements</a:t>
            </a:r>
          </a:p>
          <a:p>
            <a:pPr lvl="2">
              <a:defRPr/>
            </a:pPr>
            <a:r>
              <a:rPr lang="en-GB" dirty="0" smtClean="0"/>
              <a:t>Conclusions</a:t>
            </a:r>
            <a:endParaRPr lang="en-GB" dirty="0"/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S1-135151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Align use cases, impacts and potential requirements</a:t>
            </a:r>
          </a:p>
          <a:p>
            <a:pPr lvl="1">
              <a:defRPr/>
            </a:pPr>
            <a:r>
              <a:rPr lang="en-GB" dirty="0" smtClean="0"/>
              <a:t>Tentative start date: 01/01/2014</a:t>
            </a:r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S1-135151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SEES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SA1#65 (Jan 2014): 40%</a:t>
            </a:r>
          </a:p>
          <a:p>
            <a:pPr lvl="1">
              <a:defRPr/>
            </a:pPr>
            <a:r>
              <a:rPr lang="en-GB" dirty="0" smtClean="0"/>
              <a:t>SA1#66 (May 2014): 70%</a:t>
            </a:r>
          </a:p>
          <a:p>
            <a:pPr lvl="1">
              <a:defRPr/>
            </a:pPr>
            <a:r>
              <a:rPr lang="en-GB" dirty="0" smtClean="0"/>
              <a:t>SA1#67 (Aug </a:t>
            </a:r>
            <a:r>
              <a:rPr lang="en-GB" dirty="0"/>
              <a:t>2014): </a:t>
            </a:r>
            <a:r>
              <a:rPr lang="en-GB" dirty="0" smtClean="0"/>
              <a:t>100%</a:t>
            </a:r>
            <a:endParaRPr lang="en-GB" dirty="0"/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S1-135151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SEES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endParaRPr lang="en-GB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S1-135151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1874904"/>
              </p:ext>
            </p:extLst>
          </p:nvPr>
        </p:nvGraphicFramePr>
        <p:xfrm>
          <a:off x="684213" y="2924175"/>
          <a:ext cx="7772400" cy="195751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S1-135167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Rapporteur (KPN)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Draft TR skeleton for SEES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S1-135250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Huawei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Relationship of SEES work with MOSAP and OMA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S1-135316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Huawei</a:t>
                      </a:r>
                      <a:endParaRPr lang="nl-NL" sz="14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SEES Use Case on background traffic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S1-135328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China Telecom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Use Case on user RAT type exposure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S1-135144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Huawei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Use Case on real-time population movement exposure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S1-135334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Huawei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Use Case on exposure of charging model choice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6435</TotalTime>
  <Words>388</Words>
  <Application>Microsoft Office PowerPoint</Application>
  <PresentationFormat>On-screen Show (4:3)</PresentationFormat>
  <Paragraphs>105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SEES Status Update</vt:lpstr>
      <vt:lpstr>SEES Status</vt:lpstr>
      <vt:lpstr>SEES Progress</vt:lpstr>
      <vt:lpstr>SEES Meeting Time</vt:lpstr>
      <vt:lpstr>SEES Completion Date</vt:lpstr>
      <vt:lpstr>SEES Planning/Progress</vt:lpstr>
      <vt:lpstr>Work plan between meetings</vt:lpstr>
      <vt:lpstr>SEES Progress Estimate</vt:lpstr>
      <vt:lpstr>SEES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TNorp</cp:lastModifiedBy>
  <cp:revision>284</cp:revision>
  <cp:lastPrinted>2000-01-14T10:02:55Z</cp:lastPrinted>
  <dcterms:created xsi:type="dcterms:W3CDTF">1999-11-22T09:19:47Z</dcterms:created>
  <dcterms:modified xsi:type="dcterms:W3CDTF">2013-11-15T19:30:19Z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Date">
    <vt:lpwstr>15-11-2013 17:51:58</vt:lpwstr>
  </property>
</Properties>
</file>