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793" autoAdjust="0"/>
    <p:restoredTop sz="94660"/>
  </p:normalViewPr>
  <p:slideViewPr>
    <p:cSldViewPr snapToGrid="0">
      <p:cViewPr>
        <p:scale>
          <a:sx n="160" d="100"/>
          <a:sy n="160" d="100"/>
        </p:scale>
        <p:origin x="-628" y="-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C4E95-72EA-4A37-96FB-E51D5C37BE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5A30E7-B04E-4472-9E25-D262947522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47C9F8-333C-44E6-A49C-0D7635E99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B2DE9-AB12-42A1-99AF-37EDA4FE2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4B4690-DCE0-48AF-B0A5-AEE5970E2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93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13E69-E6F6-4741-ABE7-EF394A099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6544F9-CE66-4EF4-A2DF-1AC56EE929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E34B99-D600-4B03-9AA0-5C9542C31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0BA7B-6CDE-4991-8D2B-DC998FA66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3F3B1-1D42-4296-AF4E-4D27FDAEF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309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6A2E5B-4EB2-4121-B2F0-7062779602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FD2348-05E8-4AEB-95E0-5E8294A98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435DD-67A8-4431-8AA9-5FD2E5C46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1E5CC-E916-4A61-909E-61B7A2537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BC9347-F9D0-4A57-9067-CB355CB8B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404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6DFB7-235B-498F-AF55-BF0A03710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00244-8E01-45EC-AE3A-02912ABBE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4739F-82A1-4501-9A13-BAAA185D1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3152E-AE66-40AD-A7FE-826A0D70D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C1C69-7C82-4B4A-943B-3B676F518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123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E854B-9722-48DB-A0E2-9DE5341D3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C3856-A4B2-48FB-B837-0DC641070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B6BED-5E5F-43C4-B571-0E4C2F340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2AC00-C5C9-49C7-9169-2AFC5DD8B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E751B-E4E1-48AC-BC39-0A53668DC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4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5A7E7-F5F1-4187-B6FC-E79E68F7C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831C3-8F0C-483F-9309-52EA2E536D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B3C6ED-13DE-4061-A73A-FBE6CD5E28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8CE5DD-DA1A-4A15-87A6-C8C80043C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457B33-76A0-42EB-8CE0-CE2349FDE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680FEF-B234-4B81-BD5D-0D59ED698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013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BAF19-9BFC-4D19-8E68-5A17B2F95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4BF66-E01F-4639-AEE5-F37A3FFA4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122550-B837-49FB-B22A-A3C40F5144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D2967-A0AE-474B-BD0B-F73AF6F25E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2C5C86-E277-4A74-A1CA-5FF53911D2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4A1170-CAF0-4631-96D1-EF2365DFE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5032AF-09F8-4F7E-ACA4-D8AD2991D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1B70CC-CB23-4A14-87FE-87E4A70A7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426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7D4B7-7CC9-412E-A696-473B46E2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578D8C-FB2D-44E3-98C7-32D8F693A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F8E607-E5DE-4466-9D52-AC23A1F4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4A897F-45AD-4365-ABD2-6EBFC3D02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18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6152CF-D2F2-44BF-96E1-BE1CD35C7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91B353-A618-4939-BDC9-D62588233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2D3823-BDB5-4C3F-AC4E-C248D1361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889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881B0-0EBC-4D64-A14E-69F2BD62C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2C6D8-CF8E-4394-B2D1-6AB51F2C2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3BC2D-044D-4200-A4C8-03D023F721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5FFC1A-DF1F-4BD3-992F-6BC0B32CC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B4C618-9861-4B01-9D16-128C4D84D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467F01-1A3A-41C4-963E-CA0703602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69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AA0D8-2C9F-42E6-A878-EA1FECD5E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40C173-41FC-4F29-8AD9-382D912C70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2DEA51-1071-498C-BF7C-2667A7C88C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BD2923-FAA9-4E17-9F14-A0466A9E7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055CA9-990B-44F4-9542-653BD9267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C783D-60CA-48FE-BC20-78F5B04D5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82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AF12D6-7971-4FB1-8B15-CCB64684B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4FF8E5-3212-4639-A5AE-A10717AF4D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837572-3CE4-434C-BA91-B79A64FC42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FE882-114C-4819-B523-DE79C7E9C7B5}" type="datetimeFigureOut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4528C4-407A-48B8-B2DF-28D30C401D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0BFA65-3BAA-4761-BC68-77E54039AE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A7163-93D2-4CF4-86CD-0FE3E64DC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26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5FF21-8F53-42C1-8DF8-25FD3AE924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Subscriber permission drafting</a:t>
            </a:r>
            <a:br>
              <a:rPr lang="en-US" dirty="0"/>
            </a:br>
            <a:r>
              <a:rPr lang="en-US" dirty="0"/>
              <a:t>13:30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-14:00 12.02.26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C631C-300F-4D59-9EC9-F74D491DBF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Convener, Erik Guttman, Samsung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B9280A-1A95-4DE7-A9C9-80F7A2CC4CFE}"/>
              </a:ext>
            </a:extLst>
          </p:cNvPr>
          <p:cNvSpPr txBox="1"/>
          <p:nvPr/>
        </p:nvSpPr>
        <p:spPr>
          <a:xfrm>
            <a:off x="8279480" y="670999"/>
            <a:ext cx="2865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S1</a:t>
            </a:r>
            <a:r>
              <a:rPr lang="en-US" dirty="0"/>
              <a:t>-261350 – was </a:t>
            </a:r>
            <a:r>
              <a:rPr lang="en-US" dirty="0" err="1"/>
              <a:t>S1</a:t>
            </a:r>
            <a:r>
              <a:rPr lang="en-US"/>
              <a:t>-261149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976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5BD4E-B3CB-47C7-B1EE-4C48B530F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58BCB-1F06-4A62-A614-C105D4C8C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600" dirty="0"/>
              <a:t>Briefly review status in draft-S1-261226_was1024-22870-pCR-on-Subscriber-Permissions-01.docx</a:t>
            </a:r>
          </a:p>
          <a:p>
            <a:pPr lvl="1"/>
            <a:r>
              <a:rPr lang="en-GB" i="1" dirty="0">
                <a:solidFill>
                  <a:srgbClr val="215F9A"/>
                </a:solidFill>
                <a:latin typeface="Aptos"/>
                <a:ea typeface="Malgun Gothic" panose="020B0503020000020004" pitchFamily="34" charset="-127"/>
              </a:rPr>
              <a:t>This NOTE does not preclude the 3GPP system from applying and enforcing subscriber permission as a condition.</a:t>
            </a:r>
            <a:endParaRPr lang="en-US" i="1" dirty="0">
              <a:solidFill>
                <a:srgbClr val="215F9A"/>
              </a:solidFill>
              <a:latin typeface="Aptos"/>
              <a:ea typeface="Malgun Gothic" panose="020B0503020000020004" pitchFamily="34" charset="-127"/>
            </a:endParaRPr>
          </a:p>
          <a:p>
            <a:r>
              <a:rPr lang="en-US" sz="3600" dirty="0"/>
              <a:t>Consider input from Philipps </a:t>
            </a:r>
          </a:p>
          <a:p>
            <a:pPr lvl="1"/>
            <a:r>
              <a:rPr lang="en-US" sz="3200" dirty="0"/>
              <a:t>Change necessary to essential in the definition</a:t>
            </a:r>
          </a:p>
          <a:p>
            <a:r>
              <a:rPr lang="en-US" sz="3600" dirty="0"/>
              <a:t>Consider input from Interdigital</a:t>
            </a:r>
          </a:p>
          <a:p>
            <a:pPr lvl="1"/>
            <a:r>
              <a:rPr lang="en-US" i="1" dirty="0">
                <a:solidFill>
                  <a:srgbClr val="215F9A"/>
                </a:solidFill>
                <a:effectLst/>
                <a:latin typeface="Aptos"/>
                <a:ea typeface="Malgun Gothic" panose="020B0503020000020004" pitchFamily="34" charset="-127"/>
              </a:rPr>
              <a:t>This NOTE does not preclude the 3GPP </a:t>
            </a:r>
            <a:r>
              <a:rPr lang="en-US" i="1" dirty="0">
                <a:solidFill>
                  <a:srgbClr val="215F9A"/>
                </a:solidFill>
                <a:effectLst/>
                <a:highlight>
                  <a:srgbClr val="FFFF00"/>
                </a:highlight>
                <a:latin typeface="Aptos"/>
                <a:ea typeface="Malgun Gothic" panose="020B0503020000020004" pitchFamily="34" charset="-127"/>
              </a:rPr>
              <a:t>network</a:t>
            </a:r>
            <a:r>
              <a:rPr lang="en-US" i="1" dirty="0">
                <a:solidFill>
                  <a:srgbClr val="215F9A"/>
                </a:solidFill>
                <a:effectLst/>
                <a:latin typeface="Aptos"/>
                <a:ea typeface="Malgun Gothic" panose="020B0503020000020004" pitchFamily="34" charset="-127"/>
              </a:rPr>
              <a:t> from applying and enforcing subscriber permission as a condition.</a:t>
            </a:r>
            <a:endParaRPr lang="en-US" sz="4000" dirty="0"/>
          </a:p>
          <a:p>
            <a:r>
              <a:rPr lang="en-US" sz="3600" dirty="0"/>
              <a:t>Consider input from Telefonica, et. al.</a:t>
            </a:r>
          </a:p>
          <a:p>
            <a:pPr lvl="1"/>
            <a:r>
              <a:rPr lang="en-US" i="1" dirty="0">
                <a:solidFill>
                  <a:srgbClr val="215F9A"/>
                </a:solidFill>
                <a:effectLst/>
                <a:latin typeface="Aptos"/>
                <a:ea typeface="Malgun Gothic" panose="020B0503020000020004" pitchFamily="34" charset="-127"/>
              </a:rPr>
              <a:t>This NOTE does not preclude the 3GPP </a:t>
            </a:r>
            <a:r>
              <a:rPr lang="en-US" i="1" dirty="0">
                <a:solidFill>
                  <a:srgbClr val="215F9A"/>
                </a:solidFill>
                <a:effectLst/>
                <a:highlight>
                  <a:srgbClr val="FFFF00"/>
                </a:highlight>
                <a:latin typeface="Aptos"/>
                <a:ea typeface="Malgun Gothic" panose="020B0503020000020004" pitchFamily="34" charset="-127"/>
              </a:rPr>
              <a:t>network</a:t>
            </a:r>
            <a:r>
              <a:rPr lang="en-US" i="1" dirty="0">
                <a:solidFill>
                  <a:srgbClr val="215F9A"/>
                </a:solidFill>
                <a:effectLst/>
                <a:latin typeface="Aptos"/>
                <a:ea typeface="Malgun Gothic" panose="020B0503020000020004" pitchFamily="34" charset="-127"/>
              </a:rPr>
              <a:t> from applying and enforcing subscriber permission as a condition.</a:t>
            </a:r>
            <a:endParaRPr lang="en-US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961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A53A1-7830-4B74-9666-56FCDC728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worksheet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4567E-01C3-41F2-A95A-41D7B5032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subscriber permission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	Permission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 associated with a subscription that determine the behavior of applicable 3GPP services and capabilities, and the handling of data associated with those 3GPP services and </a:t>
            </a:r>
            <a:r>
              <a:rPr lang="en-US" sz="1800" strike="sngStrike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system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capabilities beyond what is </a:t>
            </a:r>
            <a:r>
              <a:rPr lang="en-US" sz="18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essential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the provision and operation of the subscribed service.</a:t>
            </a:r>
          </a:p>
          <a:p>
            <a:pPr marL="720725" marR="0" indent="-540385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 11:	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sz="18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Mechanisms to collect or update subscriber permission are out of scope for 3GPP.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Subscriber permission can change over time.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 NOTE does not preclude the 3GPP </a:t>
            </a:r>
            <a:r>
              <a:rPr lang="en-GB" sz="18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network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from applying and enforcing subscriber permission as a condition.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090" marR="0" indent="-720090">
              <a:spcBef>
                <a:spcPts val="900"/>
              </a:spcBef>
              <a:spcAft>
                <a:spcPts val="9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13.2	Subscriber Permissions Considerations</a:t>
            </a:r>
          </a:p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consolidated requirements in the present document does not use the term user consent. 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services and capabilities can be subject to conditions. Regulatory conditions are covered by ‘subject to regulatory requirements.’ ‘Subject to subscriber permission’ is a non-regulatory condition.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534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Times New Roman</vt:lpstr>
      <vt:lpstr>Office Theme</vt:lpstr>
      <vt:lpstr>Subscriber permission drafting 13:30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-14:00 12.02.26</vt:lpstr>
      <vt:lpstr>Agenda</vt:lpstr>
      <vt:lpstr>Text worksheet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Subscriber permission drafting 13:30-14:00 12.02.26</dc:title>
  <dc:creator>Samsung 11-02-26</dc:creator>
  <cp:lastModifiedBy>Samsung 11-02-26</cp:lastModifiedBy>
  <cp:revision>6</cp:revision>
  <dcterms:created xsi:type="dcterms:W3CDTF">2026-02-12T07:53:38Z</dcterms:created>
  <dcterms:modified xsi:type="dcterms:W3CDTF">2026-02-12T08:36:29Z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