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8"/>
  </p:notesMasterIdLst>
  <p:sldIdLst>
    <p:sldId id="303" r:id="rId3"/>
    <p:sldId id="2147480825" r:id="rId4"/>
    <p:sldId id="2147480838" r:id="rId5"/>
    <p:sldId id="2147480839" r:id="rId6"/>
    <p:sldId id="214748082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1BA9D7-DD24-4B94-D7AA-60EFFE403030}" name="Lola Awoniyi-Oteri" initials="LA" userId="S::oawoniyi@qti.qualcomm.com::0d0eb367-2f54-4d8d-afa5-cfa72598369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1Update-Alice" initials="AL-2" lastIdx="3" clrIdx="0">
    <p:extLst>
      <p:ext uri="{19B8F6BF-5375-455C-9EA6-DF929625EA0E}">
        <p15:presenceInfo xmlns:p15="http://schemas.microsoft.com/office/powerpoint/2012/main" userId="SA1Update-Ali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4660"/>
  </p:normalViewPr>
  <p:slideViewPr>
    <p:cSldViewPr snapToGrid="0">
      <p:cViewPr varScale="1">
        <p:scale>
          <a:sx n="83" d="100"/>
          <a:sy n="83" d="100"/>
        </p:scale>
        <p:origin x="6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24" Type="http://schemas.microsoft.com/office/2018/10/relationships/authors" Target="author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7541D0-29D6-48C5-94A0-61F158A73EC7}" type="datetimeFigureOut">
              <a:rPr lang="en-US" smtClean="0"/>
              <a:t>1/30/2026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965C5-4436-41DC-9FDF-E17CECF79900}" type="slidenum">
              <a:rPr lang="en-US" smtClean="0"/>
              <a:t>‹#›</a:t>
            </a:fld>
            <a:endParaRPr lang="en-US" dirty="0"/>
          </a:p>
        </p:txBody>
      </p:sp>
    </p:spTree>
    <p:extLst>
      <p:ext uri="{BB962C8B-B14F-4D97-AF65-F5344CB8AC3E}">
        <p14:creationId xmlns:p14="http://schemas.microsoft.com/office/powerpoint/2010/main" val="1054498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BA75F44F-3ECB-DD78-8800-5A79C4F541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93D1BA1-2FBA-4F65-9564-67B02C7A36AD}" type="slidenum">
              <a:rPr lang="en-GB" altLang="en-US" smtClean="0"/>
              <a:pPr>
                <a:spcBef>
                  <a:spcPct val="0"/>
                </a:spcBef>
              </a:pPr>
              <a:t>1</a:t>
            </a:fld>
            <a:endParaRPr lang="en-GB" altLang="en-US" dirty="0"/>
          </a:p>
        </p:txBody>
      </p:sp>
      <p:sp>
        <p:nvSpPr>
          <p:cNvPr id="7171" name="Rectangle 2">
            <a:extLst>
              <a:ext uri="{FF2B5EF4-FFF2-40B4-BE49-F238E27FC236}">
                <a16:creationId xmlns:a16="http://schemas.microsoft.com/office/drawing/2014/main" id="{825E4F98-3F5C-F0AB-FFC5-E65355C910AF}"/>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82238078-A46E-2C64-502D-3D992B6FA2D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1EAE5-CC1C-0551-BEF9-6BE53AEBC6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2FE78F-DA75-8788-6336-A3E678B397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399E12E-5100-345C-5080-3AE0806829AD}"/>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A7D87F17-C447-5DAC-0B08-163A2FEDAE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642A63-8297-2D84-261E-66E1409957A0}"/>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137025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63E99-1C30-4DB7-970D-393E41A0C7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3BB825-B68E-1085-55D8-EF3D097616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E1409-9BC9-FED3-A474-0DE91F8DE39B}"/>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D02DAD3D-2FE2-3807-F21C-B00E4021F81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D7E9DA1-C3B6-49D0-62C3-3D3D6A24A957}"/>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8606635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dirty="0">
                <a:ln>
                  <a:noFill/>
                </a:ln>
                <a:solidFill>
                  <a:srgbClr val="FFFFFF"/>
                </a:solidFill>
                <a:effectLst/>
                <a:uLnTx/>
                <a:uFillTx/>
                <a:latin typeface="Aptos Display" panose="02110004020202020204"/>
                <a:ea typeface="+mj-ea"/>
                <a:cs typeface="+mj-cs"/>
              </a:rPr>
              <a:t>Agenda</a:t>
            </a:r>
            <a:endParaRPr lang="en-US" sz="3700" dirty="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dirty="0"/>
          </a:p>
        </p:txBody>
      </p:sp>
    </p:spTree>
    <p:extLst>
      <p:ext uri="{BB962C8B-B14F-4D97-AF65-F5344CB8AC3E}">
        <p14:creationId xmlns:p14="http://schemas.microsoft.com/office/powerpoint/2010/main" val="329838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D694C3-F2CF-6642-B5DD-62F3ADA47F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B034C9-90AD-6CA3-960A-58540E7A4A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24B4D7-8B2A-844E-DDD6-E1124292AF46}"/>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DCE014E8-5342-A6CB-FD22-E1D05E5E258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C81EEC-2BC9-C121-C147-3D2DDEA5DF29}"/>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687780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DB735FC-20D8-E9CB-971A-C4723AF45E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578106283"/>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4180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84046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62800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416011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7363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5340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82862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A103B-72A4-5085-AFB5-E3FCE550D3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29545F-EDE6-B078-FFB1-526B34933C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F7155-782F-2150-B28E-5E9F529EBB37}"/>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29BA6C88-F108-BDC8-483B-22819C746B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1E141F-16B2-7A33-1604-852FC1E644C8}"/>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274253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86103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47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0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413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902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27423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2710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4111196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3842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61226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20437-6F23-D881-5EC3-AB7A36DFB0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C1310B-6DAD-4C9F-8B74-8BF4EB0EF4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27BF35-456F-2F5A-DCCC-B48CA01F7339}"/>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F6F979C0-80D7-99BB-4E64-41A46043C50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8AB7CB0-504A-7DE9-27DA-8A63702157C6}"/>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2658360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8831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205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3751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35434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5849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4720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2987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4299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9464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7989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DB04E-3747-AFB5-DFE7-BAB4C2F5F6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29F2EE-D5E8-454C-D014-963C1A84ED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491FE9-00CE-AE57-222D-748B894CF5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3FE529-2C62-E227-4466-297FD6A2FB48}"/>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6" name="Footer Placeholder 5">
            <a:extLst>
              <a:ext uri="{FF2B5EF4-FFF2-40B4-BE49-F238E27FC236}">
                <a16:creationId xmlns:a16="http://schemas.microsoft.com/office/drawing/2014/main" id="{DD747225-61EB-D918-596B-4D95D035BB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BAB9EB-590A-4928-99D1-19B70ED91312}"/>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6363482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9631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87150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66041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7107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65348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9816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59363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60235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3561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5642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4108-99B6-115F-DE16-7F0FE8C3009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7E0D25-6F22-6DA1-0563-B200C5677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F8520-A279-3CEE-A3F4-D41CAC63CB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BCBBF6-0BDA-A9CD-B2BB-8959666B1F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0241F2-7028-AF9B-3A71-FA2398C1FD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01D612-8CE8-403C-1CD3-5AE6943D5096}"/>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8" name="Footer Placeholder 7">
            <a:extLst>
              <a:ext uri="{FF2B5EF4-FFF2-40B4-BE49-F238E27FC236}">
                <a16:creationId xmlns:a16="http://schemas.microsoft.com/office/drawing/2014/main" id="{B72F0097-CC6F-DE87-9C9A-C3B6C9A9A1D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97499EC-7723-A5D4-9FAE-86140B8AF18D}"/>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247011593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4318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257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51054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1741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48629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67980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87474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982088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26352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90022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4D538-A881-26EE-EF83-CE44A2721A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560408-0073-6461-3925-0A062BBA942E}"/>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4" name="Footer Placeholder 3">
            <a:extLst>
              <a:ext uri="{FF2B5EF4-FFF2-40B4-BE49-F238E27FC236}">
                <a16:creationId xmlns:a16="http://schemas.microsoft.com/office/drawing/2014/main" id="{356CD95F-186B-504E-582E-F14C07B229F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56C3703-0402-0A0B-FAC4-6180B279985F}"/>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41725920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76280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71171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08221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71269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8337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83694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1878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9342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9086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59645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465AB6-B194-0D76-1650-3D8BE9494736}"/>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3" name="Footer Placeholder 2">
            <a:extLst>
              <a:ext uri="{FF2B5EF4-FFF2-40B4-BE49-F238E27FC236}">
                <a16:creationId xmlns:a16="http://schemas.microsoft.com/office/drawing/2014/main" id="{D904CD38-2F9C-D4F3-F1CE-9FA32317CF0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86E06CC-074E-130E-6273-24E5122F43C1}"/>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4068614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01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36545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96962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89171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180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04781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737291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5962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65129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4742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92DA1-B2F2-36CA-04FA-0DBC9689C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AB539A-78A4-38CD-3DF5-2D353FF9C8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D1B03C-9A17-4C0F-AC13-25D24761B0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E9704B-422D-4764-1E54-D99EDD5D62B9}"/>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6" name="Footer Placeholder 5">
            <a:extLst>
              <a:ext uri="{FF2B5EF4-FFF2-40B4-BE49-F238E27FC236}">
                <a16:creationId xmlns:a16="http://schemas.microsoft.com/office/drawing/2014/main" id="{FF227703-06EE-80F5-DBDA-83D6378C7A0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9014EE4-6E11-53E0-A6AC-E9A26D4D251E}"/>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9392451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26786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420163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14745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47369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0119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04088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21920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434022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96029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0305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464F0-793C-4863-1984-17F552996F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E36D90-EAD8-9566-D9A2-A181D0D287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05EB02C-6731-00F9-A40B-70A2D1CD26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58C32E-294B-D965-237E-B9097567DE48}"/>
              </a:ext>
            </a:extLst>
          </p:cNvPr>
          <p:cNvSpPr>
            <a:spLocks noGrp="1"/>
          </p:cNvSpPr>
          <p:nvPr>
            <p:ph type="dt" sz="half" idx="10"/>
          </p:nvPr>
        </p:nvSpPr>
        <p:spPr/>
        <p:txBody>
          <a:bodyPr/>
          <a:lstStyle/>
          <a:p>
            <a:fld id="{4514EACA-145C-4DC4-A397-87AAD0857E5A}" type="datetimeFigureOut">
              <a:rPr lang="en-US" smtClean="0"/>
              <a:t>1/30/2026</a:t>
            </a:fld>
            <a:endParaRPr lang="en-US" dirty="0"/>
          </a:p>
        </p:txBody>
      </p:sp>
      <p:sp>
        <p:nvSpPr>
          <p:cNvPr id="6" name="Footer Placeholder 5">
            <a:extLst>
              <a:ext uri="{FF2B5EF4-FFF2-40B4-BE49-F238E27FC236}">
                <a16:creationId xmlns:a16="http://schemas.microsoft.com/office/drawing/2014/main" id="{40270205-6B2A-26BE-4E8C-804EE8E3BD2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486F89-FB38-1C98-EA16-2A3E563C6A46}"/>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27803030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12585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231251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84704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77594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818377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40763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43FCC-C1FF-13E5-43F8-40D659BD7A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F411520-63CD-50C9-146F-80A660169D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19D2E0-7444-6863-591D-4BDBDC3F4D18}"/>
              </a:ext>
            </a:extLst>
          </p:cNvPr>
          <p:cNvSpPr>
            <a:spLocks noGrp="1"/>
          </p:cNvSpPr>
          <p:nvPr>
            <p:ph type="dt" sz="half" idx="10"/>
          </p:nvPr>
        </p:nvSpPr>
        <p:spPr/>
        <p:txBody>
          <a:bodyPr/>
          <a:lstStyle/>
          <a:p>
            <a:fld id="{CBCE0591-B08B-4F0E-8C49-8D5E6614D715}" type="datetimeFigureOut">
              <a:rPr lang="en-US" smtClean="0"/>
              <a:t>1/30/2026</a:t>
            </a:fld>
            <a:endParaRPr lang="en-US" dirty="0"/>
          </a:p>
        </p:txBody>
      </p:sp>
      <p:sp>
        <p:nvSpPr>
          <p:cNvPr id="5" name="Footer Placeholder 4">
            <a:extLst>
              <a:ext uri="{FF2B5EF4-FFF2-40B4-BE49-F238E27FC236}">
                <a16:creationId xmlns:a16="http://schemas.microsoft.com/office/drawing/2014/main" id="{CEC022A0-5B10-498F-CB75-4B54EECB6D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306FA16-AB35-3CF7-A72B-020B8C7088ED}"/>
              </a:ext>
            </a:extLst>
          </p:cNvPr>
          <p:cNvSpPr>
            <a:spLocks noGrp="1"/>
          </p:cNvSpPr>
          <p:nvPr>
            <p:ph type="sldNum" sz="quarter" idx="12"/>
          </p:nvPr>
        </p:nvSpPr>
        <p:spPr/>
        <p:txBody>
          <a:bodyPr/>
          <a:lstStyle/>
          <a:p>
            <a:fld id="{D2D5AA7A-1510-4CF0-9B76-D01F2FFA27F8}" type="slidenum">
              <a:rPr lang="en-US" smtClean="0"/>
              <a:t>‹#›</a:t>
            </a:fld>
            <a:endParaRPr lang="en-US" dirty="0"/>
          </a:p>
        </p:txBody>
      </p:sp>
    </p:spTree>
    <p:extLst>
      <p:ext uri="{BB962C8B-B14F-4D97-AF65-F5344CB8AC3E}">
        <p14:creationId xmlns:p14="http://schemas.microsoft.com/office/powerpoint/2010/main" val="775346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ExprMrktg-Strategic Event Architecture form">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F774080-460C-DA4E-9177-94CF0C610D90}"/>
              </a:ext>
            </a:extLst>
          </p:cNvPr>
          <p:cNvSpPr/>
          <p:nvPr/>
        </p:nvSpPr>
        <p:spPr>
          <a:xfrm>
            <a:off x="481013" y="-114795"/>
            <a:ext cx="11215687" cy="999286"/>
          </a:xfrm>
          <a:prstGeom prst="roundRect">
            <a:avLst>
              <a:gd name="adj" fmla="val 529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88F554B8-33DC-65F9-54A6-C1A62F77EA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406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dirty="0"/>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973476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300608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8.xml"/><Relationship Id="rId21" Type="http://schemas.openxmlformats.org/officeDocument/2006/relationships/slideLayout" Target="../slideLayouts/slideLayout33.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63" Type="http://schemas.openxmlformats.org/officeDocument/2006/relationships/slideLayout" Target="../slideLayouts/slideLayout75.xml"/><Relationship Id="rId68" Type="http://schemas.openxmlformats.org/officeDocument/2006/relationships/slideLayout" Target="../slideLayouts/slideLayout80.xml"/><Relationship Id="rId84" Type="http://schemas.openxmlformats.org/officeDocument/2006/relationships/slideLayout" Target="../slideLayouts/slideLayout96.xml"/><Relationship Id="rId89" Type="http://schemas.openxmlformats.org/officeDocument/2006/relationships/theme" Target="../theme/theme2.xml"/><Relationship Id="rId16" Type="http://schemas.openxmlformats.org/officeDocument/2006/relationships/slideLayout" Target="../slideLayouts/slideLayout28.xml"/><Relationship Id="rId11" Type="http://schemas.openxmlformats.org/officeDocument/2006/relationships/slideLayout" Target="../slideLayouts/slideLayout23.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74" Type="http://schemas.openxmlformats.org/officeDocument/2006/relationships/slideLayout" Target="../slideLayouts/slideLayout86.xml"/><Relationship Id="rId79" Type="http://schemas.openxmlformats.org/officeDocument/2006/relationships/slideLayout" Target="../slideLayouts/slideLayout91.xml"/><Relationship Id="rId5" Type="http://schemas.openxmlformats.org/officeDocument/2006/relationships/slideLayout" Target="../slideLayouts/slideLayout17.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64" Type="http://schemas.openxmlformats.org/officeDocument/2006/relationships/slideLayout" Target="../slideLayouts/slideLayout76.xml"/><Relationship Id="rId69" Type="http://schemas.openxmlformats.org/officeDocument/2006/relationships/slideLayout" Target="../slideLayouts/slideLayout81.xml"/><Relationship Id="rId77" Type="http://schemas.openxmlformats.org/officeDocument/2006/relationships/slideLayout" Target="../slideLayouts/slideLayout89.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72" Type="http://schemas.openxmlformats.org/officeDocument/2006/relationships/slideLayout" Target="../slideLayouts/slideLayout84.xml"/><Relationship Id="rId80" Type="http://schemas.openxmlformats.org/officeDocument/2006/relationships/slideLayout" Target="../slideLayouts/slideLayout92.xml"/><Relationship Id="rId85" Type="http://schemas.openxmlformats.org/officeDocument/2006/relationships/slideLayout" Target="../slideLayouts/slideLayout97.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67" Type="http://schemas.openxmlformats.org/officeDocument/2006/relationships/slideLayout" Target="../slideLayouts/slideLayout79.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62" Type="http://schemas.openxmlformats.org/officeDocument/2006/relationships/slideLayout" Target="../slideLayouts/slideLayout74.xml"/><Relationship Id="rId70" Type="http://schemas.openxmlformats.org/officeDocument/2006/relationships/slideLayout" Target="../slideLayouts/slideLayout82.xml"/><Relationship Id="rId75" Type="http://schemas.openxmlformats.org/officeDocument/2006/relationships/slideLayout" Target="../slideLayouts/slideLayout87.xml"/><Relationship Id="rId83" Type="http://schemas.openxmlformats.org/officeDocument/2006/relationships/slideLayout" Target="../slideLayouts/slideLayout95.xml"/><Relationship Id="rId88" Type="http://schemas.openxmlformats.org/officeDocument/2006/relationships/slideLayout" Target="../slideLayouts/slideLayout100.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65" Type="http://schemas.openxmlformats.org/officeDocument/2006/relationships/slideLayout" Target="../slideLayouts/slideLayout77.xml"/><Relationship Id="rId73" Type="http://schemas.openxmlformats.org/officeDocument/2006/relationships/slideLayout" Target="../slideLayouts/slideLayout85.xml"/><Relationship Id="rId78" Type="http://schemas.openxmlformats.org/officeDocument/2006/relationships/slideLayout" Target="../slideLayouts/slideLayout90.xml"/><Relationship Id="rId81" Type="http://schemas.openxmlformats.org/officeDocument/2006/relationships/slideLayout" Target="../slideLayouts/slideLayout93.xml"/><Relationship Id="rId86" Type="http://schemas.openxmlformats.org/officeDocument/2006/relationships/slideLayout" Target="../slideLayouts/slideLayout98.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9" Type="http://schemas.openxmlformats.org/officeDocument/2006/relationships/slideLayout" Target="../slideLayouts/slideLayout51.xml"/><Relationship Id="rId34" Type="http://schemas.openxmlformats.org/officeDocument/2006/relationships/slideLayout" Target="../slideLayouts/slideLayout46.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6" Type="http://schemas.openxmlformats.org/officeDocument/2006/relationships/slideLayout" Target="../slideLayouts/slideLayout88.xml"/><Relationship Id="rId7" Type="http://schemas.openxmlformats.org/officeDocument/2006/relationships/slideLayout" Target="../slideLayouts/slideLayout19.xml"/><Relationship Id="rId71" Type="http://schemas.openxmlformats.org/officeDocument/2006/relationships/slideLayout" Target="../slideLayouts/slideLayout83.xml"/><Relationship Id="rId2" Type="http://schemas.openxmlformats.org/officeDocument/2006/relationships/slideLayout" Target="../slideLayouts/slideLayout14.xml"/><Relationship Id="rId29" Type="http://schemas.openxmlformats.org/officeDocument/2006/relationships/slideLayout" Target="../slideLayouts/slideLayout41.xml"/><Relationship Id="rId24" Type="http://schemas.openxmlformats.org/officeDocument/2006/relationships/slideLayout" Target="../slideLayouts/slideLayout36.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66" Type="http://schemas.openxmlformats.org/officeDocument/2006/relationships/slideLayout" Target="../slideLayouts/slideLayout78.xml"/><Relationship Id="rId87" Type="http://schemas.openxmlformats.org/officeDocument/2006/relationships/slideLayout" Target="../slideLayouts/slideLayout99.xml"/><Relationship Id="rId61" Type="http://schemas.openxmlformats.org/officeDocument/2006/relationships/slideLayout" Target="../slideLayouts/slideLayout73.xml"/><Relationship Id="rId82" Type="http://schemas.openxmlformats.org/officeDocument/2006/relationships/slideLayout" Target="../slideLayouts/slideLayout94.xml"/><Relationship Id="rId1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C173DA-611C-886A-5249-F15146D4D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202427-BB71-FCE3-5951-D00C3D7EC2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6256B5-3024-6C76-5E3A-AE9C09E28C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14EACA-145C-4DC4-A397-87AAD0857E5A}" type="datetimeFigureOut">
              <a:rPr lang="en-US" smtClean="0"/>
              <a:t>1/30/2026</a:t>
            </a:fld>
            <a:endParaRPr lang="en-US" dirty="0"/>
          </a:p>
        </p:txBody>
      </p:sp>
      <p:sp>
        <p:nvSpPr>
          <p:cNvPr id="5" name="Footer Placeholder 4">
            <a:extLst>
              <a:ext uri="{FF2B5EF4-FFF2-40B4-BE49-F238E27FC236}">
                <a16:creationId xmlns:a16="http://schemas.microsoft.com/office/drawing/2014/main" id="{0B5BBF05-4848-7664-EB31-3ABB3161EA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E5CFF03-2778-D945-D0E9-32BADF6427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03105-919E-4CA9-979E-8417B9ED4B9C}" type="slidenum">
              <a:rPr lang="en-US" smtClean="0"/>
              <a:t>‹#›</a:t>
            </a:fld>
            <a:endParaRPr lang="en-US" dirty="0"/>
          </a:p>
        </p:txBody>
      </p:sp>
    </p:spTree>
    <p:extLst>
      <p:ext uri="{BB962C8B-B14F-4D97-AF65-F5344CB8AC3E}">
        <p14:creationId xmlns:p14="http://schemas.microsoft.com/office/powerpoint/2010/main" val="2841019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52807719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 id="2147483697" r:id="rId33"/>
    <p:sldLayoutId id="2147483698" r:id="rId34"/>
    <p:sldLayoutId id="2147483699" r:id="rId35"/>
    <p:sldLayoutId id="2147483700" r:id="rId36"/>
    <p:sldLayoutId id="2147483701" r:id="rId37"/>
    <p:sldLayoutId id="2147483702" r:id="rId38"/>
    <p:sldLayoutId id="2147483703" r:id="rId39"/>
    <p:sldLayoutId id="2147483704" r:id="rId40"/>
    <p:sldLayoutId id="2147483705" r:id="rId41"/>
    <p:sldLayoutId id="2147483706" r:id="rId42"/>
    <p:sldLayoutId id="2147483707" r:id="rId43"/>
    <p:sldLayoutId id="2147483708" r:id="rId44"/>
    <p:sldLayoutId id="2147483709" r:id="rId45"/>
    <p:sldLayoutId id="2147483710" r:id="rId46"/>
    <p:sldLayoutId id="2147483711" r:id="rId47"/>
    <p:sldLayoutId id="2147483712" r:id="rId48"/>
    <p:sldLayoutId id="2147483713" r:id="rId49"/>
    <p:sldLayoutId id="2147483714" r:id="rId50"/>
    <p:sldLayoutId id="2147483715" r:id="rId51"/>
    <p:sldLayoutId id="2147483716" r:id="rId52"/>
    <p:sldLayoutId id="2147483717" r:id="rId53"/>
    <p:sldLayoutId id="2147483718" r:id="rId54"/>
    <p:sldLayoutId id="2147483719" r:id="rId55"/>
    <p:sldLayoutId id="2147483720" r:id="rId56"/>
    <p:sldLayoutId id="2147483721" r:id="rId57"/>
    <p:sldLayoutId id="2147483722" r:id="rId58"/>
    <p:sldLayoutId id="2147483723" r:id="rId59"/>
    <p:sldLayoutId id="2147483724" r:id="rId60"/>
    <p:sldLayoutId id="2147483725" r:id="rId61"/>
    <p:sldLayoutId id="2147483726" r:id="rId62"/>
    <p:sldLayoutId id="2147483727" r:id="rId63"/>
    <p:sldLayoutId id="2147483728" r:id="rId64"/>
    <p:sldLayoutId id="2147483729" r:id="rId65"/>
    <p:sldLayoutId id="2147483730" r:id="rId66"/>
    <p:sldLayoutId id="2147483731" r:id="rId67"/>
    <p:sldLayoutId id="2147483732" r:id="rId68"/>
    <p:sldLayoutId id="2147483733" r:id="rId69"/>
    <p:sldLayoutId id="2147483734" r:id="rId70"/>
    <p:sldLayoutId id="2147483735" r:id="rId71"/>
    <p:sldLayoutId id="2147483736" r:id="rId72"/>
    <p:sldLayoutId id="2147483737" r:id="rId73"/>
    <p:sldLayoutId id="2147483738" r:id="rId74"/>
    <p:sldLayoutId id="2147483739" r:id="rId75"/>
    <p:sldLayoutId id="2147483740" r:id="rId76"/>
    <p:sldLayoutId id="2147483741" r:id="rId77"/>
    <p:sldLayoutId id="2147483742" r:id="rId78"/>
    <p:sldLayoutId id="2147483743" r:id="rId79"/>
    <p:sldLayoutId id="2147483744" r:id="rId80"/>
    <p:sldLayoutId id="2147483745" r:id="rId81"/>
    <p:sldLayoutId id="2147483746" r:id="rId82"/>
    <p:sldLayoutId id="2147483747" r:id="rId83"/>
    <p:sldLayoutId id="2147483748" r:id="rId84"/>
    <p:sldLayoutId id="2147483749" r:id="rId85"/>
    <p:sldLayoutId id="2147483751" r:id="rId86"/>
    <p:sldLayoutId id="2147483752" r:id="rId87"/>
    <p:sldLayoutId id="2147483754" r:id="rId8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1EE5B52-F5B6-44AE-D5C1-74F6A68DA02E}"/>
              </a:ext>
            </a:extLst>
          </p:cNvPr>
          <p:cNvSpPr txBox="1">
            <a:spLocks noChangeArrowheads="1"/>
          </p:cNvSpPr>
          <p:nvPr/>
        </p:nvSpPr>
        <p:spPr bwMode="auto">
          <a:xfrm>
            <a:off x="3883542" y="2048970"/>
            <a:ext cx="7189706" cy="1900802"/>
          </a:xfrm>
          <a:prstGeom prst="rect">
            <a:avLst/>
          </a:prstGeom>
          <a:noFill/>
          <a:ln>
            <a:noFill/>
          </a:ln>
        </p:spPr>
        <p:txBody>
          <a:bodyPr lIns="121907" tIns="60953" rIns="121907" bIns="60953" anchor="ctr">
            <a:normAutofit/>
          </a:bodyPr>
          <a:lstStyle/>
          <a:p>
            <a:pP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Discussion on	 new 6G WID</a:t>
            </a:r>
            <a:endParaRPr lang="en-GB" sz="4000" kern="0" dirty="0">
              <a:effectLst>
                <a:outerShdw blurRad="38100" dist="38100" dir="2700000" algn="tl">
                  <a:srgbClr val="C0C0C0"/>
                </a:outerShdw>
              </a:effectLst>
              <a:latin typeface="+mj-lt"/>
              <a:ea typeface="ＭＳ Ｐゴシック" charset="0"/>
              <a:cs typeface="ＭＳ Ｐゴシック" charset="0"/>
            </a:endParaRPr>
          </a:p>
        </p:txBody>
      </p:sp>
      <p:sp>
        <p:nvSpPr>
          <p:cNvPr id="6148" name="Text Box 5">
            <a:extLst>
              <a:ext uri="{FF2B5EF4-FFF2-40B4-BE49-F238E27FC236}">
                <a16:creationId xmlns:a16="http://schemas.microsoft.com/office/drawing/2014/main" id="{872B6895-9A56-50AE-B1CA-2FF5763B5C70}"/>
              </a:ext>
            </a:extLst>
          </p:cNvPr>
          <p:cNvSpPr txBox="1">
            <a:spLocks noChangeArrowheads="1"/>
          </p:cNvSpPr>
          <p:nvPr/>
        </p:nvSpPr>
        <p:spPr bwMode="auto">
          <a:xfrm>
            <a:off x="3479800" y="3407833"/>
            <a:ext cx="7709568" cy="666786"/>
          </a:xfrm>
          <a:prstGeom prst="rect">
            <a:avLst/>
          </a:prstGeom>
          <a:noFill/>
          <a:ln>
            <a:noFill/>
          </a:ln>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a:extLst>
              <a:ext uri="{FF2B5EF4-FFF2-40B4-BE49-F238E27FC236}">
                <a16:creationId xmlns:a16="http://schemas.microsoft.com/office/drawing/2014/main" id="{005842F2-DB95-FB4B-DB8E-311E1FE4DB02}"/>
              </a:ext>
            </a:extLst>
          </p:cNvPr>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dirty="0">
              <a:latin typeface="Arial" panose="020B0604020202020204" pitchFamily="34" charset="0"/>
            </a:endParaRPr>
          </a:p>
        </p:txBody>
      </p:sp>
      <p:sp>
        <p:nvSpPr>
          <p:cNvPr id="6150" name="TextBox 6">
            <a:extLst>
              <a:ext uri="{FF2B5EF4-FFF2-40B4-BE49-F238E27FC236}">
                <a16:creationId xmlns:a16="http://schemas.microsoft.com/office/drawing/2014/main" id="{DD15CC89-68F6-B6F6-D948-C497A6385013}"/>
              </a:ext>
            </a:extLst>
          </p:cNvPr>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altLang="en-US" sz="1333" dirty="0">
              <a:solidFill>
                <a:schemeClr val="bg1"/>
              </a:solidFill>
              <a:latin typeface="Arial" panose="020B0604020202020204" pitchFamily="34" charset="0"/>
            </a:endParaRPr>
          </a:p>
        </p:txBody>
      </p:sp>
      <p:sp>
        <p:nvSpPr>
          <p:cNvPr id="6" name="Title 2">
            <a:extLst>
              <a:ext uri="{FF2B5EF4-FFF2-40B4-BE49-F238E27FC236}">
                <a16:creationId xmlns:a16="http://schemas.microsoft.com/office/drawing/2014/main" id="{162FEA8E-1513-4153-9E29-2D47D72E1479}"/>
              </a:ext>
            </a:extLst>
          </p:cNvPr>
          <p:cNvSpPr txBox="1">
            <a:spLocks/>
          </p:cNvSpPr>
          <p:nvPr/>
        </p:nvSpPr>
        <p:spPr>
          <a:xfrm>
            <a:off x="414866" y="298428"/>
            <a:ext cx="4107976" cy="4826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b="1" dirty="0"/>
              <a:t>3GPP TSG SA WG 1 Meeting #113</a:t>
            </a:r>
          </a:p>
          <a:p>
            <a:r>
              <a:rPr lang="en-GB" sz="1800" b="1" dirty="0"/>
              <a:t>9-13 February 2026, Goa, India</a:t>
            </a:r>
            <a:endParaRPr lang="en-US" sz="1800" b="1" dirty="0">
              <a:solidFill>
                <a:schemeClr val="bg1">
                  <a:lumMod val="25000"/>
                </a:schemeClr>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D9C13B08-4858-47E0-95B3-35EA151B19D5}"/>
              </a:ext>
            </a:extLst>
          </p:cNvPr>
          <p:cNvSpPr txBox="1">
            <a:spLocks/>
          </p:cNvSpPr>
          <p:nvPr/>
        </p:nvSpPr>
        <p:spPr>
          <a:xfrm>
            <a:off x="7552267" y="4921252"/>
            <a:ext cx="3852334" cy="965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b="1" dirty="0"/>
              <a:t>Agenda item: 4</a:t>
            </a:r>
          </a:p>
          <a:p>
            <a:r>
              <a:rPr lang="en-GB" sz="1800" b="1" dirty="0"/>
              <a:t>Document for: Discussion</a:t>
            </a:r>
          </a:p>
          <a:p>
            <a:r>
              <a:rPr lang="en-GB" sz="1800" b="1" dirty="0"/>
              <a:t>Source: </a:t>
            </a:r>
            <a:r>
              <a:rPr lang="en-US" sz="1800" b="1" dirty="0"/>
              <a:t>Huawei</a:t>
            </a:r>
          </a:p>
        </p:txBody>
      </p:sp>
      <p:sp>
        <p:nvSpPr>
          <p:cNvPr id="8" name="Title 2">
            <a:extLst>
              <a:ext uri="{FF2B5EF4-FFF2-40B4-BE49-F238E27FC236}">
                <a16:creationId xmlns:a16="http://schemas.microsoft.com/office/drawing/2014/main" id="{C27FB6D6-D07B-4F1C-BFD4-C9590C34FD8D}"/>
              </a:ext>
            </a:extLst>
          </p:cNvPr>
          <p:cNvSpPr txBox="1">
            <a:spLocks/>
          </p:cNvSpPr>
          <p:nvPr/>
        </p:nvSpPr>
        <p:spPr>
          <a:xfrm>
            <a:off x="9704934" y="488898"/>
            <a:ext cx="2072200" cy="4826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t>S1-261069</a:t>
            </a:r>
            <a:endParaRPr lang="en-GB" sz="20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5765D-A210-4257-31BB-04631404594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330B0E9-865B-EEFF-81FB-BFE42050EA99}"/>
              </a:ext>
            </a:extLst>
          </p:cNvPr>
          <p:cNvSpPr>
            <a:spLocks noGrp="1"/>
          </p:cNvSpPr>
          <p:nvPr>
            <p:ph type="title"/>
          </p:nvPr>
        </p:nvSpPr>
        <p:spPr>
          <a:xfrm>
            <a:off x="180711" y="152349"/>
            <a:ext cx="11187112" cy="310213"/>
          </a:xfrm>
        </p:spPr>
        <p:txBody>
          <a:bodyPr/>
          <a:lstStyle/>
          <a:p>
            <a:r>
              <a:rPr lang="en-US" sz="2400" b="1" dirty="0">
                <a:solidFill>
                  <a:schemeClr val="bg1">
                    <a:lumMod val="25000"/>
                  </a:schemeClr>
                </a:solidFill>
                <a:latin typeface="Arial" panose="020B0604020202020204" pitchFamily="34" charset="0"/>
                <a:cs typeface="Arial" panose="020B0604020202020204" pitchFamily="34" charset="0"/>
              </a:rPr>
              <a:t>Summary of Use Cases and PRs in TR 22.870 v1.1.0.</a:t>
            </a:r>
          </a:p>
        </p:txBody>
      </p:sp>
      <p:graphicFrame>
        <p:nvGraphicFramePr>
          <p:cNvPr id="5" name="Table 4">
            <a:extLst>
              <a:ext uri="{FF2B5EF4-FFF2-40B4-BE49-F238E27FC236}">
                <a16:creationId xmlns:a16="http://schemas.microsoft.com/office/drawing/2014/main" id="{5DBEB9B7-1A56-4E9E-9A4B-8C56243D7F44}"/>
              </a:ext>
            </a:extLst>
          </p:cNvPr>
          <p:cNvGraphicFramePr>
            <a:graphicFrameLocks noGrp="1"/>
          </p:cNvGraphicFramePr>
          <p:nvPr>
            <p:extLst>
              <p:ext uri="{D42A27DB-BD31-4B8C-83A1-F6EECF244321}">
                <p14:modId xmlns:p14="http://schemas.microsoft.com/office/powerpoint/2010/main" val="2486929289"/>
              </p:ext>
            </p:extLst>
          </p:nvPr>
        </p:nvGraphicFramePr>
        <p:xfrm>
          <a:off x="578496" y="905861"/>
          <a:ext cx="11111058" cy="4876800"/>
        </p:xfrm>
        <a:graphic>
          <a:graphicData uri="http://schemas.openxmlformats.org/drawingml/2006/table">
            <a:tbl>
              <a:tblPr firstRow="1" firstCol="1" bandRow="1">
                <a:tableStyleId>{D27102A9-8310-4765-A935-A1911B00CA55}</a:tableStyleId>
              </a:tblPr>
              <a:tblGrid>
                <a:gridCol w="6081635">
                  <a:extLst>
                    <a:ext uri="{9D8B030D-6E8A-4147-A177-3AD203B41FA5}">
                      <a16:colId xmlns:a16="http://schemas.microsoft.com/office/drawing/2014/main" val="518327411"/>
                    </a:ext>
                  </a:extLst>
                </a:gridCol>
                <a:gridCol w="2137278">
                  <a:extLst>
                    <a:ext uri="{9D8B030D-6E8A-4147-A177-3AD203B41FA5}">
                      <a16:colId xmlns:a16="http://schemas.microsoft.com/office/drawing/2014/main" val="922140052"/>
                    </a:ext>
                  </a:extLst>
                </a:gridCol>
                <a:gridCol w="2892145">
                  <a:extLst>
                    <a:ext uri="{9D8B030D-6E8A-4147-A177-3AD203B41FA5}">
                      <a16:colId xmlns:a16="http://schemas.microsoft.com/office/drawing/2014/main" val="2203074853"/>
                    </a:ext>
                  </a:extLst>
                </a:gridCol>
              </a:tblGrid>
              <a:tr h="158090">
                <a:tc>
                  <a:txBody>
                    <a:bodyPr/>
                    <a:lstStyle/>
                    <a:p>
                      <a:pPr algn="ctr">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Clause number</a:t>
                      </a:r>
                    </a:p>
                  </a:txBody>
                  <a:tcPr marL="68580" marR="68580" marT="0" marB="0"/>
                </a:tc>
                <a:tc>
                  <a:txBody>
                    <a:bodyPr/>
                    <a:lstStyle/>
                    <a:p>
                      <a:pPr algn="ctr">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 of Use Cases</a:t>
                      </a:r>
                    </a:p>
                  </a:txBody>
                  <a:tcPr marL="68580" marR="68580" marT="0" marB="0"/>
                </a:tc>
                <a:tc>
                  <a:txBody>
                    <a:bodyPr/>
                    <a:lstStyle/>
                    <a:p>
                      <a:pPr algn="ctr">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 of PRs</a:t>
                      </a:r>
                    </a:p>
                  </a:txBody>
                  <a:tcPr marL="68580" marR="68580" marT="0" marB="0"/>
                </a:tc>
                <a:extLst>
                  <a:ext uri="{0D108BD9-81ED-4DB2-BD59-A6C34878D82A}">
                    <a16:rowId xmlns:a16="http://schemas.microsoft.com/office/drawing/2014/main" val="533470000"/>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a:t>
                      </a:r>
                      <a:r>
                        <a:rPr lang="en-US" sz="1600" b="0" dirty="0">
                          <a:effectLst/>
                          <a:latin typeface="Calibri" panose="020F0502020204030204" pitchFamily="34" charset="0"/>
                          <a:ea typeface="Calibri" panose="020F0502020204030204" pitchFamily="34" charset="0"/>
                          <a:cs typeface="Calibri" panose="020F0502020204030204" pitchFamily="34" charset="0"/>
                        </a:rPr>
                        <a:t>	System and Operational Aspects</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 </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 </a:t>
                      </a:r>
                    </a:p>
                  </a:txBody>
                  <a:tcPr marL="68580" marR="68580" marT="0" marB="0"/>
                </a:tc>
                <a:extLst>
                  <a:ext uri="{0D108BD9-81ED-4DB2-BD59-A6C34878D82A}">
                    <a16:rowId xmlns:a16="http://schemas.microsoft.com/office/drawing/2014/main" val="1038403414"/>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5.2</a:t>
                      </a:r>
                      <a:r>
                        <a:rPr lang="en-US" sz="1600" b="0" dirty="0">
                          <a:effectLst/>
                          <a:latin typeface="Calibri" panose="020F0502020204030204" pitchFamily="34" charset="0"/>
                          <a:ea typeface="Calibri" panose="020F0502020204030204" pitchFamily="34" charset="0"/>
                          <a:cs typeface="Calibri" panose="020F0502020204030204" pitchFamily="34" charset="0"/>
                        </a:rPr>
                        <a:t>	Interworking with legacy systems</a:t>
                      </a:r>
                    </a:p>
                  </a:txBody>
                  <a:tcPr marL="68580" marR="68580" marT="0" marB="0"/>
                </a:tc>
                <a:tc>
                  <a:txBody>
                    <a:bodyPr/>
                    <a:lstStyle/>
                    <a:p>
                      <a:pPr marL="540385" indent="-540385"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a:t>
                      </a:r>
                    </a:p>
                  </a:txBody>
                  <a:tcPr marL="68580" marR="68580" marT="0" marB="0"/>
                </a:tc>
                <a:extLst>
                  <a:ext uri="{0D108BD9-81ED-4DB2-BD59-A6C34878D82A}">
                    <a16:rowId xmlns:a16="http://schemas.microsoft.com/office/drawing/2014/main" val="3928749111"/>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5.3</a:t>
                      </a:r>
                      <a:r>
                        <a:rPr lang="en-US" sz="1600" b="0" dirty="0">
                          <a:effectLst/>
                          <a:latin typeface="Calibri" panose="020F0502020204030204" pitchFamily="34" charset="0"/>
                          <a:ea typeface="Calibri" panose="020F0502020204030204" pitchFamily="34" charset="0"/>
                          <a:cs typeface="Calibri" panose="020F0502020204030204" pitchFamily="34" charset="0"/>
                        </a:rPr>
                        <a:t>	Support of non-3GPP access  </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4</a:t>
                      </a:r>
                    </a:p>
                  </a:txBody>
                  <a:tcPr marL="68580" marR="68580" marT="0" marB="0"/>
                </a:tc>
                <a:extLst>
                  <a:ext uri="{0D108BD9-81ED-4DB2-BD59-A6C34878D82A}">
                    <a16:rowId xmlns:a16="http://schemas.microsoft.com/office/drawing/2014/main" val="1004619242"/>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5.4</a:t>
                      </a:r>
                      <a:r>
                        <a:rPr lang="en-US" sz="1600" b="0" dirty="0">
                          <a:effectLst/>
                          <a:latin typeface="Calibri" panose="020F0502020204030204" pitchFamily="34" charset="0"/>
                          <a:ea typeface="Calibri" panose="020F0502020204030204" pitchFamily="34" charset="0"/>
                          <a:cs typeface="Calibri" panose="020F0502020204030204" pitchFamily="34" charset="0"/>
                        </a:rPr>
                        <a:t>	Support for legacy service requirements</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2</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2</a:t>
                      </a:r>
                    </a:p>
                  </a:txBody>
                  <a:tcPr marL="68580" marR="68580" marT="0" marB="0"/>
                </a:tc>
                <a:extLst>
                  <a:ext uri="{0D108BD9-81ED-4DB2-BD59-A6C34878D82A}">
                    <a16:rowId xmlns:a16="http://schemas.microsoft.com/office/drawing/2014/main" val="883704440"/>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5.5</a:t>
                      </a:r>
                      <a:r>
                        <a:rPr lang="en-US" sz="1600" b="0" dirty="0">
                          <a:effectLst/>
                          <a:latin typeface="Calibri" panose="020F0502020204030204" pitchFamily="34" charset="0"/>
                          <a:ea typeface="Calibri" panose="020F0502020204030204" pitchFamily="34" charset="0"/>
                          <a:cs typeface="Calibri" panose="020F0502020204030204" pitchFamily="34" charset="0"/>
                        </a:rPr>
                        <a:t>	Security for 6G</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10</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30</a:t>
                      </a:r>
                    </a:p>
                  </a:txBody>
                  <a:tcPr marL="68580" marR="68580" marT="0" marB="0"/>
                </a:tc>
                <a:extLst>
                  <a:ext uri="{0D108BD9-81ED-4DB2-BD59-A6C34878D82A}">
                    <a16:rowId xmlns:a16="http://schemas.microsoft.com/office/drawing/2014/main" val="2467005150"/>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5.6</a:t>
                      </a:r>
                      <a:r>
                        <a:rPr lang="en-US" sz="1600" b="0" dirty="0">
                          <a:effectLst/>
                          <a:latin typeface="Calibri" panose="020F0502020204030204" pitchFamily="34" charset="0"/>
                          <a:ea typeface="Calibri" panose="020F0502020204030204" pitchFamily="34" charset="0"/>
                          <a:cs typeface="Calibri" panose="020F0502020204030204" pitchFamily="34" charset="0"/>
                        </a:rPr>
                        <a:t>	Resilience</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6</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7 </a:t>
                      </a:r>
                    </a:p>
                  </a:txBody>
                  <a:tcPr marL="68580" marR="68580" marT="0" marB="0"/>
                </a:tc>
                <a:extLst>
                  <a:ext uri="{0D108BD9-81ED-4DB2-BD59-A6C34878D82A}">
                    <a16:rowId xmlns:a16="http://schemas.microsoft.com/office/drawing/2014/main" val="3866774119"/>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5.7 </a:t>
                      </a:r>
                      <a:r>
                        <a:rPr lang="en-US" sz="1600" b="0" dirty="0">
                          <a:effectLst/>
                          <a:latin typeface="Calibri" panose="020F0502020204030204" pitchFamily="34" charset="0"/>
                          <a:ea typeface="Calibri" panose="020F0502020204030204" pitchFamily="34" charset="0"/>
                          <a:cs typeface="Calibri" panose="020F0502020204030204" pitchFamily="34" charset="0"/>
                        </a:rPr>
                        <a:t>	6G enhancements of legacy/existing services and capabilities</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10</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17</a:t>
                      </a:r>
                    </a:p>
                  </a:txBody>
                  <a:tcPr marL="68580" marR="68580" marT="0" marB="0"/>
                </a:tc>
                <a:extLst>
                  <a:ext uri="{0D108BD9-81ED-4DB2-BD59-A6C34878D82A}">
                    <a16:rowId xmlns:a16="http://schemas.microsoft.com/office/drawing/2014/main" val="3245248592"/>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5.8</a:t>
                      </a:r>
                      <a:r>
                        <a:rPr lang="en-US" sz="1600" b="0" dirty="0">
                          <a:effectLst/>
                          <a:latin typeface="Calibri" panose="020F0502020204030204" pitchFamily="34" charset="0"/>
                          <a:ea typeface="Calibri" panose="020F0502020204030204" pitchFamily="34" charset="0"/>
                          <a:cs typeface="Calibri" panose="020F0502020204030204" pitchFamily="34" charset="0"/>
                        </a:rPr>
                        <a:t>	Sustainability and Energy Efficiency</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9</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17</a:t>
                      </a:r>
                    </a:p>
                  </a:txBody>
                  <a:tcPr marL="68580" marR="68580" marT="0" marB="0"/>
                </a:tc>
                <a:extLst>
                  <a:ext uri="{0D108BD9-81ED-4DB2-BD59-A6C34878D82A}">
                    <a16:rowId xmlns:a16="http://schemas.microsoft.com/office/drawing/2014/main" val="2494157647"/>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5.9</a:t>
                      </a:r>
                      <a:r>
                        <a:rPr lang="en-US" sz="1600" b="0" dirty="0">
                          <a:effectLst/>
                          <a:latin typeface="Calibri" panose="020F0502020204030204" pitchFamily="34" charset="0"/>
                          <a:ea typeface="Calibri" panose="020F0502020204030204" pitchFamily="34" charset="0"/>
                          <a:cs typeface="Calibri" panose="020F0502020204030204" pitchFamily="34" charset="0"/>
                        </a:rPr>
                        <a:t>	Network Aspects</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20</a:t>
                      </a:r>
                      <a:endParaRPr lang="en-US" sz="1600" b="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758351240"/>
                  </a:ext>
                </a:extLst>
              </a:tr>
              <a:tr h="158090">
                <a:tc>
                  <a:txBody>
                    <a:bodyPr/>
                    <a:lstStyle/>
                    <a:p>
                      <a:pPr marL="109855"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5.10</a:t>
                      </a:r>
                      <a:r>
                        <a:rPr lang="en-US" sz="1600" b="0" dirty="0">
                          <a:effectLst/>
                          <a:latin typeface="Calibri" panose="020F0502020204030204" pitchFamily="34" charset="0"/>
                          <a:ea typeface="Calibri" panose="020F0502020204030204" pitchFamily="34" charset="0"/>
                          <a:cs typeface="Calibri" panose="020F0502020204030204" pitchFamily="34" charset="0"/>
                        </a:rPr>
                        <a:t>	Device Support</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 + 1 (KPIs) </a:t>
                      </a:r>
                    </a:p>
                  </a:txBody>
                  <a:tcPr marL="68580" marR="68580" marT="0" marB="0"/>
                </a:tc>
                <a:extLst>
                  <a:ext uri="{0D108BD9-81ED-4DB2-BD59-A6C34878D82A}">
                    <a16:rowId xmlns:a16="http://schemas.microsoft.com/office/drawing/2014/main" val="2906190357"/>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6</a:t>
                      </a:r>
                      <a:r>
                        <a:rPr lang="en-US" sz="1600" b="0" dirty="0">
                          <a:effectLst/>
                          <a:latin typeface="Calibri" panose="020F0502020204030204" pitchFamily="34" charset="0"/>
                          <a:ea typeface="Calibri" panose="020F0502020204030204" pitchFamily="34" charset="0"/>
                          <a:cs typeface="Calibri" panose="020F0502020204030204" pitchFamily="34" charset="0"/>
                        </a:rPr>
                        <a:t>	AI</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62</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155 + 5 (KPIs)</a:t>
                      </a:r>
                    </a:p>
                  </a:txBody>
                  <a:tcPr marL="68580" marR="68580" marT="0" marB="0"/>
                </a:tc>
                <a:extLst>
                  <a:ext uri="{0D108BD9-81ED-4DB2-BD59-A6C34878D82A}">
                    <a16:rowId xmlns:a16="http://schemas.microsoft.com/office/drawing/2014/main" val="2469870942"/>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7</a:t>
                      </a:r>
                      <a:r>
                        <a:rPr lang="en-US" sz="1600" b="0" dirty="0">
                          <a:effectLst/>
                          <a:latin typeface="Calibri" panose="020F0502020204030204" pitchFamily="34" charset="0"/>
                          <a:ea typeface="Calibri" panose="020F0502020204030204" pitchFamily="34" charset="0"/>
                          <a:cs typeface="Calibri" panose="020F0502020204030204" pitchFamily="34" charset="0"/>
                        </a:rPr>
                        <a:t>	Integrated Sensing and Communication</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27</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31 + 17 (KPIs) </a:t>
                      </a:r>
                    </a:p>
                  </a:txBody>
                  <a:tcPr marL="68580" marR="68580" marT="0" marB="0"/>
                </a:tc>
                <a:extLst>
                  <a:ext uri="{0D108BD9-81ED-4DB2-BD59-A6C34878D82A}">
                    <a16:rowId xmlns:a16="http://schemas.microsoft.com/office/drawing/2014/main" val="3276101889"/>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8</a:t>
                      </a:r>
                      <a:r>
                        <a:rPr lang="en-US" sz="1600" b="0" dirty="0">
                          <a:effectLst/>
                          <a:latin typeface="Calibri" panose="020F0502020204030204" pitchFamily="34" charset="0"/>
                          <a:ea typeface="Calibri" panose="020F0502020204030204" pitchFamily="34" charset="0"/>
                          <a:cs typeface="Calibri" panose="020F0502020204030204" pitchFamily="34" charset="0"/>
                        </a:rPr>
                        <a:t>	Ubiquitous Connectivity</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21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30 + 8 (KPIs) </a:t>
                      </a:r>
                    </a:p>
                  </a:txBody>
                  <a:tcPr marL="68580" marR="68580" marT="0" marB="0"/>
                </a:tc>
                <a:extLst>
                  <a:ext uri="{0D108BD9-81ED-4DB2-BD59-A6C34878D82A}">
                    <a16:rowId xmlns:a16="http://schemas.microsoft.com/office/drawing/2014/main" val="901880828"/>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9</a:t>
                      </a:r>
                      <a:r>
                        <a:rPr lang="en-US" sz="1600" b="0" dirty="0">
                          <a:effectLst/>
                          <a:latin typeface="Calibri" panose="020F0502020204030204" pitchFamily="34" charset="0"/>
                          <a:ea typeface="Calibri" panose="020F0502020204030204" pitchFamily="34" charset="0"/>
                          <a:cs typeface="Calibri" panose="020F0502020204030204" pitchFamily="34" charset="0"/>
                        </a:rPr>
                        <a:t>	Immersive Communication</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19</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36 + 10 (KPIs)</a:t>
                      </a:r>
                    </a:p>
                  </a:txBody>
                  <a:tcPr marL="68580" marR="68580" marT="0" marB="0"/>
                </a:tc>
                <a:extLst>
                  <a:ext uri="{0D108BD9-81ED-4DB2-BD59-A6C34878D82A}">
                    <a16:rowId xmlns:a16="http://schemas.microsoft.com/office/drawing/2014/main" val="242821222"/>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10</a:t>
                      </a:r>
                      <a:r>
                        <a:rPr lang="en-US" sz="1600" b="0" dirty="0">
                          <a:effectLst/>
                          <a:latin typeface="Calibri" panose="020F0502020204030204" pitchFamily="34" charset="0"/>
                          <a:ea typeface="Calibri" panose="020F0502020204030204" pitchFamily="34" charset="0"/>
                          <a:cs typeface="Calibri" panose="020F0502020204030204" pitchFamily="34" charset="0"/>
                        </a:rPr>
                        <a:t>	Massive Communication</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2</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5 + 1 (KPIs) </a:t>
                      </a:r>
                    </a:p>
                  </a:txBody>
                  <a:tcPr marL="68580" marR="68580" marT="0" marB="0"/>
                </a:tc>
                <a:extLst>
                  <a:ext uri="{0D108BD9-81ED-4DB2-BD59-A6C34878D82A}">
                    <a16:rowId xmlns:a16="http://schemas.microsoft.com/office/drawing/2014/main" val="4035726727"/>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11</a:t>
                      </a:r>
                      <a:r>
                        <a:rPr lang="en-US" sz="1600" b="0" dirty="0">
                          <a:effectLst/>
                          <a:latin typeface="Calibri" panose="020F0502020204030204" pitchFamily="34" charset="0"/>
                          <a:ea typeface="Calibri" panose="020F0502020204030204" pitchFamily="34" charset="0"/>
                          <a:cs typeface="Calibri" panose="020F0502020204030204" pitchFamily="34" charset="0"/>
                        </a:rPr>
                        <a:t>	Further Use Cases on Industry and Verticals</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30</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39 + 20 (KPIs)</a:t>
                      </a:r>
                    </a:p>
                  </a:txBody>
                  <a:tcPr marL="68580" marR="68580" marT="0" marB="0"/>
                </a:tc>
                <a:extLst>
                  <a:ext uri="{0D108BD9-81ED-4DB2-BD59-A6C34878D82A}">
                    <a16:rowId xmlns:a16="http://schemas.microsoft.com/office/drawing/2014/main" val="1691301563"/>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12</a:t>
                      </a:r>
                      <a:r>
                        <a:rPr lang="en-US" sz="1600" b="0" dirty="0">
                          <a:effectLst/>
                          <a:latin typeface="Calibri" panose="020F0502020204030204" pitchFamily="34" charset="0"/>
                          <a:ea typeface="Calibri" panose="020F0502020204030204" pitchFamily="34" charset="0"/>
                          <a:cs typeface="Calibri" panose="020F0502020204030204" pitchFamily="34" charset="0"/>
                        </a:rPr>
                        <a:t>	Other Use Cases</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4</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9</a:t>
                      </a:r>
                    </a:p>
                  </a:txBody>
                  <a:tcPr marL="68580" marR="68580" marT="0" marB="0"/>
                </a:tc>
                <a:extLst>
                  <a:ext uri="{0D108BD9-81ED-4DB2-BD59-A6C34878D82A}">
                    <a16:rowId xmlns:a16="http://schemas.microsoft.com/office/drawing/2014/main" val="4034863889"/>
                  </a:ext>
                </a:extLst>
              </a:tr>
              <a:tr h="158090">
                <a:tc>
                  <a:txBody>
                    <a:bodyPr/>
                    <a:lstStyle/>
                    <a:p>
                      <a:pPr algn="l">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13</a:t>
                      </a:r>
                      <a:r>
                        <a:rPr lang="en-US" sz="1600" b="0" dirty="0">
                          <a:effectLst/>
                          <a:latin typeface="Calibri" panose="020F0502020204030204" pitchFamily="34" charset="0"/>
                          <a:ea typeface="Calibri" panose="020F0502020204030204" pitchFamily="34" charset="0"/>
                          <a:cs typeface="Calibri" panose="020F0502020204030204" pitchFamily="34" charset="0"/>
                        </a:rPr>
                        <a:t>	Other Considerations</a:t>
                      </a:r>
                    </a:p>
                  </a:txBody>
                  <a:tcPr marL="68580" marR="68580" marT="0" marB="0"/>
                </a:tc>
                <a:tc>
                  <a:txBody>
                    <a:bodyPr/>
                    <a:lstStyle/>
                    <a:p>
                      <a:pPr algn="l">
                        <a:spcAft>
                          <a:spcPts val="0"/>
                        </a:spcAft>
                      </a:pPr>
                      <a:r>
                        <a:rPr lang="en-US" sz="1600" b="0">
                          <a:effectLst/>
                          <a:latin typeface="Calibri" panose="020F0502020204030204" pitchFamily="34" charset="0"/>
                          <a:ea typeface="Calibri" panose="020F0502020204030204" pitchFamily="34" charset="0"/>
                          <a:cs typeface="Calibri" panose="020F0502020204030204" pitchFamily="34" charset="0"/>
                        </a:rPr>
                        <a:t>1</a:t>
                      </a:r>
                    </a:p>
                  </a:txBody>
                  <a:tcPr marL="68580" marR="68580" marT="0" marB="0"/>
                </a:tc>
                <a:tc>
                  <a:txBody>
                    <a:bodyPr/>
                    <a:lstStyle/>
                    <a:p>
                      <a:pPr algn="l">
                        <a:spcAft>
                          <a:spcPts val="0"/>
                        </a:spcAft>
                      </a:pPr>
                      <a:r>
                        <a:rPr lang="en-US" sz="1600" b="0" dirty="0">
                          <a:effectLst/>
                          <a:latin typeface="Calibri" panose="020F0502020204030204" pitchFamily="34" charset="0"/>
                          <a:ea typeface="Calibri" panose="020F0502020204030204" pitchFamily="34" charset="0"/>
                          <a:cs typeface="Calibri" panose="020F0502020204030204" pitchFamily="34" charset="0"/>
                        </a:rPr>
                        <a:t>2</a:t>
                      </a:r>
                    </a:p>
                  </a:txBody>
                  <a:tcPr marL="68580" marR="68580" marT="0" marB="0"/>
                </a:tc>
                <a:extLst>
                  <a:ext uri="{0D108BD9-81ED-4DB2-BD59-A6C34878D82A}">
                    <a16:rowId xmlns:a16="http://schemas.microsoft.com/office/drawing/2014/main" val="1706627831"/>
                  </a:ext>
                </a:extLst>
              </a:tr>
              <a:tr h="162963">
                <a:tc gridSpan="3">
                  <a:txBody>
                    <a:bodyPr/>
                    <a:lstStyle/>
                    <a:p>
                      <a:pPr marL="540385" indent="-540385" algn="l">
                        <a:spcAft>
                          <a:spcPts val="0"/>
                        </a:spcAft>
                      </a:pPr>
                      <a:endParaRPr lang="en-US" sz="1600" b="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821333788"/>
                  </a:ext>
                </a:extLst>
              </a:tr>
            </a:tbl>
          </a:graphicData>
        </a:graphic>
      </p:graphicFrame>
    </p:spTree>
    <p:extLst>
      <p:ext uri="{BB962C8B-B14F-4D97-AF65-F5344CB8AC3E}">
        <p14:creationId xmlns:p14="http://schemas.microsoft.com/office/powerpoint/2010/main" val="3089392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5765D-A210-4257-31BB-046314045943}"/>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F81A2AE5-DDDF-4FAF-A22D-C48581B04C2F}"/>
              </a:ext>
            </a:extLst>
          </p:cNvPr>
          <p:cNvPicPr>
            <a:picLocks noChangeAspect="1"/>
          </p:cNvPicPr>
          <p:nvPr/>
        </p:nvPicPr>
        <p:blipFill>
          <a:blip r:embed="rId2"/>
          <a:stretch>
            <a:fillRect/>
          </a:stretch>
        </p:blipFill>
        <p:spPr>
          <a:xfrm>
            <a:off x="230522" y="706931"/>
            <a:ext cx="11587522" cy="5809130"/>
          </a:xfrm>
          <a:prstGeom prst="rect">
            <a:avLst/>
          </a:prstGeom>
        </p:spPr>
      </p:pic>
      <p:sp>
        <p:nvSpPr>
          <p:cNvPr id="5" name="Title 2">
            <a:extLst>
              <a:ext uri="{FF2B5EF4-FFF2-40B4-BE49-F238E27FC236}">
                <a16:creationId xmlns:a16="http://schemas.microsoft.com/office/drawing/2014/main" id="{51249551-79A7-41A8-B8BC-0F410FA41430}"/>
              </a:ext>
            </a:extLst>
          </p:cNvPr>
          <p:cNvSpPr txBox="1">
            <a:spLocks/>
          </p:cNvSpPr>
          <p:nvPr/>
        </p:nvSpPr>
        <p:spPr>
          <a:xfrm>
            <a:off x="180711" y="152349"/>
            <a:ext cx="11187112" cy="310213"/>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400" b="1" dirty="0">
                <a:solidFill>
                  <a:schemeClr val="bg1">
                    <a:lumMod val="25000"/>
                  </a:schemeClr>
                </a:solidFill>
                <a:latin typeface="Arial" panose="020B0604020202020204" pitchFamily="34" charset="0"/>
                <a:cs typeface="Arial" panose="020B0604020202020204" pitchFamily="34" charset="0"/>
              </a:rPr>
              <a:t>Ongoing Consolidation (TR 22.870 v1.1.0.) requires significant work…</a:t>
            </a:r>
          </a:p>
        </p:txBody>
      </p:sp>
    </p:spTree>
    <p:extLst>
      <p:ext uri="{BB962C8B-B14F-4D97-AF65-F5344CB8AC3E}">
        <p14:creationId xmlns:p14="http://schemas.microsoft.com/office/powerpoint/2010/main" val="422482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5765D-A210-4257-31BB-046314045943}"/>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4EF227CC-9457-491D-812F-F010329E6A48}"/>
              </a:ext>
            </a:extLst>
          </p:cNvPr>
          <p:cNvSpPr txBox="1"/>
          <p:nvPr/>
        </p:nvSpPr>
        <p:spPr>
          <a:xfrm flipH="1">
            <a:off x="256767" y="6103273"/>
            <a:ext cx="11678465" cy="430887"/>
          </a:xfrm>
          <a:prstGeom prst="rect">
            <a:avLst/>
          </a:prstGeom>
          <a:solidFill>
            <a:schemeClr val="accent4">
              <a:lumMod val="20000"/>
              <a:lumOff val="80000"/>
            </a:schemeClr>
          </a:solidFill>
          <a:ln>
            <a:solidFill>
              <a:schemeClr val="accent4">
                <a:lumMod val="20000"/>
                <a:lumOff val="80000"/>
              </a:schemeClr>
            </a:solidFill>
          </a:ln>
        </p:spPr>
        <p:txBody>
          <a:bodyPr wrap="square" lIns="0" tIns="0" rIns="0" bIns="0" rtlCol="0">
            <a:spAutoFit/>
          </a:bodyPr>
          <a:lstStyle/>
          <a:p>
            <a:pPr marL="79375">
              <a:spcBef>
                <a:spcPts val="600"/>
              </a:spcBef>
            </a:pPr>
            <a:r>
              <a:rPr lang="en-US" altLang="zh-CN" sz="1400" b="1" dirty="0">
                <a:solidFill>
                  <a:schemeClr val="bg1">
                    <a:lumMod val="25000"/>
                  </a:schemeClr>
                </a:solidFill>
                <a:latin typeface="Arial" panose="020B0604020202020204" pitchFamily="34" charset="0"/>
                <a:cs typeface="Arial" panose="020B0604020202020204" pitchFamily="34" charset="0"/>
              </a:rPr>
              <a:t>A good start is half success, the aim is to reach consensus on a good-quality WID comprehensively addressing all key aspects, and ensure no significant parts are overlooked.</a:t>
            </a:r>
            <a:r>
              <a:rPr lang="en-US" altLang="zh-CN" sz="1400" dirty="0">
                <a:solidFill>
                  <a:schemeClr val="bg1">
                    <a:lumMod val="25000"/>
                  </a:schemeClr>
                </a:solidFill>
                <a:latin typeface="Arial" panose="020B0604020202020204" pitchFamily="34" charset="0"/>
                <a:cs typeface="Arial" panose="020B0604020202020204" pitchFamily="34" charset="0"/>
              </a:rPr>
              <a:t>  </a:t>
            </a:r>
          </a:p>
        </p:txBody>
      </p:sp>
      <p:sp>
        <p:nvSpPr>
          <p:cNvPr id="4" name="TextBox 3">
            <a:extLst>
              <a:ext uri="{FF2B5EF4-FFF2-40B4-BE49-F238E27FC236}">
                <a16:creationId xmlns:a16="http://schemas.microsoft.com/office/drawing/2014/main" id="{8FAE3578-7177-4127-ACD4-5B635E35C839}"/>
              </a:ext>
            </a:extLst>
          </p:cNvPr>
          <p:cNvSpPr txBox="1"/>
          <p:nvPr/>
        </p:nvSpPr>
        <p:spPr>
          <a:xfrm flipH="1">
            <a:off x="259534" y="511931"/>
            <a:ext cx="11678463" cy="3939540"/>
          </a:xfrm>
          <a:prstGeom prst="rect">
            <a:avLst/>
          </a:prstGeom>
          <a:solidFill>
            <a:schemeClr val="accent4">
              <a:lumMod val="20000"/>
              <a:lumOff val="80000"/>
            </a:schemeClr>
          </a:solidFill>
          <a:ln>
            <a:solidFill>
              <a:schemeClr val="accent4">
                <a:lumMod val="20000"/>
                <a:lumOff val="80000"/>
              </a:schemeClr>
            </a:solidFill>
          </a:ln>
        </p:spPr>
        <p:txBody>
          <a:bodyPr wrap="square" lIns="0" tIns="0" rIns="0" bIns="0" rtlCol="0">
            <a:spAutoFit/>
          </a:bodyPr>
          <a:lstStyle/>
          <a:p>
            <a:pPr marL="79375">
              <a:spcBef>
                <a:spcPts val="600"/>
              </a:spcBef>
            </a:pPr>
            <a:r>
              <a:rPr lang="en-US" altLang="zh-CN" sz="1400" b="1" dirty="0">
                <a:solidFill>
                  <a:schemeClr val="bg1">
                    <a:lumMod val="25000"/>
                  </a:schemeClr>
                </a:solidFill>
                <a:latin typeface="Arial" panose="020B0604020202020204" pitchFamily="34" charset="0"/>
                <a:cs typeface="Arial" panose="020B0604020202020204" pitchFamily="34" charset="0"/>
              </a:rPr>
              <a:t>Prerequisites:</a:t>
            </a:r>
            <a:r>
              <a:rPr lang="en-US" altLang="zh-CN" sz="1400" dirty="0">
                <a:solidFill>
                  <a:schemeClr val="bg1">
                    <a:lumMod val="25000"/>
                  </a:schemeClr>
                </a:solidFill>
                <a:latin typeface="Arial" panose="020B0604020202020204" pitchFamily="34" charset="0"/>
                <a:cs typeface="Arial" panose="020B0604020202020204" pitchFamily="34" charset="0"/>
              </a:rPr>
              <a:t> </a:t>
            </a:r>
          </a:p>
          <a:p>
            <a:pPr marL="365125" indent="-285750">
              <a:spcBef>
                <a:spcPts val="600"/>
              </a:spcBef>
              <a:buFont typeface="Arial" panose="020B0604020202020204" pitchFamily="34" charset="0"/>
              <a:buChar char="•"/>
            </a:pPr>
            <a:r>
              <a:rPr lang="en-US" altLang="zh-CN" sz="1400" dirty="0">
                <a:solidFill>
                  <a:schemeClr val="bg1">
                    <a:lumMod val="25000"/>
                  </a:schemeClr>
                </a:solidFill>
                <a:latin typeface="Arial" panose="020B0604020202020204" pitchFamily="34" charset="0"/>
                <a:cs typeface="Arial" panose="020B0604020202020204" pitchFamily="34" charset="0"/>
              </a:rPr>
              <a:t>At SA1#113, the majority of the time assigned to 6G should be dedicated to ongoing consolidation work (</a:t>
            </a:r>
            <a:r>
              <a:rPr lang="en-US" altLang="zh-CN" sz="1400" dirty="0">
                <a:latin typeface="Arial" panose="020B0604020202020204" pitchFamily="34" charset="0"/>
                <a:cs typeface="Arial" panose="020B0604020202020204" pitchFamily="34" charset="0"/>
              </a:rPr>
              <a:t>FS_6G_REQ</a:t>
            </a:r>
            <a:r>
              <a:rPr lang="en-US" altLang="zh-CN" sz="1400" dirty="0">
                <a:solidFill>
                  <a:schemeClr val="bg1">
                    <a:lumMod val="25000"/>
                  </a:schemeClr>
                </a:solidFill>
                <a:latin typeface="Arial" panose="020B0604020202020204" pitchFamily="34" charset="0"/>
                <a:cs typeface="Arial" panose="020B0604020202020204" pitchFamily="34" charset="0"/>
              </a:rPr>
              <a:t>, TR 22.870); </a:t>
            </a:r>
          </a:p>
          <a:p>
            <a:pPr marL="365125" indent="-285750">
              <a:spcBef>
                <a:spcPts val="600"/>
              </a:spcBef>
              <a:buFont typeface="Arial" panose="020B0604020202020204" pitchFamily="34" charset="0"/>
              <a:buChar char="•"/>
            </a:pPr>
            <a:r>
              <a:rPr lang="en-US" altLang="zh-CN" sz="1400" dirty="0">
                <a:solidFill>
                  <a:schemeClr val="bg1">
                    <a:lumMod val="25000"/>
                  </a:schemeClr>
                </a:solidFill>
                <a:latin typeface="Arial" panose="020B0604020202020204" pitchFamily="34" charset="0"/>
                <a:cs typeface="Arial" panose="020B0604020202020204" pitchFamily="34" charset="0"/>
              </a:rPr>
              <a:t>The consolidation work should sufficiently capture 6G new services/features/requirements as agreed in the potential requirements, which are well included in </a:t>
            </a:r>
            <a:r>
              <a:rPr lang="en-US" sz="1400" b="1" u="sng" dirty="0">
                <a:solidFill>
                  <a:srgbClr val="0000FF"/>
                </a:solidFill>
                <a:latin typeface="Arial" panose="020B0604020202020204" pitchFamily="34" charset="0"/>
                <a:cs typeface="Arial" panose="020B0604020202020204" pitchFamily="34" charset="0"/>
              </a:rPr>
              <a:t>S1-254490</a:t>
            </a:r>
            <a:r>
              <a:rPr lang="en-US" altLang="zh-CN" sz="1400" dirty="0">
                <a:solidFill>
                  <a:schemeClr val="bg1">
                    <a:lumMod val="25000"/>
                  </a:schemeClr>
                </a:solidFill>
                <a:latin typeface="Arial" panose="020B0604020202020204" pitchFamily="34" charset="0"/>
                <a:cs typeface="Arial" panose="020B0604020202020204" pitchFamily="34" charset="0"/>
              </a:rPr>
              <a:t>;</a:t>
            </a:r>
          </a:p>
          <a:p>
            <a:pPr marL="365125" indent="-285750">
              <a:spcBef>
                <a:spcPts val="600"/>
              </a:spcBef>
              <a:buFont typeface="Arial" panose="020B0604020202020204" pitchFamily="34" charset="0"/>
              <a:buChar char="•"/>
            </a:pPr>
            <a:r>
              <a:rPr lang="en-US" altLang="zh-CN" sz="1400" dirty="0">
                <a:solidFill>
                  <a:schemeClr val="bg1">
                    <a:lumMod val="25000"/>
                  </a:schemeClr>
                </a:solidFill>
                <a:latin typeface="Arial" panose="020B0604020202020204" pitchFamily="34" charset="0"/>
                <a:cs typeface="Arial" panose="020B0604020202020204" pitchFamily="34" charset="0"/>
              </a:rPr>
              <a:t>Ongoing consolidation should continue to use rapporteurs’ </a:t>
            </a:r>
            <a:r>
              <a:rPr lang="en-US" altLang="zh-CN" sz="1400" dirty="0" err="1">
                <a:solidFill>
                  <a:schemeClr val="bg1">
                    <a:lumMod val="25000"/>
                  </a:schemeClr>
                </a:solidFill>
                <a:latin typeface="Arial" panose="020B0604020202020204" pitchFamily="34" charset="0"/>
                <a:cs typeface="Arial" panose="020B0604020202020204" pitchFamily="34" charset="0"/>
              </a:rPr>
              <a:t>pCRs</a:t>
            </a:r>
            <a:r>
              <a:rPr lang="en-US" altLang="zh-CN" sz="1400" dirty="0">
                <a:solidFill>
                  <a:schemeClr val="bg1">
                    <a:lumMod val="25000"/>
                  </a:schemeClr>
                </a:solidFill>
                <a:latin typeface="Arial" panose="020B0604020202020204" pitchFamily="34" charset="0"/>
                <a:cs typeface="Arial" panose="020B0604020202020204" pitchFamily="34" charset="0"/>
              </a:rPr>
              <a:t> </a:t>
            </a:r>
            <a:r>
              <a:rPr lang="en-US" altLang="zh-CN" sz="1400">
                <a:solidFill>
                  <a:schemeClr val="bg1">
                    <a:lumMod val="25000"/>
                  </a:schemeClr>
                </a:solidFill>
                <a:latin typeface="Arial" panose="020B0604020202020204" pitchFamily="34" charset="0"/>
                <a:cs typeface="Arial" panose="020B0604020202020204" pitchFamily="34" charset="0"/>
              </a:rPr>
              <a:t>as baseline, incl.:</a:t>
            </a: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822325" lvl="1"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79375">
              <a:spcBef>
                <a:spcPts val="600"/>
              </a:spcBef>
            </a:pP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endParaRPr lang="en-US" altLang="zh-CN" sz="1400" dirty="0">
              <a:solidFill>
                <a:schemeClr val="bg1">
                  <a:lumMod val="2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BBA5662-FB31-49A3-AA31-487BF820EB0A}"/>
              </a:ext>
            </a:extLst>
          </p:cNvPr>
          <p:cNvSpPr txBox="1"/>
          <p:nvPr/>
        </p:nvSpPr>
        <p:spPr>
          <a:xfrm flipH="1">
            <a:off x="256767" y="4623347"/>
            <a:ext cx="11678466" cy="1308050"/>
          </a:xfrm>
          <a:prstGeom prst="rect">
            <a:avLst/>
          </a:prstGeom>
          <a:solidFill>
            <a:schemeClr val="accent4">
              <a:lumMod val="20000"/>
              <a:lumOff val="80000"/>
            </a:schemeClr>
          </a:solidFill>
          <a:ln>
            <a:solidFill>
              <a:schemeClr val="accent4">
                <a:lumMod val="20000"/>
                <a:lumOff val="80000"/>
              </a:schemeClr>
            </a:solidFill>
          </a:ln>
        </p:spPr>
        <p:txBody>
          <a:bodyPr wrap="square" lIns="0" tIns="0" rIns="0" bIns="0" rtlCol="0">
            <a:spAutoFit/>
          </a:bodyPr>
          <a:lstStyle/>
          <a:p>
            <a:pPr marL="79375">
              <a:spcBef>
                <a:spcPts val="600"/>
              </a:spcBef>
            </a:pPr>
            <a:r>
              <a:rPr lang="en-US" altLang="zh-CN" sz="1400" b="1" dirty="0">
                <a:solidFill>
                  <a:schemeClr val="bg1">
                    <a:lumMod val="25000"/>
                  </a:schemeClr>
                </a:solidFill>
                <a:latin typeface="Arial" panose="020B0604020202020204" pitchFamily="34" charset="0"/>
                <a:cs typeface="Arial" panose="020B0604020202020204" pitchFamily="34" charset="0"/>
              </a:rPr>
              <a:t>New 6G WID is expected to: </a:t>
            </a:r>
            <a:endParaRPr lang="en-US" altLang="zh-CN" sz="1400" dirty="0">
              <a:solidFill>
                <a:schemeClr val="bg1">
                  <a:lumMod val="25000"/>
                </a:schemeClr>
              </a:solidFill>
              <a:latin typeface="Arial" panose="020B0604020202020204" pitchFamily="34" charset="0"/>
              <a:cs typeface="Arial" panose="020B0604020202020204" pitchFamily="34" charset="0"/>
            </a:endParaRPr>
          </a:p>
          <a:p>
            <a:pPr marL="365125" indent="-285750">
              <a:spcBef>
                <a:spcPts val="600"/>
              </a:spcBef>
              <a:buFont typeface="Arial" panose="020B0604020202020204" pitchFamily="34" charset="0"/>
              <a:buChar char="•"/>
            </a:pPr>
            <a:r>
              <a:rPr lang="en-US" altLang="zh-CN" sz="1400" dirty="0">
                <a:solidFill>
                  <a:schemeClr val="bg1">
                    <a:lumMod val="25000"/>
                  </a:schemeClr>
                </a:solidFill>
                <a:latin typeface="Arial" panose="020B0604020202020204" pitchFamily="34" charset="0"/>
                <a:cs typeface="Arial" panose="020B0604020202020204" pitchFamily="34" charset="0"/>
              </a:rPr>
              <a:t>accurately reflect the conclusions of the study (FS_6G_REQ) </a:t>
            </a:r>
          </a:p>
          <a:p>
            <a:pPr marL="365125" indent="-285750">
              <a:spcBef>
                <a:spcPts val="600"/>
              </a:spcBef>
              <a:buFont typeface="Arial" panose="020B0604020202020204" pitchFamily="34" charset="0"/>
              <a:buChar char="•"/>
            </a:pPr>
            <a:r>
              <a:rPr lang="en-US" sz="1400" dirty="0">
                <a:solidFill>
                  <a:schemeClr val="bg1">
                    <a:lumMod val="25000"/>
                  </a:schemeClr>
                </a:solidFill>
                <a:latin typeface="Arial" panose="020B0604020202020204" pitchFamily="34" charset="0"/>
                <a:cs typeface="Arial" panose="020B0604020202020204" pitchFamily="34" charset="0"/>
              </a:rPr>
              <a:t>Provide a clear justification for the WID by summarizing the current status and key outcomes of the consolidation </a:t>
            </a:r>
          </a:p>
          <a:p>
            <a:pPr marL="365125" indent="-285750">
              <a:spcBef>
                <a:spcPts val="600"/>
              </a:spcBef>
              <a:buFont typeface="Arial" panose="020B0604020202020204" pitchFamily="34" charset="0"/>
              <a:buChar char="•"/>
            </a:pPr>
            <a:r>
              <a:rPr lang="en-US" altLang="zh-CN" sz="1400" dirty="0">
                <a:solidFill>
                  <a:schemeClr val="bg1">
                    <a:lumMod val="25000"/>
                  </a:schemeClr>
                </a:solidFill>
                <a:latin typeface="Arial" panose="020B0604020202020204" pitchFamily="34" charset="0"/>
                <a:cs typeface="Arial" panose="020B0604020202020204" pitchFamily="34" charset="0"/>
              </a:rPr>
              <a:t>Elaborate Objectives that sufficiently reflect consolidation structures in the TR 22.870, namely the primary structure and outstanding secondary structures (the latter applies to big items such as: </a:t>
            </a:r>
            <a:r>
              <a:rPr lang="en-US" altLang="zh-CN" sz="1400" dirty="0" err="1">
                <a:solidFill>
                  <a:schemeClr val="bg1">
                    <a:lumMod val="25000"/>
                  </a:schemeClr>
                </a:solidFill>
                <a:latin typeface="Arial" panose="020B0604020202020204" pitchFamily="34" charset="0"/>
                <a:cs typeface="Arial" panose="020B0604020202020204" pitchFamily="34" charset="0"/>
              </a:rPr>
              <a:t>SysOp</a:t>
            </a:r>
            <a:r>
              <a:rPr lang="en-US" altLang="zh-CN" sz="1400" dirty="0">
                <a:solidFill>
                  <a:schemeClr val="bg1">
                    <a:lumMod val="25000"/>
                  </a:schemeClr>
                </a:solidFill>
                <a:latin typeface="Arial" panose="020B0604020202020204" pitchFamily="34" charset="0"/>
                <a:cs typeface="Arial" panose="020B0604020202020204" pitchFamily="34" charset="0"/>
              </a:rPr>
              <a:t>, AI, Industry and Verticals, etc.) </a:t>
            </a:r>
          </a:p>
        </p:txBody>
      </p:sp>
      <p:sp>
        <p:nvSpPr>
          <p:cNvPr id="10" name="Title 2">
            <a:extLst>
              <a:ext uri="{FF2B5EF4-FFF2-40B4-BE49-F238E27FC236}">
                <a16:creationId xmlns:a16="http://schemas.microsoft.com/office/drawing/2014/main" id="{5F1A4070-5131-44C7-9A40-178BC28490A3}"/>
              </a:ext>
            </a:extLst>
          </p:cNvPr>
          <p:cNvSpPr txBox="1">
            <a:spLocks/>
          </p:cNvSpPr>
          <p:nvPr/>
        </p:nvSpPr>
        <p:spPr>
          <a:xfrm>
            <a:off x="180711" y="152349"/>
            <a:ext cx="11187112" cy="310213"/>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400" b="1" dirty="0">
                <a:solidFill>
                  <a:schemeClr val="bg1">
                    <a:lumMod val="25000"/>
                  </a:schemeClr>
                </a:solidFill>
                <a:latin typeface="Arial" panose="020B0604020202020204" pitchFamily="34" charset="0"/>
                <a:cs typeface="Arial" panose="020B0604020202020204" pitchFamily="34" charset="0"/>
              </a:rPr>
              <a:t>On 6G new WID …</a:t>
            </a:r>
          </a:p>
        </p:txBody>
      </p:sp>
      <p:graphicFrame>
        <p:nvGraphicFramePr>
          <p:cNvPr id="2" name="Table 1">
            <a:extLst>
              <a:ext uri="{FF2B5EF4-FFF2-40B4-BE49-F238E27FC236}">
                <a16:creationId xmlns:a16="http://schemas.microsoft.com/office/drawing/2014/main" id="{0D82676B-5EDD-426F-8567-1462B18BAF11}"/>
              </a:ext>
            </a:extLst>
          </p:cNvPr>
          <p:cNvGraphicFramePr>
            <a:graphicFrameLocks noGrp="1"/>
          </p:cNvGraphicFramePr>
          <p:nvPr>
            <p:extLst>
              <p:ext uri="{D42A27DB-BD31-4B8C-83A1-F6EECF244321}">
                <p14:modId xmlns:p14="http://schemas.microsoft.com/office/powerpoint/2010/main" val="3564781657"/>
              </p:ext>
            </p:extLst>
          </p:nvPr>
        </p:nvGraphicFramePr>
        <p:xfrm>
          <a:off x="544900" y="1883408"/>
          <a:ext cx="11234724" cy="2432052"/>
        </p:xfrm>
        <a:graphic>
          <a:graphicData uri="http://schemas.openxmlformats.org/drawingml/2006/table">
            <a:tbl>
              <a:tblPr firstRow="1" firstCol="1" lastRow="1" lastCol="1" bandRow="1" bandCol="1">
                <a:tableStyleId>{5C22544A-7EE6-4342-B048-85BDC9FD1C3A}</a:tableStyleId>
              </a:tblPr>
              <a:tblGrid>
                <a:gridCol w="2465589">
                  <a:extLst>
                    <a:ext uri="{9D8B030D-6E8A-4147-A177-3AD203B41FA5}">
                      <a16:colId xmlns:a16="http://schemas.microsoft.com/office/drawing/2014/main" val="2452693190"/>
                    </a:ext>
                  </a:extLst>
                </a:gridCol>
                <a:gridCol w="2317175">
                  <a:extLst>
                    <a:ext uri="{9D8B030D-6E8A-4147-A177-3AD203B41FA5}">
                      <a16:colId xmlns:a16="http://schemas.microsoft.com/office/drawing/2014/main" val="4188478846"/>
                    </a:ext>
                  </a:extLst>
                </a:gridCol>
                <a:gridCol w="2268605">
                  <a:extLst>
                    <a:ext uri="{9D8B030D-6E8A-4147-A177-3AD203B41FA5}">
                      <a16:colId xmlns:a16="http://schemas.microsoft.com/office/drawing/2014/main" val="2217136851"/>
                    </a:ext>
                  </a:extLst>
                </a:gridCol>
                <a:gridCol w="2210230">
                  <a:extLst>
                    <a:ext uri="{9D8B030D-6E8A-4147-A177-3AD203B41FA5}">
                      <a16:colId xmlns:a16="http://schemas.microsoft.com/office/drawing/2014/main" val="364372127"/>
                    </a:ext>
                  </a:extLst>
                </a:gridCol>
                <a:gridCol w="1973125">
                  <a:extLst>
                    <a:ext uri="{9D8B030D-6E8A-4147-A177-3AD203B41FA5}">
                      <a16:colId xmlns:a16="http://schemas.microsoft.com/office/drawing/2014/main" val="681021808"/>
                    </a:ext>
                  </a:extLst>
                </a:gridCol>
              </a:tblGrid>
              <a:tr h="41232">
                <a:tc>
                  <a:txBody>
                    <a:bodyPr/>
                    <a:lstStyle/>
                    <a:p>
                      <a:pPr marL="0" marR="0">
                        <a:lnSpc>
                          <a:spcPct val="115000"/>
                        </a:lnSpc>
                        <a:spcBef>
                          <a:spcPts val="0"/>
                        </a:spcBef>
                        <a:spcAft>
                          <a:spcPts val="0"/>
                        </a:spcAft>
                      </a:pPr>
                      <a:r>
                        <a:rPr lang="en-GB" sz="1000" b="0" kern="1200" dirty="0">
                          <a:solidFill>
                            <a:schemeClr val="tx1"/>
                          </a:solidFill>
                          <a:effectLst/>
                          <a:latin typeface="Arial" panose="020B0604020202020204" pitchFamily="34" charset="0"/>
                          <a:ea typeface="+mn-ea"/>
                          <a:cs typeface="Arial" panose="020B0604020202020204" pitchFamily="34" charset="0"/>
                        </a:rPr>
                        <a:t>CPR Table 14.1.1-1 legacy support  </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14.1.5-1 (Data Collection &amp; Consumption)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14.1.8-1 General AI requirements for 6G system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CPR Table 14.1.11-1 (Satellite-based communication)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Arial" panose="020B0604020202020204" pitchFamily="34" charset="0"/>
                          <a:ea typeface="+mn-ea"/>
                          <a:cs typeface="Arial" panose="020B0604020202020204" pitchFamily="34" charset="0"/>
                        </a:rPr>
                        <a:t>AI KPIs (</a:t>
                      </a:r>
                      <a:r>
                        <a:rPr lang="en-GB" sz="1000" b="0" kern="1200" dirty="0" err="1">
                          <a:solidFill>
                            <a:schemeClr val="tx1"/>
                          </a:solidFill>
                          <a:effectLst/>
                          <a:latin typeface="Arial" panose="020B0604020202020204" pitchFamily="34" charset="0"/>
                          <a:ea typeface="+mn-ea"/>
                          <a:cs typeface="Arial" panose="020B0604020202020204" pitchFamily="34" charset="0"/>
                        </a:rPr>
                        <a:t>bursty</a:t>
                      </a:r>
                      <a:r>
                        <a:rPr lang="en-GB" sz="1000" b="0" kern="1200" dirty="0">
                          <a:solidFill>
                            <a:schemeClr val="tx1"/>
                          </a:solidFill>
                          <a:effectLst/>
                          <a:latin typeface="Arial" panose="020B0604020202020204" pitchFamily="34" charset="0"/>
                          <a:ea typeface="+mn-ea"/>
                          <a:cs typeface="Arial" panose="020B0604020202020204" pitchFamily="34" charset="0"/>
                        </a:rPr>
                        <a:t> traffic KPIs, low-latency inference KPIs)</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0050354"/>
                  </a:ext>
                </a:extLst>
              </a:tr>
              <a:tr h="105875">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CPR Table 14.1.1-2 (Enhancements to legacy services and capabilities)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PCR Table 14.1.6-1 (Charging)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GB" sz="1000" b="0" kern="1200" dirty="0">
                          <a:solidFill>
                            <a:schemeClr val="tx1"/>
                          </a:solidFill>
                          <a:effectLst/>
                          <a:latin typeface="Arial" panose="020B0604020202020204" pitchFamily="34" charset="0"/>
                          <a:ea typeface="+mn-ea"/>
                          <a:cs typeface="Arial" panose="020B0604020202020204" pitchFamily="34" charset="0"/>
                        </a:rPr>
                        <a:t>CPR Table 14.1.8-2 Network AI agent</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CPR Table 14.1.11-2 (Satellite-based positioning)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sz="1000" b="0" kern="1200" dirty="0">
                          <a:solidFill>
                            <a:schemeClr val="tx1"/>
                          </a:solidFill>
                          <a:effectLst/>
                          <a:latin typeface="Arial" panose="020B0604020202020204" pitchFamily="34" charset="0"/>
                          <a:ea typeface="+mn-ea"/>
                          <a:cs typeface="Arial" panose="020B0604020202020204" pitchFamily="34" charset="0"/>
                        </a:rPr>
                        <a:t>ISAC KPIs</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1338373"/>
                  </a:ext>
                </a:extLst>
              </a:tr>
              <a:tr h="71653">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fr-FR" sz="1000" b="0" kern="1200" dirty="0">
                          <a:solidFill>
                            <a:schemeClr val="tx1"/>
                          </a:solidFill>
                          <a:effectLst/>
                          <a:latin typeface="Arial" panose="020B0604020202020204" pitchFamily="34" charset="0"/>
                          <a:ea typeface="+mn-ea"/>
                          <a:cs typeface="Arial" panose="020B0604020202020204" pitchFamily="34" charset="0"/>
                        </a:rPr>
                        <a:t>CPR Table 14.1.1-3 (</a:t>
                      </a:r>
                      <a:r>
                        <a:rPr lang="fr-FR" sz="1000" b="0" kern="1200" dirty="0" err="1">
                          <a:solidFill>
                            <a:schemeClr val="tx1"/>
                          </a:solidFill>
                          <a:effectLst/>
                          <a:latin typeface="Arial" panose="020B0604020202020204" pitchFamily="34" charset="0"/>
                          <a:ea typeface="+mn-ea"/>
                          <a:cs typeface="Arial" panose="020B0604020202020204" pitchFamily="34" charset="0"/>
                        </a:rPr>
                        <a:t>Device</a:t>
                      </a:r>
                      <a:r>
                        <a:rPr lang="fr-FR" sz="1000" b="0" kern="1200" dirty="0">
                          <a:solidFill>
                            <a:schemeClr val="tx1"/>
                          </a:solidFill>
                          <a:effectLst/>
                          <a:latin typeface="Arial" panose="020B0604020202020204" pitchFamily="34" charset="0"/>
                          <a:ea typeface="+mn-ea"/>
                          <a:cs typeface="Arial" panose="020B0604020202020204" pitchFamily="34" charset="0"/>
                        </a:rPr>
                        <a:t> Support)</a:t>
                      </a:r>
                      <a:endParaRPr lang="en-US" sz="1000" b="0" kern="1200" dirty="0">
                        <a:solidFill>
                          <a:schemeClr val="tx1"/>
                        </a:solidFill>
                        <a:effectLst/>
                        <a:latin typeface="Arial" panose="020B0604020202020204" pitchFamily="34" charset="0"/>
                        <a:ea typeface="+mn-ea"/>
                        <a:cs typeface="Arial" panose="020B0604020202020204" pitchFamily="34" charset="0"/>
                      </a:endParaRPr>
                    </a:p>
                    <a:p>
                      <a:pPr marL="0" marR="0">
                        <a:lnSpc>
                          <a:spcPct val="115000"/>
                        </a:lnSpc>
                        <a:spcBef>
                          <a:spcPts val="0"/>
                        </a:spcBef>
                        <a:spcAft>
                          <a:spcPts val="0"/>
                        </a:spcAft>
                      </a:pP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14.1.4-1 (Energy-related Aspects)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CPR Table 14.1.8-3 3rd party AI Agent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CPR Table 14.1.11-3 (Other Aspects) -- Ubiquitous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sz="1000" b="0" kern="1200" dirty="0">
                          <a:solidFill>
                            <a:schemeClr val="tx1"/>
                          </a:solidFill>
                          <a:effectLst/>
                          <a:latin typeface="Arial" panose="020B0604020202020204" pitchFamily="34" charset="0"/>
                          <a:ea typeface="+mn-ea"/>
                          <a:cs typeface="Arial" panose="020B0604020202020204" pitchFamily="34" charset="0"/>
                        </a:rPr>
                        <a:t>Immersive com. KPIs</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6890784"/>
                  </a:ext>
                </a:extLst>
              </a:tr>
              <a:tr h="202023">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Table 14.1.1-4: Non-AI or Immersive related IMS enhancements</a:t>
                      </a:r>
                    </a:p>
                    <a:p>
                      <a:pPr marL="0" marR="0">
                        <a:lnSpc>
                          <a:spcPct val="115000"/>
                        </a:lnSpc>
                        <a:spcBef>
                          <a:spcPts val="0"/>
                        </a:spcBef>
                        <a:spcAft>
                          <a:spcPts val="0"/>
                        </a:spcAft>
                      </a:pP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14.1.7-1 (NDT)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b="0" kern="1200" dirty="0">
                          <a:solidFill>
                            <a:schemeClr val="tx1"/>
                          </a:solidFill>
                          <a:effectLst/>
                          <a:latin typeface="Arial" panose="020B0604020202020204" pitchFamily="34" charset="0"/>
                          <a:ea typeface="+mn-ea"/>
                          <a:cs typeface="Arial" panose="020B0604020202020204" pitchFamily="34" charset="0"/>
                        </a:rPr>
                        <a:t>CPR Table 14.1.8-4 IMS based AI services AI related IMS services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effectLst/>
                          <a:latin typeface="Arial" panose="020B0604020202020204" pitchFamily="34" charset="0"/>
                          <a:ea typeface="+mn-ea"/>
                          <a:cs typeface="Arial" panose="020B0604020202020204" pitchFamily="34" charset="0"/>
                        </a:rPr>
                        <a:t>CPR Table 14.1.12-1 (Immersive communication)</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Arial" panose="020B0604020202020204" pitchFamily="34" charset="0"/>
                          <a:ea typeface="+mn-ea"/>
                          <a:cs typeface="Arial" panose="020B0604020202020204" pitchFamily="34" charset="0"/>
                        </a:rPr>
                        <a:t>Ubiquitous con. KPIs</a:t>
                      </a:r>
                      <a:r>
                        <a:rPr lang="en-US" sz="1000" b="0" kern="1200" dirty="0">
                          <a:solidFill>
                            <a:schemeClr val="tx1"/>
                          </a:solidFill>
                          <a:effectLst/>
                          <a:latin typeface="Arial" panose="020B0604020202020204" pitchFamily="34" charset="0"/>
                          <a:ea typeface="+mn-ea"/>
                          <a:cs typeface="Arial" panose="020B0604020202020204" pitchFamily="34" charset="0"/>
                        </a:rPr>
                        <a:t> (positioning, communication)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6406130"/>
                  </a:ext>
                </a:extLst>
              </a:tr>
              <a:tr h="2956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14.1.2-1 (Security &amp; Privacy)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14.1.7-2 (OAM)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14.1.8-5 AI model training and inferencing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b="0" kern="1200" dirty="0">
                          <a:solidFill>
                            <a:schemeClr val="tx1"/>
                          </a:solidFill>
                          <a:effectLst/>
                          <a:latin typeface="Arial" panose="020B0604020202020204" pitchFamily="34" charset="0"/>
                          <a:ea typeface="+mn-ea"/>
                          <a:cs typeface="Arial" panose="020B0604020202020204" pitchFamily="34" charset="0"/>
                        </a:rPr>
                        <a:t>CPR Table 14.1.12-2 (Immersive communication related to IMS)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altLang="zh-CN" sz="1000" b="0" kern="1200" dirty="0">
                          <a:solidFill>
                            <a:schemeClr val="tx1"/>
                          </a:solidFill>
                          <a:effectLst/>
                          <a:latin typeface="Arial" panose="020B0604020202020204" pitchFamily="34" charset="0"/>
                          <a:ea typeface="+mn-ea"/>
                          <a:cs typeface="Arial" panose="020B0604020202020204" pitchFamily="34" charset="0"/>
                        </a:rPr>
                        <a:t>Massive com.</a:t>
                      </a:r>
                      <a:r>
                        <a:rPr lang="en-GB" sz="1000" b="0" kern="1200" dirty="0">
                          <a:solidFill>
                            <a:schemeClr val="tx1"/>
                          </a:solidFill>
                          <a:effectLst/>
                          <a:latin typeface="Arial" panose="020B0604020202020204" pitchFamily="34" charset="0"/>
                          <a:ea typeface="+mn-ea"/>
                          <a:cs typeface="Arial" panose="020B0604020202020204" pitchFamily="34" charset="0"/>
                        </a:rPr>
                        <a:t> KPIs</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4805629"/>
                  </a:ext>
                </a:extLst>
              </a:tr>
              <a:tr h="105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14.1.2-2 (Lawful Interception)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effectLst/>
                          <a:latin typeface="Arial" panose="020B0604020202020204" pitchFamily="34" charset="0"/>
                          <a:ea typeface="+mn-ea"/>
                          <a:cs typeface="Arial" panose="020B0604020202020204" pitchFamily="34" charset="0"/>
                        </a:rPr>
                        <a:t>CPR Table 14.1.10-1 (ISAC)</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14.1.8-6 AI traffic characteristics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b="0" kern="1200" dirty="0">
                          <a:solidFill>
                            <a:schemeClr val="tx1"/>
                          </a:solidFill>
                          <a:effectLst/>
                          <a:latin typeface="Arial" panose="020B0604020202020204" pitchFamily="34" charset="0"/>
                          <a:ea typeface="+mn-ea"/>
                          <a:cs typeface="Arial" panose="020B0604020202020204" pitchFamily="34" charset="0"/>
                        </a:rPr>
                        <a:t>CPR Table 14.1.12-3 (Immersive Other)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000" b="0" kern="1200" dirty="0">
                          <a:solidFill>
                            <a:schemeClr val="tx1"/>
                          </a:solidFill>
                          <a:effectLst/>
                          <a:latin typeface="Arial" panose="020B0604020202020204" pitchFamily="34" charset="0"/>
                          <a:ea typeface="+mn-ea"/>
                          <a:cs typeface="Arial" panose="020B0604020202020204" pitchFamily="34" charset="0"/>
                        </a:rPr>
                        <a:t>Industry and Verticals KPIs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09030517"/>
                  </a:ext>
                </a:extLst>
              </a:tr>
              <a:tr h="14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14.1.3-1 (Resilience)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kern="1200" dirty="0">
                          <a:solidFill>
                            <a:schemeClr val="tx1"/>
                          </a:solidFill>
                          <a:effectLst/>
                          <a:latin typeface="Arial" panose="020B0604020202020204" pitchFamily="34" charset="0"/>
                          <a:ea typeface="+mn-ea"/>
                          <a:cs typeface="Arial" panose="020B0604020202020204" pitchFamily="34" charset="0"/>
                        </a:rPr>
                        <a:t>CPR Table 14.1.13-1 Massive Communication</a:t>
                      </a:r>
                      <a:endParaRPr lang="en-US"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14.1.8-7 Other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Arial" panose="020B0604020202020204" pitchFamily="34" charset="0"/>
                          <a:ea typeface="+mn-ea"/>
                          <a:cs typeface="Arial" panose="020B0604020202020204" pitchFamily="34" charset="0"/>
                        </a:rPr>
                        <a:t>CPR Table 14.1.14 vertical and industry (incl. 5 sub-tables)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636201"/>
                  </a:ext>
                </a:extLst>
              </a:tr>
            </a:tbl>
          </a:graphicData>
        </a:graphic>
      </p:graphicFrame>
    </p:spTree>
    <p:extLst>
      <p:ext uri="{BB962C8B-B14F-4D97-AF65-F5344CB8AC3E}">
        <p14:creationId xmlns:p14="http://schemas.microsoft.com/office/powerpoint/2010/main" val="278986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78F7-261E-F642-1B34-31B2C448D138}"/>
              </a:ext>
            </a:extLst>
          </p:cNvPr>
          <p:cNvSpPr>
            <a:spLocks noGrp="1"/>
          </p:cNvSpPr>
          <p:nvPr>
            <p:ph type="ctrTitle"/>
          </p:nvPr>
        </p:nvSpPr>
        <p:spPr>
          <a:xfrm>
            <a:off x="1524000" y="2734366"/>
            <a:ext cx="9144000" cy="775597"/>
          </a:xfrm>
        </p:spPr>
        <p:txBody>
          <a:bodyPr/>
          <a:lstStyle/>
          <a:p>
            <a:r>
              <a:rPr lang="en-US" cap="small" dirty="0">
                <a:solidFill>
                  <a:schemeClr val="accent3">
                    <a:lumMod val="50000"/>
                  </a:schemeClr>
                </a:solidFill>
              </a:rPr>
              <a:t>Thank You! </a:t>
            </a:r>
          </a:p>
        </p:txBody>
      </p:sp>
    </p:spTree>
    <p:extLst>
      <p:ext uri="{BB962C8B-B14F-4D97-AF65-F5344CB8AC3E}">
        <p14:creationId xmlns:p14="http://schemas.microsoft.com/office/powerpoint/2010/main" val="2908124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17037</TotalTime>
  <Words>665</Words>
  <Application>Microsoft Office PowerPoint</Application>
  <PresentationFormat>Widescreen</PresentationFormat>
  <Paragraphs>119</Paragraphs>
  <Slides>5</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vt:i4>
      </vt:variant>
    </vt:vector>
  </HeadingPairs>
  <TitlesOfParts>
    <vt:vector size="16" baseType="lpstr">
      <vt:lpstr>Aptos Display</vt:lpstr>
      <vt:lpstr>MS PGothic</vt:lpstr>
      <vt:lpstr>MS PGothic</vt:lpstr>
      <vt:lpstr>Arial</vt:lpstr>
      <vt:lpstr>Calibri</vt:lpstr>
      <vt:lpstr>Calibri Light</vt:lpstr>
      <vt:lpstr>Century Gothic</vt:lpstr>
      <vt:lpstr>Microsoft Sans Serif</vt:lpstr>
      <vt:lpstr>Times New Roman</vt:lpstr>
      <vt:lpstr>Office Theme</vt:lpstr>
      <vt:lpstr>1_Qualcomm Executive External</vt:lpstr>
      <vt:lpstr>PowerPoint Presentation</vt:lpstr>
      <vt:lpstr>Summary of Use Cases and PRs in TR 22.870 v1.1.0.</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Lola Awoniyi-Oteri2</dc:creator>
  <cp:lastModifiedBy>ShuangZHANG</cp:lastModifiedBy>
  <cp:revision>118</cp:revision>
  <dcterms:created xsi:type="dcterms:W3CDTF">2024-02-15T17:50:33Z</dcterms:created>
  <dcterms:modified xsi:type="dcterms:W3CDTF">2026-01-30T14:56:45Z</dcterms:modified>
</cp:coreProperties>
</file>