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7"/>
  </p:notesMasterIdLst>
  <p:handoutMasterIdLst>
    <p:handoutMasterId r:id="rId18"/>
  </p:handoutMasterIdLst>
  <p:sldIdLst>
    <p:sldId id="1256" r:id="rId6"/>
    <p:sldId id="12561" r:id="rId7"/>
    <p:sldId id="1233" r:id="rId8"/>
    <p:sldId id="12559" r:id="rId9"/>
    <p:sldId id="12555" r:id="rId10"/>
    <p:sldId id="12558" r:id="rId11"/>
    <p:sldId id="12562" r:id="rId12"/>
    <p:sldId id="12564" r:id="rId13"/>
    <p:sldId id="1226" r:id="rId14"/>
    <p:sldId id="12565" r:id="rId15"/>
    <p:sldId id="12560" r:id="rId1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7B737DD-11D3-70EA-0989-B4082E4272EC}" name="Koulakiotis, Dimitris" initials="DK" userId="S::Dimitris.Koulakiotis1@sony.com::bd58bc7c-8370-483b-a89b-ad5b31efc85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DD6291-2FA4-4A24-8509-74C479A893DC}" v="49" dt="2025-08-14T14:15:46.754"/>
    <p1510:client id="{B48E8ACD-5E2C-4D13-9C22-D3C286FDE6BC}" v="14" dt="2025-08-14T16:19:54.83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37" autoAdjust="0"/>
    <p:restoredTop sz="91922"/>
  </p:normalViewPr>
  <p:slideViewPr>
    <p:cSldViewPr snapToGrid="0">
      <p:cViewPr varScale="1">
        <p:scale>
          <a:sx n="210" d="100"/>
          <a:sy n="210" d="100"/>
        </p:scale>
        <p:origin x="2922" y="1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B48E8ACD-5E2C-4D13-9C22-D3C286FDE6BC}"/>
    <pc:docChg chg="undo custSel modSld">
      <pc:chgData name="Alain Sultan" userId="2b0808dc-3530-4760-ae57-56aa48186e32" providerId="ADAL" clId="{B48E8ACD-5E2C-4D13-9C22-D3C286FDE6BC}" dt="2025-08-14T16:20:45.598" v="607" actId="20577"/>
      <pc:docMkLst>
        <pc:docMk/>
      </pc:docMkLst>
      <pc:sldChg chg="modSp mod">
        <pc:chgData name="Alain Sultan" userId="2b0808dc-3530-4760-ae57-56aa48186e32" providerId="ADAL" clId="{B48E8ACD-5E2C-4D13-9C22-D3C286FDE6BC}" dt="2025-08-14T15:56:30.960" v="128" actId="20577"/>
        <pc:sldMkLst>
          <pc:docMk/>
          <pc:sldMk cId="2239238757" sldId="1226"/>
        </pc:sldMkLst>
        <pc:spChg chg="mod">
          <ac:chgData name="Alain Sultan" userId="2b0808dc-3530-4760-ae57-56aa48186e32" providerId="ADAL" clId="{B48E8ACD-5E2C-4D13-9C22-D3C286FDE6BC}" dt="2025-08-14T15:56:30.960" v="128" actId="20577"/>
          <ac:spMkLst>
            <pc:docMk/>
            <pc:sldMk cId="2239238757" sldId="1226"/>
            <ac:spMk id="106" creationId="{72F9EFF4-FAE1-81C1-3E0D-30DAED0B0244}"/>
          </ac:spMkLst>
        </pc:spChg>
        <pc:spChg chg="mod">
          <ac:chgData name="Alain Sultan" userId="2b0808dc-3530-4760-ae57-56aa48186e32" providerId="ADAL" clId="{B48E8ACD-5E2C-4D13-9C22-D3C286FDE6BC}" dt="2025-08-14T15:56:30.575" v="127" actId="20577"/>
          <ac:spMkLst>
            <pc:docMk/>
            <pc:sldMk cId="2239238757" sldId="1226"/>
            <ac:spMk id="109" creationId="{172EDF1D-1ED5-B54A-F292-641D182F3499}"/>
          </ac:spMkLst>
        </pc:spChg>
        <pc:spChg chg="mod">
          <ac:chgData name="Alain Sultan" userId="2b0808dc-3530-4760-ae57-56aa48186e32" providerId="ADAL" clId="{B48E8ACD-5E2C-4D13-9C22-D3C286FDE6BC}" dt="2025-08-14T15:50:14.996" v="107" actId="20577"/>
          <ac:spMkLst>
            <pc:docMk/>
            <pc:sldMk cId="2239238757" sldId="1226"/>
            <ac:spMk id="121" creationId="{00000000-0000-0000-0000-000000000000}"/>
          </ac:spMkLst>
        </pc:spChg>
      </pc:sldChg>
      <pc:sldChg chg="modSp mod">
        <pc:chgData name="Alain Sultan" userId="2b0808dc-3530-4760-ae57-56aa48186e32" providerId="ADAL" clId="{B48E8ACD-5E2C-4D13-9C22-D3C286FDE6BC}" dt="2025-08-14T15:46:16.297" v="17" actId="20577"/>
        <pc:sldMkLst>
          <pc:docMk/>
          <pc:sldMk cId="1215599344" sldId="12559"/>
        </pc:sldMkLst>
        <pc:spChg chg="mod">
          <ac:chgData name="Alain Sultan" userId="2b0808dc-3530-4760-ae57-56aa48186e32" providerId="ADAL" clId="{B48E8ACD-5E2C-4D13-9C22-D3C286FDE6BC}" dt="2025-08-14T15:46:16.297" v="17" actId="20577"/>
          <ac:spMkLst>
            <pc:docMk/>
            <pc:sldMk cId="1215599344" sldId="12559"/>
            <ac:spMk id="2" creationId="{B964FB4A-60F6-0B21-2516-38E7C79E4E44}"/>
          </ac:spMkLst>
        </pc:spChg>
      </pc:sldChg>
      <pc:sldChg chg="modSp mod">
        <pc:chgData name="Alain Sultan" userId="2b0808dc-3530-4760-ae57-56aa48186e32" providerId="ADAL" clId="{B48E8ACD-5E2C-4D13-9C22-D3C286FDE6BC}" dt="2025-08-14T16:20:45.598" v="607" actId="20577"/>
        <pc:sldMkLst>
          <pc:docMk/>
          <pc:sldMk cId="392206225" sldId="12560"/>
        </pc:sldMkLst>
        <pc:spChg chg="mod">
          <ac:chgData name="Alain Sultan" userId="2b0808dc-3530-4760-ae57-56aa48186e32" providerId="ADAL" clId="{B48E8ACD-5E2C-4D13-9C22-D3C286FDE6BC}" dt="2025-08-14T16:19:51.487" v="581" actId="1076"/>
          <ac:spMkLst>
            <pc:docMk/>
            <pc:sldMk cId="392206225" sldId="12560"/>
            <ac:spMk id="2" creationId="{3277B9F2-63D2-A276-F8D3-AF3CD00A72A3}"/>
          </ac:spMkLst>
        </pc:spChg>
        <pc:spChg chg="mod">
          <ac:chgData name="Alain Sultan" userId="2b0808dc-3530-4760-ae57-56aa48186e32" providerId="ADAL" clId="{B48E8ACD-5E2C-4D13-9C22-D3C286FDE6BC}" dt="2025-08-14T16:20:45.598" v="607" actId="20577"/>
          <ac:spMkLst>
            <pc:docMk/>
            <pc:sldMk cId="392206225" sldId="12560"/>
            <ac:spMk id="3" creationId="{B49A3EAF-C250-1EB1-6DA1-D89AF767BAB9}"/>
          </ac:spMkLst>
        </pc:spChg>
      </pc:sldChg>
      <pc:sldChg chg="modSp mod">
        <pc:chgData name="Alain Sultan" userId="2b0808dc-3530-4760-ae57-56aa48186e32" providerId="ADAL" clId="{B48E8ACD-5E2C-4D13-9C22-D3C286FDE6BC}" dt="2025-08-14T15:43:47.501" v="8" actId="20577"/>
        <pc:sldMkLst>
          <pc:docMk/>
          <pc:sldMk cId="3401272541" sldId="12561"/>
        </pc:sldMkLst>
        <pc:spChg chg="mod">
          <ac:chgData name="Alain Sultan" userId="2b0808dc-3530-4760-ae57-56aa48186e32" providerId="ADAL" clId="{B48E8ACD-5E2C-4D13-9C22-D3C286FDE6BC}" dt="2025-08-14T15:43:47.501" v="8" actId="20577"/>
          <ac:spMkLst>
            <pc:docMk/>
            <pc:sldMk cId="3401272541" sldId="12561"/>
            <ac:spMk id="5" creationId="{A1160660-9A3E-0937-FB01-432798BCCF1C}"/>
          </ac:spMkLst>
        </pc:spChg>
      </pc:sldChg>
      <pc:sldChg chg="modSp mod">
        <pc:chgData name="Alain Sultan" userId="2b0808dc-3530-4760-ae57-56aa48186e32" providerId="ADAL" clId="{B48E8ACD-5E2C-4D13-9C22-D3C286FDE6BC}" dt="2025-08-14T16:18:42.130" v="550" actId="21"/>
        <pc:sldMkLst>
          <pc:docMk/>
          <pc:sldMk cId="1599308643" sldId="12564"/>
        </pc:sldMkLst>
        <pc:spChg chg="mod">
          <ac:chgData name="Alain Sultan" userId="2b0808dc-3530-4760-ae57-56aa48186e32" providerId="ADAL" clId="{B48E8ACD-5E2C-4D13-9C22-D3C286FDE6BC}" dt="2025-08-14T16:18:42.130" v="550" actId="21"/>
          <ac:spMkLst>
            <pc:docMk/>
            <pc:sldMk cId="1599308643" sldId="12564"/>
            <ac:spMk id="12" creationId="{BE94794E-2194-7C0B-0FFD-0BB60BE30ADE}"/>
          </ac:spMkLst>
        </pc:spChg>
        <pc:spChg chg="mod">
          <ac:chgData name="Alain Sultan" userId="2b0808dc-3530-4760-ae57-56aa48186e32" providerId="ADAL" clId="{B48E8ACD-5E2C-4D13-9C22-D3C286FDE6BC}" dt="2025-08-14T16:17:59.557" v="542" actId="20577"/>
          <ac:spMkLst>
            <pc:docMk/>
            <pc:sldMk cId="1599308643" sldId="12564"/>
            <ac:spMk id="54" creationId="{C3E3DF4E-D49E-458A-5F76-5758A31ADA4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8/14/2025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8/14/2025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59929-FF5A-F581-AA2D-7DEA28B91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20A4A77C-2D8D-6970-DA60-1925D813DE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430CB22A-4921-FD24-6EE7-5235BFA8A6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B8D1252A-FE7E-F2CB-20B3-949F25E407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0004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EE4EC0-3D95-411E-0E70-F9752D2A7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3021C9AF-46F3-9B48-A344-AA6E1EF030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7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2DF9B422-14A7-1113-2423-269ADA4091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102B86AB-B4D3-3C4E-F09C-0CDC6A08A8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3039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9157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C2B72-F825-C5AA-2521-8B60005B8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85AF523F-0C39-89D0-DBD9-C19DE83BEE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10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C3ACF5BF-DD29-BB2D-7583-62A53A57F7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2106BF6C-ED80-F058-19AB-C135AFBF64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2396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Proposed Steps </a:t>
            </a:r>
          </a:p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after SA1#111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BBE311B9-9219-98CF-0E53-A81816634A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400" dirty="0">
                <a:latin typeface="+mj-lt"/>
              </a:rPr>
              <a:t>Vasil Aleksiev (SA1 Chair), Alain Sultan (MCC)</a:t>
            </a: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492B1061-2368-224D-F7CB-EF3ECB2D77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S1-253008 - 3GPP SA1#111,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18-22 August 2025, Gothenburg, Sweden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2DCB3-73BB-953A-B0D9-871509575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ABAF2F2C-457B-1AE8-C371-B13F526D29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Annex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A23A7DD5-5D46-ECA7-F93A-27016F22D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AA75019C-722C-E4F5-317C-26376585E2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D1A55A3-3EA2-0827-B6EF-FE3ED60726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6252D37A-FA48-55E4-B333-E59E0C7A3B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215173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56394-86A4-12EA-CE7D-5173F0C9D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7B9F2-63D2-A276-F8D3-AF3CD00A7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093" y="97345"/>
            <a:ext cx="6827838" cy="50198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b="1" dirty="0"/>
              <a:t>Annex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9A3EAF-C250-1EB1-6DA1-D89AF767BA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115" y="599332"/>
            <a:ext cx="8367595" cy="4005546"/>
          </a:xfrm>
        </p:spPr>
        <p:txBody>
          <a:bodyPr/>
          <a:lstStyle/>
          <a:p>
            <a:pPr marL="0" indent="0">
              <a:buNone/>
            </a:pPr>
            <a:r>
              <a:rPr lang="nl-NL" sz="1800" dirty="0"/>
              <a:t>For Part 1:</a:t>
            </a:r>
          </a:p>
          <a:p>
            <a:r>
              <a:rPr lang="nl-NL" sz="1800" dirty="0"/>
              <a:t>Option#1: SA1#112 ad-hoc-e with decision power and limited agenda</a:t>
            </a:r>
          </a:p>
          <a:p>
            <a:pPr lvl="1"/>
            <a:r>
              <a:rPr lang="nl-NL" sz="1400" b="1" u="sng" dirty="0"/>
              <a:t>IF </a:t>
            </a:r>
            <a:r>
              <a:rPr lang="nl-NL" sz="1400" dirty="0"/>
              <a:t>we go for this solution, then the exact dates will be defined as a 2nd step</a:t>
            </a:r>
          </a:p>
          <a:p>
            <a:pPr lvl="2"/>
            <a:r>
              <a:rPr lang="nl-NL" sz="1100" dirty="0"/>
              <a:t>e.g. 5 calls spread between 14-21 October 2025, with deadline for submission 03 October 23 UTC</a:t>
            </a:r>
          </a:p>
          <a:p>
            <a:r>
              <a:rPr lang="nl-NL" sz="1800" dirty="0"/>
              <a:t>Option#2: </a:t>
            </a:r>
            <a:r>
              <a:rPr lang="en-US" sz="1800" dirty="0"/>
              <a:t>Organize drafting calls, without decision power:</a:t>
            </a:r>
          </a:p>
          <a:p>
            <a:pPr lvl="1"/>
            <a:r>
              <a:rPr lang="nl-NL" sz="1400" b="1" u="sng" dirty="0"/>
              <a:t>IF </a:t>
            </a:r>
            <a:r>
              <a:rPr lang="nl-NL" sz="1400" dirty="0"/>
              <a:t>we go for this solution, then the exact dates will be defined as a 2nd step, e.g.:</a:t>
            </a:r>
          </a:p>
          <a:p>
            <a:pPr lvl="2"/>
            <a:r>
              <a:rPr lang="en-US" sz="1100" dirty="0"/>
              <a:t>30 Sept – address pending editor’s notes</a:t>
            </a:r>
          </a:p>
          <a:p>
            <a:pPr lvl="2"/>
            <a:r>
              <a:rPr lang="en-US" sz="1100" dirty="0"/>
              <a:t>21 October – remaining pending editor’s notes/ major discussions left </a:t>
            </a:r>
          </a:p>
          <a:p>
            <a:pPr lvl="2"/>
            <a:r>
              <a:rPr lang="en-US" sz="1100" dirty="0"/>
              <a:t>28 October – major discussions left/ skeleton for consolidation</a:t>
            </a:r>
          </a:p>
          <a:p>
            <a:pPr lvl="2"/>
            <a:r>
              <a:rPr lang="en-US" sz="1100" dirty="0"/>
              <a:t>02 November – </a:t>
            </a:r>
            <a:r>
              <a:rPr lang="nl-NL" sz="1100" dirty="0"/>
              <a:t>skeleton/consolidation of potential requirements (e.g. service and performance requirements subsections)</a:t>
            </a:r>
          </a:p>
          <a:p>
            <a:pPr lvl="2"/>
            <a:endParaRPr lang="nl-NL" sz="1100" dirty="0"/>
          </a:p>
          <a:p>
            <a:pPr marL="0" indent="0">
              <a:buNone/>
            </a:pPr>
            <a:r>
              <a:rPr lang="nl-NL" sz="1800" dirty="0"/>
              <a:t>For Part 2:</a:t>
            </a:r>
          </a:p>
          <a:p>
            <a:r>
              <a:rPr lang="en-GB" sz="1800" dirty="0"/>
              <a:t>Reminder on TSG statements on Rel-21 Timeline:</a:t>
            </a:r>
          </a:p>
          <a:p>
            <a:pPr lvl="1"/>
            <a:r>
              <a:rPr lang="en-GB" sz="1400" dirty="0"/>
              <a:t>Rel-21 timeline to be decided no later than June 2026</a:t>
            </a:r>
          </a:p>
          <a:p>
            <a:pPr lvl="1"/>
            <a:r>
              <a:rPr lang="en-GB" sz="1400" dirty="0"/>
              <a:t>ITU deadlines for 6G: March 2029 for technology proposal, mid-2030 for specifications</a:t>
            </a:r>
          </a:p>
          <a:p>
            <a:r>
              <a:rPr lang="en-GB" sz="1800" dirty="0"/>
              <a:t>Note: The passed durations between end of Stage 1 and end of Stage 3 were: </a:t>
            </a:r>
          </a:p>
          <a:p>
            <a:pPr lvl="1"/>
            <a:r>
              <a:rPr lang="en-GB" sz="1400" dirty="0"/>
              <a:t>Rel-16: 6 Quarters; Rel-17: 9 Q (Covid); Rel-18: 8 Q; Rel-19: 7 Q</a:t>
            </a:r>
            <a:endParaRPr lang="nl-NL" sz="700" dirty="0"/>
          </a:p>
          <a:p>
            <a:endParaRPr lang="en-GB" sz="800" i="1" dirty="0"/>
          </a:p>
          <a:p>
            <a:pPr lvl="2"/>
            <a:endParaRPr lang="nl-NL" sz="1100" dirty="0"/>
          </a:p>
          <a:p>
            <a:pPr lvl="2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9220622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A0C97-28F4-5D6E-EA5D-0EEE658F6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A1160660-9A3E-0937-FB01-432798BCCF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Part 1: Rel-20 on FS_6G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15ADC7BF-E71A-2EE1-0EFB-F9095641E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9A6AF750-63BB-00E1-5C9B-3978755B3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637C5C90-B008-5711-7367-D3C74469AC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11657A3B-58FE-1DA8-3C11-689C3E2760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272541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46568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78" name="Straight Connector 114">
            <a:extLst>
              <a:ext uri="{FF2B5EF4-FFF2-40B4-BE49-F238E27FC236}">
                <a16:creationId xmlns:a16="http://schemas.microsoft.com/office/drawing/2014/main" id="{253E0E35-9953-58B7-30B7-B93BBB533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41981" y="1091659"/>
            <a:ext cx="8919" cy="379766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4085239" y="75469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646908" y="75469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2242997" y="75469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870836" y="75469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1034944" y="75469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482800" y="75469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538" y="760944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5180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7038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6227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7274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67508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1258422" y="60821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2155994" y="48598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87" name="Rectangle 12">
            <a:extLst>
              <a:ext uri="{FF2B5EF4-FFF2-40B4-BE49-F238E27FC236}">
                <a16:creationId xmlns:a16="http://schemas.microsoft.com/office/drawing/2014/main" id="{D147630A-8976-0FD4-29B7-D02E2C17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7990" y="4829541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May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03E191-1F4B-54BA-C6B3-3DCE0FB24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195" y="472128"/>
            <a:ext cx="1096135" cy="61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Straight Connector 114">
            <a:extLst>
              <a:ext uri="{FF2B5EF4-FFF2-40B4-BE49-F238E27FC236}">
                <a16:creationId xmlns:a16="http://schemas.microsoft.com/office/drawing/2014/main" id="{6BF38A21-8656-6B24-3086-AB13CB42E5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43268" y="1091659"/>
            <a:ext cx="0" cy="3530217"/>
          </a:xfrm>
          <a:prstGeom prst="line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Rectangle 12">
            <a:extLst>
              <a:ext uri="{FF2B5EF4-FFF2-40B4-BE49-F238E27FC236}">
                <a16:creationId xmlns:a16="http://schemas.microsoft.com/office/drawing/2014/main" id="{B08519F1-7EB2-C333-16CF-C625C13C7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0484" y="4616182"/>
            <a:ext cx="127525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SA1#111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Aug.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A0A4D2B3-4698-590A-A722-C621F799EA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66723" y="1091659"/>
            <a:ext cx="8919" cy="379766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480" name="Rectangle 12">
            <a:extLst>
              <a:ext uri="{FF2B5EF4-FFF2-40B4-BE49-F238E27FC236}">
                <a16:creationId xmlns:a16="http://schemas.microsoft.com/office/drawing/2014/main" id="{9CABC564-E359-F2A3-FC22-60D7ADCE7A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8700" y="4787977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Nov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8A49F089-A83A-31B6-21B5-A4F08AFC29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76322" y="1052866"/>
            <a:ext cx="0" cy="353021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483" name="Rectangle 12">
            <a:extLst>
              <a:ext uri="{FF2B5EF4-FFF2-40B4-BE49-F238E27FC236}">
                <a16:creationId xmlns:a16="http://schemas.microsoft.com/office/drawing/2014/main" id="{5F0CCA35-53D3-1A6F-8C19-A8643F27E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1975" y="4607868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Feb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sp>
        <p:nvSpPr>
          <p:cNvPr id="17484" name="TextBox 1">
            <a:extLst>
              <a:ext uri="{FF2B5EF4-FFF2-40B4-BE49-F238E27FC236}">
                <a16:creationId xmlns:a16="http://schemas.microsoft.com/office/drawing/2014/main" id="{21F187F9-2718-2219-013D-5C6C0E0FD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4349" y="2766042"/>
            <a:ext cx="739833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TR 22.870 finalization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30123A02-5F06-A582-E42F-38A4B05C1A1C}"/>
              </a:ext>
            </a:extLst>
          </p:cNvPr>
          <p:cNvGrpSpPr/>
          <p:nvPr/>
        </p:nvGrpSpPr>
        <p:grpSpPr>
          <a:xfrm>
            <a:off x="4690216" y="740837"/>
            <a:ext cx="405137" cy="354013"/>
            <a:chOff x="4384991" y="755453"/>
            <a:chExt cx="405137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A35590E0-B4A4-1B45-4E39-9F8E8B4263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97" name="TextBox 63">
              <a:extLst>
                <a:ext uri="{FF2B5EF4-FFF2-40B4-BE49-F238E27FC236}">
                  <a16:creationId xmlns:a16="http://schemas.microsoft.com/office/drawing/2014/main" id="{8491DD03-21FC-B353-8E32-6FC3A7484E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8" name="Group 17497">
            <a:extLst>
              <a:ext uri="{FF2B5EF4-FFF2-40B4-BE49-F238E27FC236}">
                <a16:creationId xmlns:a16="http://schemas.microsoft.com/office/drawing/2014/main" id="{40FCCC54-755D-EC42-8538-CC032131B2DE}"/>
              </a:ext>
            </a:extLst>
          </p:cNvPr>
          <p:cNvGrpSpPr/>
          <p:nvPr/>
        </p:nvGrpSpPr>
        <p:grpSpPr>
          <a:xfrm>
            <a:off x="5316467" y="740837"/>
            <a:ext cx="390850" cy="354013"/>
            <a:chOff x="5113653" y="755453"/>
            <a:chExt cx="390850" cy="354013"/>
          </a:xfrm>
        </p:grpSpPr>
        <p:sp>
          <p:nvSpPr>
            <p:cNvPr id="17499" name="TextBox 86">
              <a:extLst>
                <a:ext uri="{FF2B5EF4-FFF2-40B4-BE49-F238E27FC236}">
                  <a16:creationId xmlns:a16="http://schemas.microsoft.com/office/drawing/2014/main" id="{022C9DC7-D422-91E4-6252-8A08999AF5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500" name="TextBox 66">
              <a:extLst>
                <a:ext uri="{FF2B5EF4-FFF2-40B4-BE49-F238E27FC236}">
                  <a16:creationId xmlns:a16="http://schemas.microsoft.com/office/drawing/2014/main" id="{24DA2DAF-E404-1626-40BA-29075DFDAA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4375AF1-FA5F-1A15-37BA-AAEF6FD093AE}"/>
              </a:ext>
            </a:extLst>
          </p:cNvPr>
          <p:cNvGrpSpPr/>
          <p:nvPr/>
        </p:nvGrpSpPr>
        <p:grpSpPr>
          <a:xfrm>
            <a:off x="5912881" y="740837"/>
            <a:ext cx="396875" cy="354013"/>
            <a:chOff x="5758503" y="755453"/>
            <a:chExt cx="3968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82BDC507-48D1-7A0C-6B14-B9E31822B3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71">
              <a:extLst>
                <a:ext uri="{FF2B5EF4-FFF2-40B4-BE49-F238E27FC236}">
                  <a16:creationId xmlns:a16="http://schemas.microsoft.com/office/drawing/2014/main" id="{90FE2E8A-1F7D-5A88-1606-96992303E6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cxnSp>
        <p:nvCxnSpPr>
          <p:cNvPr id="36" name="Straight Connector 114">
            <a:extLst>
              <a:ext uri="{FF2B5EF4-FFF2-40B4-BE49-F238E27FC236}">
                <a16:creationId xmlns:a16="http://schemas.microsoft.com/office/drawing/2014/main" id="{3EE27C6C-6545-F4BC-2E7B-3D7F52DFF49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87119" y="1109868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45059ED0-FF98-D219-2A30-795BB1F9CA4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92354" y="1109868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8" name="Straight Connector 114">
            <a:extLst>
              <a:ext uri="{FF2B5EF4-FFF2-40B4-BE49-F238E27FC236}">
                <a16:creationId xmlns:a16="http://schemas.microsoft.com/office/drawing/2014/main" id="{763F95DD-82CF-5073-5AED-230CE98666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7589" y="1109868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A727658-D5CC-C0CF-BB3D-3C85B4B0F501}"/>
              </a:ext>
            </a:extLst>
          </p:cNvPr>
          <p:cNvCxnSpPr>
            <a:cxnSpLocks/>
          </p:cNvCxnSpPr>
          <p:nvPr/>
        </p:nvCxnSpPr>
        <p:spPr bwMode="auto">
          <a:xfrm>
            <a:off x="3688503" y="59436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32E3801-86A1-13A2-12E6-BF45E397A37A}"/>
              </a:ext>
            </a:extLst>
          </p:cNvPr>
          <p:cNvSpPr txBox="1"/>
          <p:nvPr/>
        </p:nvSpPr>
        <p:spPr>
          <a:xfrm>
            <a:off x="4586075" y="472128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>
                <a:latin typeface="Montserrat" panose="00000500000000000000" pitchFamily="50" charset="0"/>
              </a:rPr>
              <a:t>2026</a:t>
            </a:r>
            <a:endParaRPr lang="en-GB" dirty="0">
              <a:latin typeface="Montserrat" panose="00000500000000000000" pitchFamily="50" charset="0"/>
            </a:endParaRPr>
          </a:p>
        </p:txBody>
      </p:sp>
      <p:sp>
        <p:nvSpPr>
          <p:cNvPr id="44" name="TextBox 1">
            <a:extLst>
              <a:ext uri="{FF2B5EF4-FFF2-40B4-BE49-F238E27FC236}">
                <a16:creationId xmlns:a16="http://schemas.microsoft.com/office/drawing/2014/main" id="{B82EF88E-E515-C44B-646E-3774C1C55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309" y="1179696"/>
            <a:ext cx="935181" cy="1169551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solidFill>
                  <a:srgbClr val="FF0000"/>
                </a:solidFill>
                <a:latin typeface="Montserrat" panose="00000500000000000000" pitchFamily="50" charset="0"/>
              </a:rPr>
              <a:t>No new use cases allowed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(only resubmission from previous meeting that were not agreed)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- </a:t>
            </a:r>
            <a:r>
              <a:rPr lang="en-GB" altLang="en-US" sz="700" b="1">
                <a:solidFill>
                  <a:srgbClr val="FF0000"/>
                </a:solidFill>
                <a:latin typeface="Montserrat" panose="00000500000000000000" pitchFamily="50" charset="0"/>
              </a:rPr>
              <a:t>Consolidation starts </a:t>
            </a:r>
            <a:endParaRPr lang="en-GB" altLang="en-US" sz="7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sp>
        <p:nvSpPr>
          <p:cNvPr id="45" name="TextBox 1">
            <a:extLst>
              <a:ext uri="{FF2B5EF4-FFF2-40B4-BE49-F238E27FC236}">
                <a16:creationId xmlns:a16="http://schemas.microsoft.com/office/drawing/2014/main" id="{CCC817C5-CA53-3123-B962-B4CFBA1D6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4792" y="2796522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sz="2400" dirty="0"/>
              <a:t>Reminder on TR 22.870 (FS_6G_REQ) Milestones</a:t>
            </a:r>
            <a:endParaRPr lang="en-US" sz="2400" dirty="0"/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490606" y="2370561"/>
            <a:ext cx="3803221" cy="35878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900" b="1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_____  </a:t>
            </a:r>
            <a:endParaRPr lang="fr-FR" sz="900" b="1" dirty="0">
              <a:solidFill>
                <a:srgbClr val="5BA4B8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6" name="Diamond 17485">
            <a:extLst>
              <a:ext uri="{FF2B5EF4-FFF2-40B4-BE49-F238E27FC236}">
                <a16:creationId xmlns:a16="http://schemas.microsoft.com/office/drawing/2014/main" id="{43260068-FEE8-DA04-FA71-CA6B5A036419}"/>
              </a:ext>
            </a:extLst>
          </p:cNvPr>
          <p:cNvSpPr/>
          <p:nvPr/>
        </p:nvSpPr>
        <p:spPr bwMode="auto">
          <a:xfrm>
            <a:off x="3193474" y="233033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485" name="Diamond 17484">
            <a:extLst>
              <a:ext uri="{FF2B5EF4-FFF2-40B4-BE49-F238E27FC236}">
                <a16:creationId xmlns:a16="http://schemas.microsoft.com/office/drawing/2014/main" id="{4D7013A9-D14C-43A7-935A-2AEBFA974885}"/>
              </a:ext>
            </a:extLst>
          </p:cNvPr>
          <p:cNvSpPr/>
          <p:nvPr/>
        </p:nvSpPr>
        <p:spPr bwMode="auto">
          <a:xfrm>
            <a:off x="3823856" y="2341418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DFB0CA-882D-B71C-B55F-1E12983386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2901" y="3309140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F617E5-9B6D-167F-1E9D-E09F68E817C1}"/>
              </a:ext>
            </a:extLst>
          </p:cNvPr>
          <p:cNvSpPr txBox="1"/>
          <p:nvPr/>
        </p:nvSpPr>
        <p:spPr>
          <a:xfrm>
            <a:off x="2836719" y="2360316"/>
            <a:ext cx="3082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>
                <a:solidFill>
                  <a:srgbClr val="FF0000"/>
                </a:solidFill>
              </a:rPr>
              <a:t>*</a:t>
            </a:r>
            <a:endParaRPr lang="en-GB" sz="28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78B5B6-1C8F-8589-08D8-27039BCAC339}"/>
              </a:ext>
            </a:extLst>
          </p:cNvPr>
          <p:cNvSpPr txBox="1"/>
          <p:nvPr/>
        </p:nvSpPr>
        <p:spPr>
          <a:xfrm>
            <a:off x="674716" y="2391296"/>
            <a:ext cx="136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rgbClr val="FF0000"/>
                </a:solidFill>
              </a:rPr>
              <a:t>FS_6G_REQ</a:t>
            </a:r>
            <a:endParaRPr lang="en-GB" sz="400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52C6164F-D271-68A6-8D35-D637A74EE339}"/>
              </a:ext>
            </a:extLst>
          </p:cNvPr>
          <p:cNvSpPr/>
          <p:nvPr/>
        </p:nvSpPr>
        <p:spPr bwMode="auto">
          <a:xfrm>
            <a:off x="2570019" y="2351117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14FD4430-2F4F-55BF-CD53-2FBD0F202DE8}"/>
              </a:ext>
            </a:extLst>
          </p:cNvPr>
          <p:cNvSpPr/>
          <p:nvPr/>
        </p:nvSpPr>
        <p:spPr bwMode="auto">
          <a:xfrm>
            <a:off x="1995056" y="2364972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A4F6B-A9F4-AAD1-E551-3900DDBB14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3260" y="1353826"/>
            <a:ext cx="2698851" cy="3535497"/>
          </a:xfrm>
        </p:spPr>
        <p:txBody>
          <a:bodyPr/>
          <a:lstStyle/>
          <a:p>
            <a:r>
              <a:rPr lang="en-US" sz="1400" dirty="0"/>
              <a:t>Target completion date: </a:t>
            </a:r>
            <a:r>
              <a:rPr lang="en-US" sz="1400" b="1" dirty="0"/>
              <a:t>March 2026</a:t>
            </a:r>
          </a:p>
          <a:p>
            <a:r>
              <a:rPr lang="en-US" sz="1400" dirty="0"/>
              <a:t>Next Milestones:</a:t>
            </a:r>
          </a:p>
          <a:p>
            <a:pPr lvl="1"/>
            <a:r>
              <a:rPr lang="en-US" sz="1100" b="1" dirty="0"/>
              <a:t>SA1#111 (Aug 25): </a:t>
            </a:r>
            <a:r>
              <a:rPr lang="en-US" sz="1100" dirty="0"/>
              <a:t>New use cases allowed</a:t>
            </a:r>
          </a:p>
          <a:p>
            <a:pPr lvl="1"/>
            <a:r>
              <a:rPr lang="en-US" sz="1100" b="1" dirty="0"/>
              <a:t>SA1#112 (Nov 25): </a:t>
            </a:r>
            <a:r>
              <a:rPr lang="en-US" sz="1100" dirty="0"/>
              <a:t>No new use cases allowed (only resubmission from previous meeting that were not agreed) - Consolidation starts </a:t>
            </a:r>
          </a:p>
          <a:p>
            <a:pPr lvl="1">
              <a:spcAft>
                <a:spcPts val="1200"/>
              </a:spcAft>
            </a:pPr>
            <a:r>
              <a:rPr lang="en-US" sz="1100" b="1" dirty="0"/>
              <a:t>SA1#113 (Feb 26): </a:t>
            </a:r>
            <a:r>
              <a:rPr lang="en-US" sz="1100" dirty="0"/>
              <a:t>Finalization</a:t>
            </a:r>
          </a:p>
          <a:p>
            <a:pPr marL="0" indent="0">
              <a:buNone/>
            </a:pPr>
            <a:r>
              <a:rPr lang="en-GB" sz="1400" dirty="0">
                <a:solidFill>
                  <a:srgbClr val="FF0000"/>
                </a:solidFill>
              </a:rPr>
              <a:t>* </a:t>
            </a:r>
            <a:r>
              <a:rPr lang="en-US" sz="1400" dirty="0">
                <a:solidFill>
                  <a:srgbClr val="FF0000"/>
                </a:solidFill>
              </a:rPr>
              <a:t>Possibility of an (online) ad-hoc meeting SA1#111bis: </a:t>
            </a:r>
            <a:br>
              <a:rPr lang="en-US" sz="1400" dirty="0">
                <a:solidFill>
                  <a:srgbClr val="FF0000"/>
                </a:solidFill>
              </a:rPr>
            </a:br>
            <a:r>
              <a:rPr lang="en-US" sz="1400" dirty="0">
                <a:solidFill>
                  <a:srgbClr val="FF0000"/>
                </a:solidFill>
              </a:rPr>
              <a:t>to be discussed and decided at SA1#111</a:t>
            </a:r>
          </a:p>
          <a:p>
            <a:pPr marL="0" indent="0">
              <a:buNone/>
            </a:pP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28157234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4FB4A-60F6-0B21-2516-38E7C79E4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b="1" dirty="0"/>
              <a:t>Discussion on next steps on FS_6G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1A2B46-BF9C-3A4F-C54C-14659576E2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Two main potential issues (as identified by SA1 leadership and 6G SI rapporteurs) that would require more discussion time:</a:t>
            </a:r>
          </a:p>
          <a:p>
            <a:pPr marL="684252" lvl="1" indent="-285750"/>
            <a:r>
              <a:rPr lang="en-GB" sz="1600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Solving the Editor’s notes</a:t>
            </a:r>
            <a:r>
              <a:rPr lang="en-GB" sz="1600" b="1" dirty="0"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- some of which require significant discussions</a:t>
            </a:r>
          </a:p>
          <a:p>
            <a:pPr marL="684252" lvl="1" indent="-285750"/>
            <a:r>
              <a:rPr lang="en-GB" sz="1600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Consolidating the proposed requirements and KPIs</a:t>
            </a:r>
            <a:r>
              <a:rPr lang="en-GB" sz="1600" b="1" dirty="0"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– as it is, this is starting only in November (SA1#112) and finishing at the following meeting (SA1#113). This is at the best a very challenging timeline, if not unrealistic</a:t>
            </a:r>
            <a:r>
              <a:rPr lang="en-GB" sz="1600" dirty="0"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684252" lvl="1" indent="-285750"/>
            <a:endParaRPr lang="en-GB" sz="18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GB" sz="2000" dirty="0"/>
              <a:t>Two options proposed to tackle these issues: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online ad-hoc meeting (SA1#112 ad-hoc-e), or</a:t>
            </a:r>
            <a:r>
              <a:rPr lang="nl-NL" sz="1600" dirty="0"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3 or 4 drafting calls</a:t>
            </a:r>
            <a:endParaRPr lang="en-GB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20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98502" lvl="1" indent="0">
              <a:buNone/>
            </a:pPr>
            <a:endParaRPr lang="en-GB" sz="20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21559934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C7D54-BD93-22AC-55A6-6390F9402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445" y="197428"/>
            <a:ext cx="6827838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b="1" dirty="0"/>
              <a:t>The two Options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7E53B-3695-4757-6821-FE49E3EF70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687" y="940526"/>
            <a:ext cx="8367595" cy="4005546"/>
          </a:xfrm>
        </p:spPr>
        <p:txBody>
          <a:bodyPr/>
          <a:lstStyle/>
          <a:p>
            <a:r>
              <a:rPr lang="nl-NL" sz="2000" dirty="0"/>
              <a:t>Option#1: SA1#112 ad-hoc-e with decision power and limited agenda</a:t>
            </a:r>
          </a:p>
          <a:p>
            <a:pPr lvl="1"/>
            <a:r>
              <a:rPr lang="en-US" sz="1600" dirty="0"/>
              <a:t>The meeting would run in a similar way to what used to be done during Covid: e-mail discussions in parallel to calls, etc.</a:t>
            </a:r>
          </a:p>
          <a:p>
            <a:pPr lvl="1"/>
            <a:r>
              <a:rPr lang="en-GB" sz="1600" dirty="0"/>
              <a:t>Number of calls and their dates to be decided, e.g. 5 calls spread on 2 weeks</a:t>
            </a:r>
          </a:p>
          <a:p>
            <a:pPr lvl="1"/>
            <a:r>
              <a:rPr lang="nl-NL" sz="1600" dirty="0"/>
              <a:t>Limited agenda would contain only: </a:t>
            </a:r>
          </a:p>
          <a:p>
            <a:pPr lvl="2"/>
            <a:r>
              <a:rPr lang="nl-NL" sz="1200" dirty="0"/>
              <a:t>Editor’s notes solving </a:t>
            </a:r>
          </a:p>
          <a:p>
            <a:pPr lvl="2"/>
            <a:r>
              <a:rPr lang="nl-NL" sz="1200" dirty="0"/>
              <a:t>Skeleton/consolidation of potential requirements (e.g. service and performance requirements subsections)</a:t>
            </a:r>
            <a:endParaRPr lang="en-US" sz="1200" dirty="0"/>
          </a:p>
          <a:p>
            <a:r>
              <a:rPr lang="nl-NL" sz="2000" dirty="0"/>
              <a:t>Option#2: </a:t>
            </a:r>
            <a:r>
              <a:rPr lang="en-US" sz="2000" dirty="0"/>
              <a:t>Organize drafting calls, without decision power</a:t>
            </a:r>
          </a:p>
          <a:p>
            <a:pPr lvl="1"/>
            <a:r>
              <a:rPr lang="nl-NL" sz="1600" dirty="0"/>
              <a:t>Number of calls and their dates to be decided</a:t>
            </a:r>
          </a:p>
          <a:p>
            <a:pPr lvl="1"/>
            <a:r>
              <a:rPr lang="en-GB" sz="1600" dirty="0"/>
              <a:t>The 3GPP portal would open e.g. 2 days prior to each call and close e.g. 4 hours before each call</a:t>
            </a:r>
          </a:p>
          <a:p>
            <a:pPr lvl="2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3927501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19A77B-950B-C5D3-4CF5-06B2ACF4A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2F9E0-60A1-2867-6ECF-F9E9DE987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128" y="197428"/>
            <a:ext cx="6827838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b="1" dirty="0"/>
              <a:t>Way forward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5EDC1-560B-268C-3778-C03255CBE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56" y="940526"/>
            <a:ext cx="8065126" cy="4005546"/>
          </a:xfrm>
        </p:spPr>
        <p:txBody>
          <a:bodyPr/>
          <a:lstStyle/>
          <a:p>
            <a:r>
              <a:rPr lang="en-US" sz="2000" dirty="0"/>
              <a:t>Chose between Option 1 OR Option 2</a:t>
            </a:r>
          </a:p>
          <a:p>
            <a:r>
              <a:rPr lang="en-US" sz="2000" dirty="0"/>
              <a:t>Then decide about the exact date and process for the selected Option (SA1 would be consulted as much as possible but the final decision would be taken by SA1 chair)</a:t>
            </a:r>
          </a:p>
          <a:p>
            <a:pPr lvl="1"/>
            <a:r>
              <a:rPr lang="en-US" sz="1400" dirty="0"/>
              <a:t>The exact dates would be specified as early as possible, ideally already by the end of SA1#111</a:t>
            </a:r>
          </a:p>
          <a:p>
            <a:pPr lvl="1"/>
            <a:endParaRPr lang="en-US" sz="1800" dirty="0"/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7784140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28D27-0908-DBE3-5749-97BEDD77BF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A150B32-0FC4-20EE-4E32-5CCF754532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Part 2: Rel-21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17E76582-EECB-3C64-A174-2C255E0EA7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380D788C-D19B-DC7E-1BAF-FC191B70F4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FDDED574-3F81-5A2B-3D48-97081FF9F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3CE34E89-2C7D-401D-A18C-0020A391D9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857286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500CA0-E4AB-2ACD-9974-D413736EF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1">
            <a:extLst>
              <a:ext uri="{FF2B5EF4-FFF2-40B4-BE49-F238E27FC236}">
                <a16:creationId xmlns:a16="http://schemas.microsoft.com/office/drawing/2014/main" id="{C3E3DF4E-D49E-458A-5F76-5758A31ADA4A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sz="2400" dirty="0"/>
              <a:t>Initial discussions on SA1 Rel-21 timeline</a:t>
            </a:r>
            <a:endParaRPr lang="en-US" sz="24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E94794E-2194-7C0B-0FFD-0BB60BE30ADE}"/>
              </a:ext>
            </a:extLst>
          </p:cNvPr>
          <p:cNvSpPr txBox="1">
            <a:spLocks/>
          </p:cNvSpPr>
          <p:nvPr/>
        </p:nvSpPr>
        <p:spPr bwMode="auto">
          <a:xfrm>
            <a:off x="356357" y="349122"/>
            <a:ext cx="8367595" cy="4022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000" kern="0" dirty="0"/>
              <a:t>Here are some proposals to start the SA1 timeline discussions:</a:t>
            </a:r>
          </a:p>
          <a:p>
            <a:r>
              <a:rPr lang="en-GB" sz="2000" kern="0" dirty="0"/>
              <a:t>Option A</a:t>
            </a:r>
          </a:p>
          <a:p>
            <a:pPr lvl="1"/>
            <a:r>
              <a:rPr lang="en-GB" sz="1400" b="1" kern="0" dirty="0"/>
              <a:t>Discuss</a:t>
            </a:r>
            <a:r>
              <a:rPr lang="en-GB" sz="1400" kern="0" dirty="0"/>
              <a:t> the proposals/ideas/draft WIDs/SIDs on Rel-21 in November (</a:t>
            </a:r>
            <a:r>
              <a:rPr lang="en-GB" sz="1400" b="1" kern="0" dirty="0"/>
              <a:t>SA1#112</a:t>
            </a:r>
            <a:r>
              <a:rPr lang="en-GB" sz="1400" kern="0" dirty="0"/>
              <a:t>) </a:t>
            </a:r>
            <a:r>
              <a:rPr lang="en-GB" sz="1400" b="1" kern="0" dirty="0"/>
              <a:t>and</a:t>
            </a:r>
            <a:r>
              <a:rPr lang="en-GB" sz="1400" kern="0" dirty="0"/>
              <a:t> February (</a:t>
            </a:r>
            <a:r>
              <a:rPr lang="en-GB" sz="1400" b="1" kern="0" dirty="0"/>
              <a:t>SA1#113</a:t>
            </a:r>
            <a:r>
              <a:rPr lang="en-GB" sz="1400" kern="0" dirty="0"/>
              <a:t>) meetings </a:t>
            </a:r>
          </a:p>
          <a:p>
            <a:pPr lvl="1"/>
            <a:r>
              <a:rPr lang="en-GB" sz="1400" kern="0" dirty="0"/>
              <a:t>Have </a:t>
            </a:r>
            <a:r>
              <a:rPr lang="en-GB" sz="1400" b="1" kern="0" dirty="0"/>
              <a:t>agreement</a:t>
            </a:r>
            <a:r>
              <a:rPr lang="en-GB" sz="1400" kern="0" dirty="0"/>
              <a:t> on the set of the (main) Rel-21 WID/SIDs by </a:t>
            </a:r>
            <a:r>
              <a:rPr lang="en-GB" sz="1400" b="1" kern="0" dirty="0"/>
              <a:t>SA1#113</a:t>
            </a:r>
            <a:r>
              <a:rPr lang="en-GB" sz="1400" kern="0" dirty="0"/>
              <a:t>. </a:t>
            </a:r>
          </a:p>
          <a:p>
            <a:pPr lvl="2"/>
            <a:r>
              <a:rPr lang="en-GB" sz="1000" kern="0" dirty="0"/>
              <a:t>This would not prohibit </a:t>
            </a:r>
            <a:r>
              <a:rPr lang="en-GB" sz="1000" kern="0" dirty="0" err="1"/>
              <a:t>miniWIDs</a:t>
            </a:r>
            <a:r>
              <a:rPr lang="en-GB" sz="1000" kern="0" dirty="0"/>
              <a:t> to be submitted/agreed later</a:t>
            </a:r>
          </a:p>
          <a:p>
            <a:pPr lvl="1"/>
            <a:r>
              <a:rPr lang="en-GB" sz="1400" kern="0" dirty="0"/>
              <a:t>Start the technical work in May 2026 (SA1#114) </a:t>
            </a:r>
          </a:p>
          <a:p>
            <a:r>
              <a:rPr lang="en-GB" sz="2000" kern="0" dirty="0"/>
              <a:t>Option B</a:t>
            </a:r>
          </a:p>
          <a:p>
            <a:pPr lvl="1"/>
            <a:r>
              <a:rPr lang="en-GB" sz="1400" kern="0" dirty="0"/>
              <a:t>Option A </a:t>
            </a:r>
            <a:r>
              <a:rPr lang="en-GB" sz="1400" b="1" kern="0" dirty="0"/>
              <a:t>+ 3 months</a:t>
            </a:r>
          </a:p>
          <a:p>
            <a:r>
              <a:rPr lang="en-GB" sz="2000" kern="0" dirty="0"/>
              <a:t>Option C</a:t>
            </a:r>
          </a:p>
          <a:p>
            <a:pPr lvl="1"/>
            <a:r>
              <a:rPr lang="en-GB" sz="1400" b="1" kern="0" dirty="0"/>
              <a:t>One single meeting </a:t>
            </a:r>
            <a:r>
              <a:rPr lang="en-GB" sz="1400" kern="0" dirty="0"/>
              <a:t>to discuss and agree all the Rel-21 proposals</a:t>
            </a:r>
          </a:p>
          <a:p>
            <a:pPr lvl="1"/>
            <a:r>
              <a:rPr lang="en-GB" sz="1400" kern="0" dirty="0"/>
              <a:t>C1: this meeting is SA1#113</a:t>
            </a:r>
          </a:p>
          <a:p>
            <a:pPr lvl="1"/>
            <a:r>
              <a:rPr lang="en-GB" sz="1400" kern="0" dirty="0"/>
              <a:t>C2: this meeting is SA1#114</a:t>
            </a:r>
          </a:p>
          <a:p>
            <a:r>
              <a:rPr lang="en-GB" sz="2000" kern="0" dirty="0"/>
              <a:t>See next slide for calendar view</a:t>
            </a:r>
          </a:p>
          <a:p>
            <a:pPr lvl="1"/>
            <a:endParaRPr lang="en-GB" sz="1400" kern="0" dirty="0"/>
          </a:p>
        </p:txBody>
      </p:sp>
    </p:spTree>
    <p:extLst>
      <p:ext uri="{BB962C8B-B14F-4D97-AF65-F5344CB8AC3E}">
        <p14:creationId xmlns:p14="http://schemas.microsoft.com/office/powerpoint/2010/main" val="159930864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0" name="Google Shape;120;p20"/>
          <p:cNvCxnSpPr>
            <a:cxnSpLocks/>
          </p:cNvCxnSpPr>
          <p:nvPr/>
        </p:nvCxnSpPr>
        <p:spPr>
          <a:xfrm>
            <a:off x="320044" y="836178"/>
            <a:ext cx="7105089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154812" y="229966"/>
            <a:ext cx="7399874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2800" dirty="0">
                <a:sym typeface="Montserrat"/>
              </a:rPr>
              <a:t>Discussion on Rel-21 SA1 WID/SIDs timeline</a:t>
            </a:r>
            <a:endParaRPr sz="2800" dirty="0">
              <a:sym typeface="Montserrat"/>
            </a:endParaRPr>
          </a:p>
        </p:txBody>
      </p:sp>
      <p:cxnSp>
        <p:nvCxnSpPr>
          <p:cNvPr id="126" name="Google Shape;126;p20"/>
          <p:cNvCxnSpPr/>
          <p:nvPr/>
        </p:nvCxnSpPr>
        <p:spPr>
          <a:xfrm>
            <a:off x="6828295" y="1159535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/>
          <p:cNvCxnSpPr/>
          <p:nvPr/>
        </p:nvCxnSpPr>
        <p:spPr>
          <a:xfrm>
            <a:off x="5585283" y="1159535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/>
          <p:cNvCxnSpPr/>
          <p:nvPr/>
        </p:nvCxnSpPr>
        <p:spPr>
          <a:xfrm>
            <a:off x="4193045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/>
          <p:cNvCxnSpPr/>
          <p:nvPr/>
        </p:nvCxnSpPr>
        <p:spPr>
          <a:xfrm>
            <a:off x="4889958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/>
          <p:cNvCxnSpPr/>
          <p:nvPr/>
        </p:nvCxnSpPr>
        <p:spPr>
          <a:xfrm>
            <a:off x="2881770" y="130131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/>
          <p:cNvCxnSpPr/>
          <p:nvPr/>
        </p:nvCxnSpPr>
        <p:spPr>
          <a:xfrm>
            <a:off x="2170570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/>
          <p:cNvCxnSpPr/>
          <p:nvPr/>
        </p:nvCxnSpPr>
        <p:spPr>
          <a:xfrm>
            <a:off x="7361695" y="116271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/>
          <p:cNvSpPr txBox="1"/>
          <p:nvPr/>
        </p:nvSpPr>
        <p:spPr>
          <a:xfrm>
            <a:off x="429083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TSG#106</a:t>
            </a:r>
            <a:endParaRPr dirty="0"/>
          </a:p>
        </p:txBody>
      </p:sp>
      <p:sp>
        <p:nvSpPr>
          <p:cNvPr id="134" name="Google Shape;134;p20"/>
          <p:cNvSpPr txBox="1"/>
          <p:nvPr/>
        </p:nvSpPr>
        <p:spPr>
          <a:xfrm>
            <a:off x="1102183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TSG#107</a:t>
            </a:r>
            <a:endParaRPr dirty="0"/>
          </a:p>
        </p:txBody>
      </p:sp>
      <p:sp>
        <p:nvSpPr>
          <p:cNvPr id="135" name="Google Shape;135;p20"/>
          <p:cNvSpPr txBox="1"/>
          <p:nvPr/>
        </p:nvSpPr>
        <p:spPr>
          <a:xfrm>
            <a:off x="1816558" y="1010803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TSG#108</a:t>
            </a:r>
            <a:endParaRPr dirty="0"/>
          </a:p>
        </p:txBody>
      </p:sp>
      <p:sp>
        <p:nvSpPr>
          <p:cNvPr id="136" name="Google Shape;136;p20"/>
          <p:cNvSpPr txBox="1"/>
          <p:nvPr/>
        </p:nvSpPr>
        <p:spPr>
          <a:xfrm>
            <a:off x="2597608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 dirty="0"/>
          </a:p>
        </p:txBody>
      </p:sp>
      <p:sp>
        <p:nvSpPr>
          <p:cNvPr id="137" name="Google Shape;137;p20"/>
          <p:cNvSpPr txBox="1"/>
          <p:nvPr/>
        </p:nvSpPr>
        <p:spPr>
          <a:xfrm>
            <a:off x="3169108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 dirty="0"/>
          </a:p>
        </p:txBody>
      </p:sp>
      <p:sp>
        <p:nvSpPr>
          <p:cNvPr id="138" name="Google Shape;138;p20"/>
          <p:cNvSpPr txBox="1"/>
          <p:nvPr/>
        </p:nvSpPr>
        <p:spPr>
          <a:xfrm>
            <a:off x="3843795" y="1010803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 dirty="0"/>
          </a:p>
        </p:txBody>
      </p:sp>
      <p:sp>
        <p:nvSpPr>
          <p:cNvPr id="139" name="Google Shape;139;p20"/>
          <p:cNvSpPr txBox="1"/>
          <p:nvPr/>
        </p:nvSpPr>
        <p:spPr>
          <a:xfrm>
            <a:off x="4501020" y="1010803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 dirty="0"/>
          </a:p>
        </p:txBody>
      </p:sp>
      <p:sp>
        <p:nvSpPr>
          <p:cNvPr id="140" name="Google Shape;140;p20"/>
          <p:cNvSpPr txBox="1"/>
          <p:nvPr/>
        </p:nvSpPr>
        <p:spPr>
          <a:xfrm>
            <a:off x="5231270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TSG#113</a:t>
            </a:r>
            <a:endParaRPr dirty="0"/>
          </a:p>
        </p:txBody>
      </p:sp>
      <p:sp>
        <p:nvSpPr>
          <p:cNvPr id="141" name="Google Shape;141;p20"/>
          <p:cNvSpPr txBox="1"/>
          <p:nvPr/>
        </p:nvSpPr>
        <p:spPr>
          <a:xfrm>
            <a:off x="5874208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TSG#114</a:t>
            </a:r>
            <a:endParaRPr dirty="0"/>
          </a:p>
        </p:txBody>
      </p:sp>
      <p:sp>
        <p:nvSpPr>
          <p:cNvPr id="142" name="Google Shape;142;p20"/>
          <p:cNvSpPr txBox="1"/>
          <p:nvPr/>
        </p:nvSpPr>
        <p:spPr>
          <a:xfrm>
            <a:off x="6440945" y="1010803"/>
            <a:ext cx="615900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8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TSG#115</a:t>
            </a:r>
            <a:endParaRPr sz="900" dirty="0"/>
          </a:p>
        </p:txBody>
      </p:sp>
      <p:sp>
        <p:nvSpPr>
          <p:cNvPr id="143" name="Google Shape;143;p20"/>
          <p:cNvSpPr txBox="1"/>
          <p:nvPr/>
        </p:nvSpPr>
        <p:spPr>
          <a:xfrm>
            <a:off x="7021970" y="1010803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TSG#116</a:t>
            </a:r>
            <a:endParaRPr dirty="0"/>
          </a:p>
        </p:txBody>
      </p:sp>
      <p:sp>
        <p:nvSpPr>
          <p:cNvPr id="145" name="Google Shape;145;p20"/>
          <p:cNvSpPr txBox="1"/>
          <p:nvPr/>
        </p:nvSpPr>
        <p:spPr>
          <a:xfrm>
            <a:off x="1921333" y="713940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dirty="0"/>
          </a:p>
        </p:txBody>
      </p:sp>
      <p:sp>
        <p:nvSpPr>
          <p:cNvPr id="146" name="Google Shape;146;p20"/>
          <p:cNvSpPr txBox="1"/>
          <p:nvPr/>
        </p:nvSpPr>
        <p:spPr>
          <a:xfrm>
            <a:off x="4624844" y="713940"/>
            <a:ext cx="526925" cy="246181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</a:t>
            </a:r>
            <a:r>
              <a:rPr lang="en-US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 dirty="0"/>
          </a:p>
        </p:txBody>
      </p:sp>
      <p:sp>
        <p:nvSpPr>
          <p:cNvPr id="148" name="Google Shape;148;p20"/>
          <p:cNvSpPr txBox="1"/>
          <p:nvPr/>
        </p:nvSpPr>
        <p:spPr>
          <a:xfrm>
            <a:off x="1310145" y="1101290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49" name="Google Shape;149;p20"/>
          <p:cNvSpPr txBox="1"/>
          <p:nvPr/>
        </p:nvSpPr>
        <p:spPr>
          <a:xfrm>
            <a:off x="6637795" y="1113990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/>
          <p:cNvSpPr txBox="1"/>
          <p:nvPr/>
        </p:nvSpPr>
        <p:spPr>
          <a:xfrm>
            <a:off x="3975558" y="1113990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2" name="Google Shape;152;p20"/>
          <p:cNvSpPr txBox="1"/>
          <p:nvPr/>
        </p:nvSpPr>
        <p:spPr>
          <a:xfrm>
            <a:off x="4710570" y="1113990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/>
          <p:cNvSpPr txBox="1"/>
          <p:nvPr/>
        </p:nvSpPr>
        <p:spPr>
          <a:xfrm>
            <a:off x="7212470" y="1113990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/>
          <p:cNvSpPr txBox="1"/>
          <p:nvPr/>
        </p:nvSpPr>
        <p:spPr>
          <a:xfrm>
            <a:off x="2772233" y="1113990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5" name="Google Shape;155;p20"/>
          <p:cNvSpPr txBox="1"/>
          <p:nvPr/>
        </p:nvSpPr>
        <p:spPr>
          <a:xfrm>
            <a:off x="5421770" y="1113990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7" name="Google Shape;157;p20"/>
          <p:cNvSpPr txBox="1"/>
          <p:nvPr/>
        </p:nvSpPr>
        <p:spPr>
          <a:xfrm>
            <a:off x="613233" y="1113990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8" name="Google Shape;158;p20"/>
          <p:cNvSpPr txBox="1"/>
          <p:nvPr/>
        </p:nvSpPr>
        <p:spPr>
          <a:xfrm>
            <a:off x="3364370" y="1113990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/>
          <p:cNvSpPr txBox="1"/>
          <p:nvPr/>
        </p:nvSpPr>
        <p:spPr>
          <a:xfrm>
            <a:off x="6063120" y="1113990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7118808" y="69489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2027</a:t>
            </a:r>
            <a:endParaRPr dirty="0"/>
          </a:p>
        </p:txBody>
      </p:sp>
      <p:cxnSp>
        <p:nvCxnSpPr>
          <p:cNvPr id="170" name="Google Shape;170;p20"/>
          <p:cNvCxnSpPr/>
          <p:nvPr/>
        </p:nvCxnSpPr>
        <p:spPr>
          <a:xfrm>
            <a:off x="1789570" y="1440523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/>
          <p:cNvCxnSpPr/>
          <p:nvPr/>
        </p:nvCxnSpPr>
        <p:spPr>
          <a:xfrm>
            <a:off x="7142620" y="1440523"/>
            <a:ext cx="0" cy="31368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/>
          <p:cNvCxnSpPr/>
          <p:nvPr/>
        </p:nvCxnSpPr>
        <p:spPr>
          <a:xfrm>
            <a:off x="5899608" y="1440523"/>
            <a:ext cx="0" cy="30924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4" name="Google Shape;174;p20"/>
          <p:cNvCxnSpPr/>
          <p:nvPr/>
        </p:nvCxnSpPr>
        <p:spPr>
          <a:xfrm>
            <a:off x="4515308" y="1440523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5" name="Google Shape;175;p20"/>
          <p:cNvCxnSpPr/>
          <p:nvPr/>
        </p:nvCxnSpPr>
        <p:spPr>
          <a:xfrm>
            <a:off x="5212220" y="1440523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/>
          <p:cNvCxnSpPr/>
          <p:nvPr/>
        </p:nvCxnSpPr>
        <p:spPr>
          <a:xfrm>
            <a:off x="3196095" y="1429410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/>
          <p:cNvCxnSpPr/>
          <p:nvPr/>
        </p:nvCxnSpPr>
        <p:spPr>
          <a:xfrm>
            <a:off x="2484895" y="1440523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/>
          <p:cNvCxnSpPr/>
          <p:nvPr/>
        </p:nvCxnSpPr>
        <p:spPr>
          <a:xfrm>
            <a:off x="3856495" y="1448460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/>
          <p:cNvCxnSpPr/>
          <p:nvPr/>
        </p:nvCxnSpPr>
        <p:spPr>
          <a:xfrm>
            <a:off x="1184733" y="145163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/>
          <p:cNvCxnSpPr/>
          <p:nvPr/>
        </p:nvCxnSpPr>
        <p:spPr>
          <a:xfrm>
            <a:off x="6525083" y="139289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3" name="Google Shape;183;p20"/>
          <p:cNvCxnSpPr>
            <a:cxnSpLocks/>
            <a:stCxn id="158" idx="2"/>
          </p:cNvCxnSpPr>
          <p:nvPr/>
        </p:nvCxnSpPr>
        <p:spPr>
          <a:xfrm>
            <a:off x="3556520" y="1314090"/>
            <a:ext cx="1525" cy="358123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8" name="Google Shape;188;p20"/>
          <p:cNvSpPr txBox="1"/>
          <p:nvPr/>
        </p:nvSpPr>
        <p:spPr>
          <a:xfrm>
            <a:off x="1521283" y="1199970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SA1#110</a:t>
            </a:r>
            <a:endParaRPr dirty="0"/>
          </a:p>
        </p:txBody>
      </p:sp>
      <p:sp>
        <p:nvSpPr>
          <p:cNvPr id="189" name="Google Shape;189;p20"/>
          <p:cNvSpPr txBox="1"/>
          <p:nvPr/>
        </p:nvSpPr>
        <p:spPr>
          <a:xfrm>
            <a:off x="4846245" y="1199970"/>
            <a:ext cx="64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SA1#115</a:t>
            </a:r>
            <a:endParaRPr dirty="0"/>
          </a:p>
        </p:txBody>
      </p:sp>
      <p:sp>
        <p:nvSpPr>
          <p:cNvPr id="190" name="Google Shape;190;p20"/>
          <p:cNvSpPr txBox="1"/>
          <p:nvPr/>
        </p:nvSpPr>
        <p:spPr>
          <a:xfrm>
            <a:off x="2927808" y="1199970"/>
            <a:ext cx="65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SA1#112</a:t>
            </a:r>
            <a:endParaRPr dirty="0"/>
          </a:p>
        </p:txBody>
      </p:sp>
      <p:sp>
        <p:nvSpPr>
          <p:cNvPr id="191" name="Google Shape;191;p20"/>
          <p:cNvSpPr txBox="1"/>
          <p:nvPr/>
        </p:nvSpPr>
        <p:spPr>
          <a:xfrm>
            <a:off x="3562808" y="1199970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SA1#113</a:t>
            </a:r>
            <a:endParaRPr dirty="0"/>
          </a:p>
        </p:txBody>
      </p:sp>
      <p:sp>
        <p:nvSpPr>
          <p:cNvPr id="192" name="Google Shape;192;p20"/>
          <p:cNvSpPr txBox="1"/>
          <p:nvPr/>
        </p:nvSpPr>
        <p:spPr>
          <a:xfrm>
            <a:off x="4226383" y="1199970"/>
            <a:ext cx="620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SA1#114</a:t>
            </a:r>
            <a:endParaRPr dirty="0"/>
          </a:p>
        </p:txBody>
      </p:sp>
      <p:sp>
        <p:nvSpPr>
          <p:cNvPr id="193" name="Google Shape;193;p20"/>
          <p:cNvSpPr txBox="1"/>
          <p:nvPr/>
        </p:nvSpPr>
        <p:spPr>
          <a:xfrm>
            <a:off x="847397" y="1207319"/>
            <a:ext cx="598483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8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SA1#109</a:t>
            </a:r>
            <a:endParaRPr sz="900" dirty="0"/>
          </a:p>
        </p:txBody>
      </p:sp>
      <p:sp>
        <p:nvSpPr>
          <p:cNvPr id="194" name="Google Shape;194;p20"/>
          <p:cNvSpPr txBox="1"/>
          <p:nvPr/>
        </p:nvSpPr>
        <p:spPr>
          <a:xfrm>
            <a:off x="5624970" y="1199970"/>
            <a:ext cx="6096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SA1#116</a:t>
            </a:r>
            <a:endParaRPr dirty="0"/>
          </a:p>
        </p:txBody>
      </p:sp>
      <p:cxnSp>
        <p:nvCxnSpPr>
          <p:cNvPr id="195" name="Google Shape;195;p20"/>
          <p:cNvCxnSpPr>
            <a:cxnSpLocks/>
            <a:stCxn id="159" idx="2"/>
          </p:cNvCxnSpPr>
          <p:nvPr/>
        </p:nvCxnSpPr>
        <p:spPr>
          <a:xfrm flipH="1">
            <a:off x="6202820" y="1314090"/>
            <a:ext cx="52450" cy="3462175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62" name="Google Shape;162;p20"/>
          <p:cNvSpPr/>
          <p:nvPr/>
        </p:nvSpPr>
        <p:spPr>
          <a:xfrm>
            <a:off x="2176240" y="2128903"/>
            <a:ext cx="5185449" cy="143630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6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WG</a:t>
            </a:r>
            <a:endParaRPr sz="1050" dirty="0"/>
          </a:p>
        </p:txBody>
      </p:sp>
      <p:sp>
        <p:nvSpPr>
          <p:cNvPr id="205" name="Google Shape;205;p20"/>
          <p:cNvSpPr/>
          <p:nvPr/>
        </p:nvSpPr>
        <p:spPr>
          <a:xfrm>
            <a:off x="1447170" y="1734527"/>
            <a:ext cx="3409453" cy="168076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6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Plenary</a:t>
            </a:r>
          </a:p>
        </p:txBody>
      </p:sp>
      <p:sp>
        <p:nvSpPr>
          <p:cNvPr id="17" name="Google Shape;198;p20">
            <a:extLst>
              <a:ext uri="{FF2B5EF4-FFF2-40B4-BE49-F238E27FC236}">
                <a16:creationId xmlns:a16="http://schemas.microsoft.com/office/drawing/2014/main" id="{AC07F3E4-0FF8-4B80-A34D-90AAB523F7D3}"/>
              </a:ext>
            </a:extLst>
          </p:cNvPr>
          <p:cNvSpPr txBox="1"/>
          <p:nvPr/>
        </p:nvSpPr>
        <p:spPr>
          <a:xfrm>
            <a:off x="2926079" y="2518178"/>
            <a:ext cx="1416194" cy="832874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endParaRPr lang="en-US" sz="1100" dirty="0"/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3071854" y="2587208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200;p20">
            <a:extLst>
              <a:ext uri="{FF2B5EF4-FFF2-40B4-BE49-F238E27FC236}">
                <a16:creationId xmlns:a16="http://schemas.microsoft.com/office/drawing/2014/main" id="{D80E83C6-0D85-429D-B689-0ED9D07BCA0E}"/>
              </a:ext>
            </a:extLst>
          </p:cNvPr>
          <p:cNvSpPr txBox="1"/>
          <p:nvPr/>
        </p:nvSpPr>
        <p:spPr>
          <a:xfrm>
            <a:off x="3034060" y="2492989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3634491" y="2889259"/>
            <a:ext cx="649361" cy="274501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3572643" y="2917270"/>
            <a:ext cx="779401" cy="203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AA6D2380-3D1D-EB28-FFF1-C39D3B7AB6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-42405" y="2474000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7" name="TextBox 112">
            <a:extLst>
              <a:ext uri="{FF2B5EF4-FFF2-40B4-BE49-F238E27FC236}">
                <a16:creationId xmlns:a16="http://schemas.microsoft.com/office/drawing/2014/main" id="{2791F604-308A-592D-A381-1E26FA20E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8796" y="3423794"/>
            <a:ext cx="14173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7" name="Google Shape;167;p20"/>
          <p:cNvSpPr txBox="1"/>
          <p:nvPr/>
        </p:nvSpPr>
        <p:spPr>
          <a:xfrm>
            <a:off x="2003036" y="4635998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>
              <a:solidFill>
                <a:schemeClr val="accent2"/>
              </a:solidFill>
            </a:endParaRPr>
          </a:p>
        </p:txBody>
      </p:sp>
      <p:sp>
        <p:nvSpPr>
          <p:cNvPr id="187" name="Google Shape;187;p20"/>
          <p:cNvSpPr txBox="1"/>
          <p:nvPr/>
        </p:nvSpPr>
        <p:spPr>
          <a:xfrm>
            <a:off x="2132036" y="1199970"/>
            <a:ext cx="644400" cy="23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SA1#111</a:t>
            </a:r>
            <a:endParaRPr dirty="0">
              <a:solidFill>
                <a:srgbClr val="FF0000"/>
              </a:solidFill>
            </a:endParaRPr>
          </a:p>
        </p:txBody>
      </p:sp>
      <p:cxnSp>
        <p:nvCxnSpPr>
          <p:cNvPr id="123" name="Google Shape;123;p20"/>
          <p:cNvCxnSpPr/>
          <p:nvPr/>
        </p:nvCxnSpPr>
        <p:spPr>
          <a:xfrm>
            <a:off x="1475245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68" name="Google Shape;168;p20"/>
          <p:cNvCxnSpPr>
            <a:cxnSpLocks/>
          </p:cNvCxnSpPr>
          <p:nvPr/>
        </p:nvCxnSpPr>
        <p:spPr>
          <a:xfrm>
            <a:off x="2491018" y="1417335"/>
            <a:ext cx="0" cy="3237399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13" name="Chevron 60">
            <a:extLst>
              <a:ext uri="{FF2B5EF4-FFF2-40B4-BE49-F238E27FC236}">
                <a16:creationId xmlns:a16="http://schemas.microsoft.com/office/drawing/2014/main" id="{93A60978-0582-F172-E028-F19CA98A2326}"/>
              </a:ext>
            </a:extLst>
          </p:cNvPr>
          <p:cNvSpPr/>
          <p:nvPr/>
        </p:nvSpPr>
        <p:spPr bwMode="auto">
          <a:xfrm>
            <a:off x="844842" y="1419388"/>
            <a:ext cx="333560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DC59DCD-2CE4-6246-61EB-DB648C43054F}"/>
              </a:ext>
            </a:extLst>
          </p:cNvPr>
          <p:cNvSpPr/>
          <p:nvPr/>
        </p:nvSpPr>
        <p:spPr bwMode="auto">
          <a:xfrm>
            <a:off x="2158298" y="1931715"/>
            <a:ext cx="4096971" cy="16807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90F9DD6A-AA29-38BB-31DD-C1A039E2BCA0}"/>
              </a:ext>
            </a:extLst>
          </p:cNvPr>
          <p:cNvSpPr/>
          <p:nvPr/>
        </p:nvSpPr>
        <p:spPr bwMode="auto">
          <a:xfrm>
            <a:off x="6206003" y="1924436"/>
            <a:ext cx="518576" cy="1531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0" name="Chevron 60">
            <a:extLst>
              <a:ext uri="{FF2B5EF4-FFF2-40B4-BE49-F238E27FC236}">
                <a16:creationId xmlns:a16="http://schemas.microsoft.com/office/drawing/2014/main" id="{7E4582D0-258D-74B4-D7A9-74C38B8DA825}"/>
              </a:ext>
            </a:extLst>
          </p:cNvPr>
          <p:cNvSpPr/>
          <p:nvPr/>
        </p:nvSpPr>
        <p:spPr bwMode="auto">
          <a:xfrm>
            <a:off x="2886340" y="2301645"/>
            <a:ext cx="4392806" cy="1378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  <a:endParaRPr lang="fr-FR" sz="700" i="1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2A0F50BE-0996-E844-2D6E-FC7E5E995647}"/>
              </a:ext>
            </a:extLst>
          </p:cNvPr>
          <p:cNvSpPr/>
          <p:nvPr/>
        </p:nvSpPr>
        <p:spPr bwMode="auto">
          <a:xfrm>
            <a:off x="6791869" y="2282957"/>
            <a:ext cx="903248" cy="20010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A658FFA-E539-2A9A-4CB0-C3A83D8CECF9}"/>
              </a:ext>
            </a:extLst>
          </p:cNvPr>
          <p:cNvSpPr txBox="1"/>
          <p:nvPr/>
        </p:nvSpPr>
        <p:spPr>
          <a:xfrm>
            <a:off x="6821132" y="2245188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4" name="Google Shape;194;p20">
            <a:extLst>
              <a:ext uri="{FF2B5EF4-FFF2-40B4-BE49-F238E27FC236}">
                <a16:creationId xmlns:a16="http://schemas.microsoft.com/office/drawing/2014/main" id="{8E86177F-6235-7CE8-BB4D-BE9A44530C34}"/>
              </a:ext>
            </a:extLst>
          </p:cNvPr>
          <p:cNvSpPr txBox="1"/>
          <p:nvPr/>
        </p:nvSpPr>
        <p:spPr>
          <a:xfrm>
            <a:off x="6220184" y="1199970"/>
            <a:ext cx="6096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SA1#117</a:t>
            </a:r>
            <a:endParaRPr dirty="0"/>
          </a:p>
        </p:txBody>
      </p:sp>
      <p:sp>
        <p:nvSpPr>
          <p:cNvPr id="25" name="Google Shape;194;p20">
            <a:extLst>
              <a:ext uri="{FF2B5EF4-FFF2-40B4-BE49-F238E27FC236}">
                <a16:creationId xmlns:a16="http://schemas.microsoft.com/office/drawing/2014/main" id="{ADFAF064-B893-344A-45CA-66BB79B8A2BA}"/>
              </a:ext>
            </a:extLst>
          </p:cNvPr>
          <p:cNvSpPr txBox="1"/>
          <p:nvPr/>
        </p:nvSpPr>
        <p:spPr>
          <a:xfrm>
            <a:off x="6812420" y="1207319"/>
            <a:ext cx="609600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8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</a:t>
            </a:r>
            <a:r>
              <a:rPr lang="en-US" sz="8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8</a:t>
            </a:r>
            <a:endParaRPr sz="900" dirty="0"/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48DFED36-8F76-CFD0-1D39-90C2FC6D3796}"/>
              </a:ext>
            </a:extLst>
          </p:cNvPr>
          <p:cNvSpPr/>
          <p:nvPr/>
        </p:nvSpPr>
        <p:spPr bwMode="auto">
          <a:xfrm>
            <a:off x="4510607" y="4803516"/>
            <a:ext cx="333560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Rel-21 Stage 1</a:t>
            </a:r>
          </a:p>
        </p:txBody>
      </p:sp>
      <p:sp>
        <p:nvSpPr>
          <p:cNvPr id="27" name="Thought Bubble: Cloud 26">
            <a:extLst>
              <a:ext uri="{FF2B5EF4-FFF2-40B4-BE49-F238E27FC236}">
                <a16:creationId xmlns:a16="http://schemas.microsoft.com/office/drawing/2014/main" id="{003D2AF9-188F-AEA1-6948-E943E7556F14}"/>
              </a:ext>
            </a:extLst>
          </p:cNvPr>
          <p:cNvSpPr/>
          <p:nvPr/>
        </p:nvSpPr>
        <p:spPr bwMode="auto">
          <a:xfrm>
            <a:off x="7147570" y="4790817"/>
            <a:ext cx="903248" cy="30891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376DFDD-6A12-5E4A-4DCB-7C520A71918F}"/>
              </a:ext>
            </a:extLst>
          </p:cNvPr>
          <p:cNvSpPr txBox="1"/>
          <p:nvPr/>
        </p:nvSpPr>
        <p:spPr>
          <a:xfrm>
            <a:off x="7056845" y="4810322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51" name="Google Shape;151;p20"/>
          <p:cNvSpPr txBox="1"/>
          <p:nvPr/>
        </p:nvSpPr>
        <p:spPr>
          <a:xfrm>
            <a:off x="1997533" y="1113990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D25486A1-7A21-8393-696F-CCE598C728B0}"/>
              </a:ext>
            </a:extLst>
          </p:cNvPr>
          <p:cNvSpPr/>
          <p:nvPr/>
        </p:nvSpPr>
        <p:spPr bwMode="auto">
          <a:xfrm>
            <a:off x="4049396" y="4738597"/>
            <a:ext cx="903248" cy="30891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673946-4E22-12C4-1D70-E021D928FA1B}"/>
              </a:ext>
            </a:extLst>
          </p:cNvPr>
          <p:cNvSpPr txBox="1"/>
          <p:nvPr/>
        </p:nvSpPr>
        <p:spPr>
          <a:xfrm>
            <a:off x="3975558" y="4817202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CBC7E07-59AD-BC83-7B0B-846555B7F795}"/>
              </a:ext>
            </a:extLst>
          </p:cNvPr>
          <p:cNvSpPr txBox="1"/>
          <p:nvPr/>
        </p:nvSpPr>
        <p:spPr>
          <a:xfrm>
            <a:off x="2924553" y="3150239"/>
            <a:ext cx="141619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GB" sz="1000" b="1" dirty="0">
                <a:solidFill>
                  <a:schemeClr val="dk1"/>
                </a:solidFill>
              </a:rPr>
              <a:t>Option A</a:t>
            </a:r>
            <a:endParaRPr lang="en-US" sz="1000" dirty="0"/>
          </a:p>
        </p:txBody>
      </p:sp>
      <p:sp>
        <p:nvSpPr>
          <p:cNvPr id="30" name="Google Shape;198;p20">
            <a:extLst>
              <a:ext uri="{FF2B5EF4-FFF2-40B4-BE49-F238E27FC236}">
                <a16:creationId xmlns:a16="http://schemas.microsoft.com/office/drawing/2014/main" id="{3DF88B14-E6CA-A5E8-F8C3-5401CB3A9827}"/>
              </a:ext>
            </a:extLst>
          </p:cNvPr>
          <p:cNvSpPr txBox="1"/>
          <p:nvPr/>
        </p:nvSpPr>
        <p:spPr>
          <a:xfrm>
            <a:off x="3606736" y="3382712"/>
            <a:ext cx="1416194" cy="907117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endParaRPr lang="en-US" sz="1100" dirty="0"/>
          </a:p>
        </p:txBody>
      </p:sp>
      <p:sp>
        <p:nvSpPr>
          <p:cNvPr id="31" name="Google Shape;199;p20">
            <a:extLst>
              <a:ext uri="{FF2B5EF4-FFF2-40B4-BE49-F238E27FC236}">
                <a16:creationId xmlns:a16="http://schemas.microsoft.com/office/drawing/2014/main" id="{009A012D-FC39-C233-D446-6F4FBD136A7B}"/>
              </a:ext>
            </a:extLst>
          </p:cNvPr>
          <p:cNvSpPr txBox="1"/>
          <p:nvPr/>
        </p:nvSpPr>
        <p:spPr>
          <a:xfrm>
            <a:off x="3752511" y="3451743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200;p20">
            <a:extLst>
              <a:ext uri="{FF2B5EF4-FFF2-40B4-BE49-F238E27FC236}">
                <a16:creationId xmlns:a16="http://schemas.microsoft.com/office/drawing/2014/main" id="{36AD506D-B3CC-F1B1-9362-CCCD44E2E50C}"/>
              </a:ext>
            </a:extLst>
          </p:cNvPr>
          <p:cNvSpPr txBox="1"/>
          <p:nvPr/>
        </p:nvSpPr>
        <p:spPr>
          <a:xfrm>
            <a:off x="3714717" y="3357524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103" name="Google Shape;201;p20">
            <a:extLst>
              <a:ext uri="{FF2B5EF4-FFF2-40B4-BE49-F238E27FC236}">
                <a16:creationId xmlns:a16="http://schemas.microsoft.com/office/drawing/2014/main" id="{F0E43AD5-E5DA-3323-D592-E7FEBEF58320}"/>
              </a:ext>
            </a:extLst>
          </p:cNvPr>
          <p:cNvSpPr txBox="1"/>
          <p:nvPr/>
        </p:nvSpPr>
        <p:spPr>
          <a:xfrm>
            <a:off x="4315148" y="3753794"/>
            <a:ext cx="649361" cy="274501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202;p20">
            <a:extLst>
              <a:ext uri="{FF2B5EF4-FFF2-40B4-BE49-F238E27FC236}">
                <a16:creationId xmlns:a16="http://schemas.microsoft.com/office/drawing/2014/main" id="{73A5091C-9EA9-8513-C2C0-08AB61C55998}"/>
              </a:ext>
            </a:extLst>
          </p:cNvPr>
          <p:cNvSpPr txBox="1"/>
          <p:nvPr/>
        </p:nvSpPr>
        <p:spPr>
          <a:xfrm>
            <a:off x="4253300" y="3781805"/>
            <a:ext cx="779401" cy="203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87167C87-E1F7-1438-0F0C-87228527C114}"/>
              </a:ext>
            </a:extLst>
          </p:cNvPr>
          <p:cNvSpPr txBox="1"/>
          <p:nvPr/>
        </p:nvSpPr>
        <p:spPr>
          <a:xfrm>
            <a:off x="3656055" y="4053960"/>
            <a:ext cx="135579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GB" sz="1000" b="1" dirty="0">
                <a:solidFill>
                  <a:schemeClr val="dk1"/>
                </a:solidFill>
              </a:rPr>
              <a:t>Option </a:t>
            </a:r>
            <a:r>
              <a:rPr lang="en-GB" b="1" dirty="0">
                <a:solidFill>
                  <a:schemeClr val="dk1"/>
                </a:solidFill>
              </a:rPr>
              <a:t>B</a:t>
            </a:r>
            <a:endParaRPr lang="en-US" sz="1000" dirty="0"/>
          </a:p>
        </p:txBody>
      </p:sp>
      <p:sp>
        <p:nvSpPr>
          <p:cNvPr id="107" name="Diamond 106">
            <a:extLst>
              <a:ext uri="{FF2B5EF4-FFF2-40B4-BE49-F238E27FC236}">
                <a16:creationId xmlns:a16="http://schemas.microsoft.com/office/drawing/2014/main" id="{26692CE2-8203-4840-A9AA-190A50B164B8}"/>
              </a:ext>
            </a:extLst>
          </p:cNvPr>
          <p:cNvSpPr/>
          <p:nvPr/>
        </p:nvSpPr>
        <p:spPr bwMode="auto">
          <a:xfrm>
            <a:off x="3499307" y="4288196"/>
            <a:ext cx="681738" cy="500117"/>
          </a:xfrm>
          <a:prstGeom prst="diamond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2F9EFF4-FAE1-81C1-3E0D-30DAED0B0244}"/>
              </a:ext>
            </a:extLst>
          </p:cNvPr>
          <p:cNvSpPr txBox="1"/>
          <p:nvPr/>
        </p:nvSpPr>
        <p:spPr>
          <a:xfrm>
            <a:off x="3568494" y="4435502"/>
            <a:ext cx="56647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GB" sz="1000" b="1" dirty="0">
                <a:solidFill>
                  <a:schemeClr val="dk1"/>
                </a:solidFill>
              </a:rPr>
              <a:t>C1</a:t>
            </a:r>
            <a:endParaRPr lang="en-US" sz="1000" dirty="0"/>
          </a:p>
        </p:txBody>
      </p:sp>
      <p:sp>
        <p:nvSpPr>
          <p:cNvPr id="108" name="Diamond 107">
            <a:extLst>
              <a:ext uri="{FF2B5EF4-FFF2-40B4-BE49-F238E27FC236}">
                <a16:creationId xmlns:a16="http://schemas.microsoft.com/office/drawing/2014/main" id="{171DECC4-9783-BBA0-C9FA-D08F1E0E7D39}"/>
              </a:ext>
            </a:extLst>
          </p:cNvPr>
          <p:cNvSpPr/>
          <p:nvPr/>
        </p:nvSpPr>
        <p:spPr bwMode="auto">
          <a:xfrm>
            <a:off x="4162641" y="4305992"/>
            <a:ext cx="681738" cy="500117"/>
          </a:xfrm>
          <a:prstGeom prst="diamond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172EDF1D-1ED5-B54A-F292-641D182F3499}"/>
              </a:ext>
            </a:extLst>
          </p:cNvPr>
          <p:cNvSpPr txBox="1"/>
          <p:nvPr/>
        </p:nvSpPr>
        <p:spPr>
          <a:xfrm>
            <a:off x="4260126" y="4438155"/>
            <a:ext cx="49448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GB" sz="1000" b="1" dirty="0">
                <a:solidFill>
                  <a:schemeClr val="dk1"/>
                </a:solidFill>
              </a:rPr>
              <a:t>C2</a:t>
            </a:r>
            <a:endParaRPr lang="en-US" sz="1000" dirty="0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EC862E7F-9864-1ABF-9553-C33BC75D39FA}"/>
              </a:ext>
            </a:extLst>
          </p:cNvPr>
          <p:cNvSpPr/>
          <p:nvPr/>
        </p:nvSpPr>
        <p:spPr bwMode="auto">
          <a:xfrm>
            <a:off x="548640" y="1677880"/>
            <a:ext cx="7233252" cy="790691"/>
          </a:xfrm>
          <a:prstGeom prst="rect">
            <a:avLst/>
          </a:prstGeom>
          <a:solidFill>
            <a:srgbClr val="FFFFFF">
              <a:alpha val="67843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B42809C1-4C87-BA45-41E4-467514216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5993" y="1346313"/>
            <a:ext cx="15039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20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FS_6G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238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</TotalTime>
  <Words>979</Words>
  <Application>Microsoft Office PowerPoint</Application>
  <PresentationFormat>On-screen Show (16:9)</PresentationFormat>
  <Paragraphs>176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Aptos</vt:lpstr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PowerPoint Presentation</vt:lpstr>
      <vt:lpstr>PowerPoint Presentation</vt:lpstr>
      <vt:lpstr>Discussion on next steps on FS_6G</vt:lpstr>
      <vt:lpstr>The two Options</vt:lpstr>
      <vt:lpstr>Way forward</vt:lpstr>
      <vt:lpstr>PowerPoint Presentation</vt:lpstr>
      <vt:lpstr>PowerPoint Presentation</vt:lpstr>
      <vt:lpstr>PowerPoint Presentation</vt:lpstr>
      <vt:lpstr>PowerPoint Presentation</vt:lpstr>
      <vt:lpstr>Annex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2309</cp:revision>
  <cp:lastPrinted>2017-02-24T12:37:51Z</cp:lastPrinted>
  <dcterms:created xsi:type="dcterms:W3CDTF">2008-08-30T09:32:10Z</dcterms:created>
  <dcterms:modified xsi:type="dcterms:W3CDTF">2025-08-14T16:20:53Z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2025-06-17T14:55:17Z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34c4e57c-f234-4553-8cce-eff6b2d9a08a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</Properties>
</file>