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1"/>
  </p:notesMasterIdLst>
  <p:handoutMasterIdLst>
    <p:handoutMasterId r:id="rId12"/>
  </p:handoutMasterIdLst>
  <p:sldIdLst>
    <p:sldId id="1163" r:id="rId6"/>
    <p:sldId id="1222" r:id="rId7"/>
    <p:sldId id="1225" r:id="rId8"/>
    <p:sldId id="1226" r:id="rId9"/>
    <p:sldId id="1105" r:id="rId10"/>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887" autoAdjust="0"/>
    <p:restoredTop sz="91922"/>
  </p:normalViewPr>
  <p:slideViewPr>
    <p:cSldViewPr snapToGrid="0">
      <p:cViewPr varScale="1">
        <p:scale>
          <a:sx n="84" d="100"/>
          <a:sy n="84" d="100"/>
        </p:scale>
        <p:origin x="540" y="4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8/14/2025</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‹Nº›</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8/5/2025</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‹Nº›</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05/08/2025</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‹Nº›</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05/08/2025</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‹Nº›</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05/08/2025</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‹Nº›</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05/08/2025</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‹Nº›</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05/08/2025</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‹Nº›</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05/08/2025</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‹Nº›</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05/08/2025</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‹Nº›</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05/08/2025</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‹Nº›</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05/08/2025</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‹Nº›</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05/08/2025</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‹Nº›</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05/08/2025</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‹Nº›</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‹Nº›</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05/08/2025</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‹Nº›</a:t>
            </a:fld>
            <a:endParaRPr lang="en-GB" altLang="en-US"/>
          </a:p>
        </p:txBody>
      </p:sp>
      <p:sp>
        <p:nvSpPr>
          <p:cNvPr id="3" name="CuadroTexto 2">
            <a:extLst>
              <a:ext uri="{FF2B5EF4-FFF2-40B4-BE49-F238E27FC236}">
                <a16:creationId xmlns:a16="http://schemas.microsoft.com/office/drawing/2014/main" id="{01FB3A2B-0935-CA7D-F27B-20448E7EA5F3}"/>
              </a:ext>
            </a:extLst>
          </p:cNvPr>
          <p:cNvSpPr txBox="1"/>
          <p:nvPr userDrawn="1">
            <p:extLst>
              <p:ext uri="{1162E1C5-73C7-4A58-AE30-91384D911F3F}">
                <p184:classification xmlns:p184="http://schemas.microsoft.com/office/powerpoint/2018/4/main" val="ftr"/>
              </p:ext>
            </p:extLst>
          </p:nvPr>
        </p:nvSpPr>
        <p:spPr>
          <a:xfrm>
            <a:off x="63500" y="4866640"/>
            <a:ext cx="2822575" cy="213360"/>
          </a:xfrm>
          <a:prstGeom prst="rect">
            <a:avLst/>
          </a:prstGeom>
        </p:spPr>
        <p:txBody>
          <a:bodyPr horzOverflow="overflow" lIns="0" tIns="0" rIns="0" bIns="0">
            <a:spAutoFit/>
          </a:bodyPr>
          <a:lstStyle/>
          <a:p>
            <a:pPr algn="l"/>
            <a:r>
              <a:rPr lang="es-ES" sz="700">
                <a:solidFill>
                  <a:srgbClr val="000000"/>
                </a:solidFill>
                <a:latin typeface="Arial" panose="020B0604020202020204" pitchFamily="34" charset="0"/>
                <a:cs typeface="Arial" panose="020B0604020202020204" pitchFamily="34" charset="0"/>
              </a:rPr>
              <a:t>***Este documento está clasificado como PUBLICO por TELEFÓNICA.
***This document is classified as PUBLIC by TELEFÓNICA.</a:t>
            </a:r>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1188720" y="1847850"/>
            <a:ext cx="7772400" cy="1295400"/>
          </a:xfrm>
          <a:prstGeom prst="rect">
            <a:avLst/>
          </a:prstGeom>
          <a:noFill/>
          <a:ln>
            <a:noFill/>
          </a:ln>
        </p:spPr>
        <p:txBody>
          <a:bodyPr lIns="91430" tIns="45715" rIns="91430" bIns="45715" anchor="ctr">
            <a:normAutofit lnSpcReduction="1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DP on Interworking with legacy systems (6G and 4G</a:t>
            </a: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a:t>
            </a: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944705"/>
            <a:ext cx="6400800" cy="2019300"/>
          </a:xfrm>
        </p:spPr>
        <p:txBody>
          <a:bodyPr/>
          <a:lstStyle/>
          <a:p>
            <a:pPr>
              <a:lnSpc>
                <a:spcPct val="80000"/>
              </a:lnSpc>
            </a:pPr>
            <a:r>
              <a:rPr lang="en-US" altLang="nl-NL" sz="2000" dirty="0">
                <a:latin typeface="Arial" panose="020B0604020202020204" pitchFamily="34" charset="0"/>
              </a:rPr>
              <a:t>Jesus Martin</a:t>
            </a:r>
          </a:p>
          <a:p>
            <a:pPr>
              <a:lnSpc>
                <a:spcPct val="80000"/>
              </a:lnSpc>
              <a:spcAft>
                <a:spcPts val="600"/>
              </a:spcAft>
            </a:pPr>
            <a:r>
              <a:rPr lang="en-US" altLang="nl-NL" sz="1600" dirty="0">
                <a:latin typeface="Arial" panose="020B0604020202020204" pitchFamily="34" charset="0"/>
              </a:rPr>
              <a:t>Telefonica</a:t>
            </a: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14866"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GB" altLang="en-US" sz="1000" dirty="0">
                <a:solidFill>
                  <a:schemeClr val="bg1"/>
                </a:solidFill>
                <a:latin typeface="Arial" panose="020B0604020202020204" pitchFamily="34" charset="0"/>
              </a:rPr>
              <a:t>S1-253209 - </a:t>
            </a:r>
            <a:r>
              <a:rPr lang="en-GB" sz="1000" dirty="0">
                <a:solidFill>
                  <a:schemeClr val="bg1"/>
                </a:solidFill>
                <a:latin typeface="Arial" panose="020B0604020202020204" pitchFamily="34" charset="0"/>
              </a:rPr>
              <a:t>3GPP TSG-SA WG1 Meeting #111, </a:t>
            </a:r>
            <a:r>
              <a:rPr lang="fi-FI" sz="1000" dirty="0">
                <a:solidFill>
                  <a:schemeClr val="bg1"/>
                </a:solidFill>
                <a:latin typeface="Arial" panose="020B0604020202020204" pitchFamily="34" charset="0"/>
              </a:rPr>
              <a:t>25-29 August 2025, Goteborg, Sweden</a:t>
            </a:r>
            <a:endParaRPr lang="nl-NL" sz="100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2025</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GB" altLang="nl-NL" b="1" dirty="0"/>
              <a:t>Problem statement</a:t>
            </a:r>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416388" y="949188"/>
            <a:ext cx="8311223" cy="3622675"/>
          </a:xfrm>
        </p:spPr>
        <p:txBody>
          <a:bodyPr>
            <a:normAutofit/>
          </a:bodyPr>
          <a:lstStyle/>
          <a:p>
            <a:r>
              <a:rPr lang="en-US" sz="1800" dirty="0">
                <a:effectLst/>
                <a:latin typeface="Aptos" panose="020B0004020202020204" pitchFamily="34" charset="0"/>
                <a:ea typeface="Aptos" panose="020B0004020202020204" pitchFamily="34" charset="0"/>
                <a:cs typeface="Aptos" panose="020B0004020202020204" pitchFamily="34" charset="0"/>
              </a:rPr>
              <a:t>To find a solution to the </a:t>
            </a:r>
            <a:r>
              <a:rPr lang="en-US" sz="1800" dirty="0" err="1">
                <a:effectLst/>
                <a:latin typeface="Aptos" panose="020B0004020202020204" pitchFamily="34" charset="0"/>
                <a:ea typeface="Aptos" panose="020B0004020202020204" pitchFamily="34" charset="0"/>
                <a:cs typeface="Aptos" panose="020B0004020202020204" pitchFamily="34" charset="0"/>
              </a:rPr>
              <a:t>the</a:t>
            </a:r>
            <a:r>
              <a:rPr lang="en-US" sz="1800" dirty="0">
                <a:effectLst/>
                <a:latin typeface="Aptos" panose="020B0004020202020204" pitchFamily="34" charset="0"/>
                <a:ea typeface="Aptos" panose="020B0004020202020204" pitchFamily="34" charset="0"/>
                <a:cs typeface="Aptos" panose="020B0004020202020204" pitchFamily="34" charset="0"/>
              </a:rPr>
              <a:t> EN in 5.2 Interworking with legacy systems</a:t>
            </a:r>
            <a:endParaRPr lang="es-ES"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solidFill>
                  <a:srgbClr val="FF0000"/>
                </a:solidFill>
                <a:effectLst/>
                <a:latin typeface="Aptos" panose="020B0004020202020204" pitchFamily="34" charset="0"/>
                <a:ea typeface="Aptos" panose="020B0004020202020204" pitchFamily="34" charset="0"/>
                <a:cs typeface="Aptos" panose="020B0004020202020204" pitchFamily="34" charset="0"/>
              </a:rPr>
              <a:t>Editor’s note: other inter-system requirements (e.g. between 6G and 4G), or exclusions, are FFS.</a:t>
            </a:r>
            <a:endParaRPr lang="es-ES" sz="1800" dirty="0">
              <a:effectLst/>
              <a:latin typeface="Aptos" panose="020B0004020202020204" pitchFamily="34" charset="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347605206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US" altLang="nl-NL" b="1" dirty="0"/>
              <a:t>New Proposal</a:t>
            </a:r>
            <a:endParaRPr lang="en-GB" altLang="nl-NL" b="1" dirty="0">
              <a:solidFill>
                <a:srgbClr val="FF0000"/>
              </a:solidFill>
            </a:endParaRPr>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198120" y="859529"/>
            <a:ext cx="8747760" cy="4147308"/>
          </a:xfrm>
        </p:spPr>
        <p:txBody>
          <a:bodyPr/>
          <a:lstStyle/>
          <a:p>
            <a:r>
              <a:rPr lang="en-US" sz="1800" b="1" dirty="0">
                <a:solidFill>
                  <a:srgbClr val="FF0000"/>
                </a:solidFill>
                <a:latin typeface="Aptos" panose="020B0004020202020204" pitchFamily="34" charset="0"/>
                <a:ea typeface="Aptos" panose="020B0004020202020204" pitchFamily="34" charset="0"/>
                <a:cs typeface="Aptos" panose="020B0004020202020204" pitchFamily="34" charset="0"/>
              </a:rPr>
              <a:t>Outcome of the discussion of the call on Aug 5th</a:t>
            </a:r>
            <a:endParaRPr lang="en-GB" sz="1800" b="1" dirty="0">
              <a:solidFill>
                <a:srgbClr val="FF0000"/>
              </a:solidFill>
              <a:effectLst/>
              <a:latin typeface="Calibri" panose="020F0502020204030204" pitchFamily="34" charset="0"/>
              <a:ea typeface="Aptos" panose="020B0004020202020204" pitchFamily="34" charset="0"/>
              <a:cs typeface="Aptos" panose="020B0004020202020204" pitchFamily="34" charset="0"/>
            </a:endParaRPr>
          </a:p>
          <a:p>
            <a:r>
              <a:rPr lang="en-GB" sz="1800" dirty="0">
                <a:latin typeface="Calibri" panose="020F0502020204030204" pitchFamily="34" charset="0"/>
              </a:rPr>
              <a:t>Subject to operator’s policy, the 6G system shall support mobility between the core network of the 6G system and the EPC with minimum impact to the user experience (e.g. QoS, </a:t>
            </a:r>
            <a:r>
              <a:rPr lang="en-GB" sz="1800" dirty="0" err="1">
                <a:latin typeface="Calibri" panose="020F0502020204030204" pitchFamily="34" charset="0"/>
              </a:rPr>
              <a:t>QoE</a:t>
            </a:r>
            <a:r>
              <a:rPr lang="en-GB" sz="1800" dirty="0">
                <a:latin typeface="Calibri" panose="020F0502020204030204" pitchFamily="34" charset="0"/>
              </a:rPr>
              <a:t>). </a:t>
            </a:r>
            <a:endParaRPr lang="es-ES" sz="1800" dirty="0">
              <a:latin typeface="Calibri" panose="020F0502020204030204" pitchFamily="34" charset="0"/>
            </a:endParaRPr>
          </a:p>
          <a:p>
            <a:pPr marL="0" indent="0">
              <a:buNone/>
            </a:pPr>
            <a:r>
              <a:rPr lang="en-GB" sz="1400" dirty="0">
                <a:latin typeface="Aptos" panose="020B0004020202020204" pitchFamily="34" charset="0"/>
              </a:rPr>
              <a:t>NOTE 1: </a:t>
            </a:r>
            <a:r>
              <a:rPr lang="en-US" sz="1400" dirty="0">
                <a:latin typeface="Aptos" panose="020B0004020202020204" pitchFamily="34" charset="0"/>
              </a:rPr>
              <a:t>This requirement is expected to have minimal impact, if any, on the EPC</a:t>
            </a:r>
            <a:r>
              <a:rPr lang="en-GB" sz="1400" dirty="0">
                <a:latin typeface="Aptos" panose="020B0004020202020204" pitchFamily="34" charset="0"/>
              </a:rPr>
              <a:t>.</a:t>
            </a:r>
            <a:endParaRPr lang="es-ES" sz="1400" dirty="0">
              <a:latin typeface="Aptos" panose="020B0004020202020204" pitchFamily="34" charset="0"/>
            </a:endParaRPr>
          </a:p>
          <a:p>
            <a:pPr marL="0" indent="0">
              <a:buNone/>
            </a:pPr>
            <a:endParaRPr lang="en-GB" sz="1400" dirty="0">
              <a:latin typeface="Aptos" panose="020B0004020202020204" pitchFamily="34" charset="0"/>
            </a:endParaRPr>
          </a:p>
          <a:p>
            <a:r>
              <a:rPr lang="en-US" sz="1800" b="1" dirty="0">
                <a:solidFill>
                  <a:srgbClr val="FF0000"/>
                </a:solidFill>
                <a:latin typeface="Aptos" panose="020B0004020202020204" pitchFamily="34" charset="0"/>
              </a:rPr>
              <a:t>Alternative wording proposal by Vodafone</a:t>
            </a:r>
          </a:p>
          <a:p>
            <a:r>
              <a:rPr lang="en-GB" sz="1800" dirty="0">
                <a:latin typeface="Calibri" panose="020F0502020204030204" pitchFamily="34" charset="0"/>
              </a:rPr>
              <a:t>Subject to operator’s policy, the 6G system shall support mobility procedures between the core network of the 6G System and EPC with minimum impact to the user experience (e.g., QoS, </a:t>
            </a:r>
            <a:r>
              <a:rPr lang="en-GB" sz="1800" dirty="0" err="1">
                <a:latin typeface="Calibri" panose="020F0502020204030204" pitchFamily="34" charset="0"/>
              </a:rPr>
              <a:t>QoE</a:t>
            </a:r>
            <a:r>
              <a:rPr lang="en-GB" sz="1800" dirty="0">
                <a:latin typeface="Calibri" panose="020F0502020204030204" pitchFamily="34" charset="0"/>
              </a:rPr>
              <a:t>), and minimal impact, if any, on the EPC.</a:t>
            </a:r>
            <a:endParaRPr lang="es-ES" sz="1800" dirty="0">
              <a:latin typeface="Calibri" panose="020F0502020204030204" pitchFamily="34" charset="0"/>
            </a:endParaRPr>
          </a:p>
          <a:p>
            <a:pPr marL="0" indent="0">
              <a:buNone/>
            </a:pPr>
            <a:r>
              <a:rPr lang="en-GB" sz="1400" dirty="0">
                <a:latin typeface="Aptos" panose="020B0004020202020204" pitchFamily="34" charset="0"/>
              </a:rPr>
              <a:t>NOTE:  The interworking between the core of the 6G System and EPC is expected to take into consideration the existing interworking between 5GC and EPC to avoid impacts to legacy products.</a:t>
            </a:r>
            <a:endParaRPr lang="es-ES" sz="1400" dirty="0">
              <a:latin typeface="Aptos" panose="020B0004020202020204" pitchFamily="34" charset="0"/>
            </a:endParaRPr>
          </a:p>
          <a:p>
            <a:pPr marL="0" indent="0">
              <a:buNone/>
            </a:pPr>
            <a:endParaRPr lang="en-GB" sz="1400" dirty="0">
              <a:latin typeface="Aptos" panose="020B0004020202020204" pitchFamily="34" charset="0"/>
            </a:endParaRPr>
          </a:p>
          <a:p>
            <a:pPr marL="0" indent="0">
              <a:buNone/>
            </a:pPr>
            <a:endParaRPr lang="es-ES" sz="1400" dirty="0">
              <a:latin typeface="Aptos" panose="020B0004020202020204" pitchFamily="34" charset="0"/>
            </a:endParaRPr>
          </a:p>
        </p:txBody>
      </p:sp>
    </p:spTree>
    <p:extLst>
      <p:ext uri="{BB962C8B-B14F-4D97-AF65-F5344CB8AC3E}">
        <p14:creationId xmlns:p14="http://schemas.microsoft.com/office/powerpoint/2010/main" val="391996714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GB" altLang="nl-NL" b="1" dirty="0"/>
              <a:t>Other discussions</a:t>
            </a:r>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416388" y="949188"/>
            <a:ext cx="8311223" cy="3622675"/>
          </a:xfrm>
        </p:spPr>
        <p:txBody>
          <a:bodyPr>
            <a:normAutofit/>
          </a:bodyPr>
          <a:lstStyle/>
          <a:p>
            <a:pPr marL="228600" lvl="0"/>
            <a:r>
              <a:rPr lang="en-US" sz="1800" u="sng" dirty="0">
                <a:latin typeface="Aptos" panose="020B0004020202020204" pitchFamily="34" charset="0"/>
                <a:cs typeface="Times New Roman" panose="02020603050405020304" pitchFamily="18" charset="0"/>
              </a:rPr>
              <a:t>Justification for that 4G-6G Core interworking. </a:t>
            </a:r>
            <a:r>
              <a:rPr lang="en-US" sz="1800" dirty="0">
                <a:latin typeface="Aptos" panose="020B0004020202020204" pitchFamily="34" charset="0"/>
                <a:cs typeface="Times New Roman" panose="02020603050405020304" pitchFamily="18" charset="0"/>
              </a:rPr>
              <a:t>This was raised by some companies. LGE made a contribution in that respect that can be complemented with other contributions (others mentioned also some potential use cases). </a:t>
            </a:r>
          </a:p>
          <a:p>
            <a:pPr marL="0" lvl="0" indent="0">
              <a:buNone/>
            </a:pPr>
            <a:endParaRPr lang="es-ES" sz="1800" u="sng" dirty="0">
              <a:latin typeface="Aptos" panose="020B0004020202020204" pitchFamily="34" charset="0"/>
              <a:cs typeface="Times New Roman" panose="02020603050405020304" pitchFamily="18" charset="0"/>
            </a:endParaRPr>
          </a:p>
          <a:p>
            <a:pPr marL="228600"/>
            <a:r>
              <a:rPr lang="en-US" sz="1800" u="sng" dirty="0">
                <a:effectLst/>
                <a:latin typeface="Aptos" panose="020B0004020202020204" pitchFamily="34" charset="0"/>
                <a:ea typeface="Times New Roman" panose="02020603050405020304" pitchFamily="18" charset="0"/>
                <a:cs typeface="Times New Roman" panose="02020603050405020304" pitchFamily="18" charset="0"/>
              </a:rPr>
              <a:t>Discussion on NOTE2. </a:t>
            </a:r>
            <a:r>
              <a:rPr lang="en-US" sz="1800" dirty="0">
                <a:effectLst/>
                <a:latin typeface="Aptos" panose="020B0004020202020204" pitchFamily="34" charset="0"/>
                <a:ea typeface="Times New Roman" panose="02020603050405020304" pitchFamily="18" charset="0"/>
                <a:cs typeface="Times New Roman" panose="02020603050405020304" pitchFamily="18" charset="0"/>
              </a:rPr>
              <a:t>There was an alternative (and short) wording proposed during the Aug 5th call. Is NOTE2 not really needed? or might there be an acceptable wording included in the SID?. The alternative short wording is below:</a:t>
            </a:r>
            <a:endParaRPr lang="es-ES" sz="1800" dirty="0">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r>
              <a:rPr lang="en-US" sz="1800" dirty="0">
                <a:effectLst/>
                <a:latin typeface="Aptos" panose="020B0004020202020204" pitchFamily="34" charset="0"/>
                <a:ea typeface="Aptos" panose="020B0004020202020204" pitchFamily="34" charset="0"/>
                <a:cs typeface="Aptos" panose="020B0004020202020204" pitchFamily="34" charset="0"/>
              </a:rPr>
              <a:t> </a:t>
            </a:r>
            <a:r>
              <a:rPr lang="en-US" sz="1800" dirty="0">
                <a:effectLst/>
                <a:highlight>
                  <a:srgbClr val="FFFF00"/>
                </a:highlight>
                <a:latin typeface="Aptos" panose="020B0004020202020204" pitchFamily="34" charset="0"/>
                <a:ea typeface="Aptos" panose="020B0004020202020204" pitchFamily="34" charset="0"/>
                <a:cs typeface="Aptos" panose="020B0004020202020204" pitchFamily="34" charset="0"/>
              </a:rPr>
              <a:t>Alternative 1 Note 2:The interworking between 6G core and 5G core should take into consideration the interworking between 5G core and EPC to ensure that interworking with EPC is supported in 6G.</a:t>
            </a:r>
            <a:endParaRPr lang="es-ES" sz="1800" dirty="0">
              <a:effectLst/>
              <a:latin typeface="Aptos" panose="020B0004020202020204" pitchFamily="34" charset="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249748120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215C23-8DB6-4380-B915-51146BB20E0B}"/>
              </a:ext>
            </a:extLst>
          </p:cNvPr>
          <p:cNvSpPr txBox="1">
            <a:spLocks/>
          </p:cNvSpPr>
          <p:nvPr/>
        </p:nvSpPr>
        <p:spPr bwMode="auto">
          <a:xfrm>
            <a:off x="722313" y="1927225"/>
            <a:ext cx="7772400" cy="1101725"/>
          </a:xfrm>
          <a:prstGeom prst="rect">
            <a:avLst/>
          </a:prstGeom>
          <a:noFill/>
          <a:ln>
            <a:noFill/>
          </a:ln>
        </p:spPr>
        <p:txBody>
          <a:bodyPr lIns="91430" tIns="45715" rIns="91430" bIns="45715" anchor="ctr">
            <a:normAutofit/>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US" sz="4000" b="1" i="1" kern="0" dirty="0">
                <a:effectLst>
                  <a:outerShdw blurRad="38100" dist="38100" dir="2700000" algn="tl">
                    <a:srgbClr val="C0C0C0"/>
                  </a:outerShdw>
                </a:effectLst>
                <a:ea typeface="ＭＳ Ｐゴシック" charset="0"/>
              </a:rPr>
              <a:t>Thank you</a:t>
            </a:r>
            <a:endParaRPr lang="en-GB" sz="4000" b="1" i="1" kern="0" dirty="0">
              <a:effectLst>
                <a:outerShdw blurRad="38100" dist="38100" dir="2700000" algn="tl">
                  <a:srgbClr val="C0C0C0"/>
                </a:outerShdw>
              </a:effectLst>
              <a:ea typeface="ＭＳ Ｐゴシック" charset="0"/>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e65bd4d2-aa7c-445f-9ef8-222ebb1d2b43}" enabled="1" method="Privileged" siteId="{9744600e-3e04-492e-baa1-25ec245c6f10}" contentBits="2" removed="0"/>
</clbl:labelList>
</file>

<file path=docProps/app.xml><?xml version="1.0" encoding="utf-8"?>
<Properties xmlns="http://schemas.openxmlformats.org/officeDocument/2006/extended-properties" xmlns:vt="http://schemas.openxmlformats.org/officeDocument/2006/docPropsVTypes">
  <Template/>
  <TotalTime>73275</TotalTime>
  <Words>350</Words>
  <Application>Microsoft Office PowerPoint</Application>
  <PresentationFormat>Presentación en pantalla (16:9)</PresentationFormat>
  <Paragraphs>23</Paragraphs>
  <Slides>5</Slides>
  <Notes>1</Notes>
  <HiddenSlides>0</HiddenSlides>
  <MMClips>0</MMClips>
  <ScaleCrop>false</ScaleCrop>
  <HeadingPairs>
    <vt:vector size="6" baseType="variant">
      <vt:variant>
        <vt:lpstr>Fuentes usadas</vt:lpstr>
      </vt:variant>
      <vt:variant>
        <vt:i4>5</vt:i4>
      </vt:variant>
      <vt:variant>
        <vt:lpstr>Tema</vt:lpstr>
      </vt:variant>
      <vt:variant>
        <vt:i4>2</vt:i4>
      </vt:variant>
      <vt:variant>
        <vt:lpstr>Títulos de diapositiva</vt:lpstr>
      </vt:variant>
      <vt:variant>
        <vt:i4>5</vt:i4>
      </vt:variant>
    </vt:vector>
  </HeadingPairs>
  <TitlesOfParts>
    <vt:vector size="12" baseType="lpstr">
      <vt:lpstr>MS PGothic</vt:lpstr>
      <vt:lpstr>Aptos</vt:lpstr>
      <vt:lpstr>Arial</vt:lpstr>
      <vt:lpstr>Calibri</vt:lpstr>
      <vt:lpstr>Times New Roman</vt:lpstr>
      <vt:lpstr>Office Theme</vt:lpstr>
      <vt:lpstr>Custom Design</vt:lpstr>
      <vt:lpstr>Presentación de PowerPoint</vt:lpstr>
      <vt:lpstr>Problem statement</vt:lpstr>
      <vt:lpstr>New Proposal</vt:lpstr>
      <vt:lpstr>Other discussions</vt:lpstr>
      <vt:lpstr>Presentación de PowerPoint</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JESUS MARIA MARTIN GARCIA</cp:lastModifiedBy>
  <cp:revision>2242</cp:revision>
  <cp:lastPrinted>2017-02-24T12:37:51Z</cp:lastPrinted>
  <dcterms:created xsi:type="dcterms:W3CDTF">2008-08-30T09:32:10Z</dcterms:created>
  <dcterms:modified xsi:type="dcterms:W3CDTF">2025-08-14T08:57:58Z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ClassificationContentMarkingFooterLocations">
    <vt:lpwstr>Office Theme:3\Custom Design:3</vt:lpwstr>
  </property>
  <property fmtid="{D5CDD505-2E9C-101B-9397-08002B2CF9AE}" pid="4" name="ClassificationContentMarkingFooterText">
    <vt:lpwstr>***Este documento está clasificado como PUBLICO por TELEFÓNICA.
***This document is classified as PUBLIC by TELEFÓNICA.</vt:lpwstr>
  </property>
</Properties>
</file>